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5.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1.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8.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9.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20.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21.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22.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3.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4.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notesSlides/notesSlide25.xml" ContentType="application/vnd.openxmlformats-officedocument.presentationml.notesSlide+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26.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02"/>
  </p:notesMasterIdLst>
  <p:handoutMasterIdLst>
    <p:handoutMasterId r:id="rId103"/>
  </p:handoutMasterIdLst>
  <p:sldIdLst>
    <p:sldId id="853" r:id="rId2"/>
    <p:sldId id="450" r:id="rId3"/>
    <p:sldId id="849" r:id="rId4"/>
    <p:sldId id="850" r:id="rId5"/>
    <p:sldId id="851" r:id="rId6"/>
    <p:sldId id="884" r:id="rId7"/>
    <p:sldId id="883" r:id="rId8"/>
    <p:sldId id="863" r:id="rId9"/>
    <p:sldId id="890" r:id="rId10"/>
    <p:sldId id="885" r:id="rId11"/>
    <p:sldId id="887" r:id="rId12"/>
    <p:sldId id="971" r:id="rId13"/>
    <p:sldId id="958" r:id="rId14"/>
    <p:sldId id="895" r:id="rId15"/>
    <p:sldId id="896" r:id="rId16"/>
    <p:sldId id="894" r:id="rId17"/>
    <p:sldId id="902" r:id="rId18"/>
    <p:sldId id="901" r:id="rId19"/>
    <p:sldId id="910" r:id="rId20"/>
    <p:sldId id="914" r:id="rId21"/>
    <p:sldId id="915" r:id="rId22"/>
    <p:sldId id="909" r:id="rId23"/>
    <p:sldId id="916" r:id="rId24"/>
    <p:sldId id="917" r:id="rId25"/>
    <p:sldId id="908" r:id="rId26"/>
    <p:sldId id="918" r:id="rId27"/>
    <p:sldId id="920" r:id="rId28"/>
    <p:sldId id="921" r:id="rId29"/>
    <p:sldId id="882" r:id="rId30"/>
    <p:sldId id="904" r:id="rId31"/>
    <p:sldId id="983" r:id="rId32"/>
    <p:sldId id="922" r:id="rId33"/>
    <p:sldId id="928" r:id="rId34"/>
    <p:sldId id="966" r:id="rId35"/>
    <p:sldId id="972" r:id="rId36"/>
    <p:sldId id="967" r:id="rId37"/>
    <p:sldId id="973" r:id="rId38"/>
    <p:sldId id="969" r:id="rId39"/>
    <p:sldId id="864" r:id="rId40"/>
    <p:sldId id="865" r:id="rId41"/>
    <p:sldId id="925" r:id="rId42"/>
    <p:sldId id="926" r:id="rId43"/>
    <p:sldId id="927" r:id="rId44"/>
    <p:sldId id="866" r:id="rId45"/>
    <p:sldId id="964" r:id="rId46"/>
    <p:sldId id="974" r:id="rId47"/>
    <p:sldId id="965" r:id="rId48"/>
    <p:sldId id="975" r:id="rId49"/>
    <p:sldId id="976" r:id="rId50"/>
    <p:sldId id="977" r:id="rId51"/>
    <p:sldId id="929" r:id="rId52"/>
    <p:sldId id="931" r:id="rId53"/>
    <p:sldId id="868" r:id="rId54"/>
    <p:sldId id="930" r:id="rId55"/>
    <p:sldId id="970" r:id="rId56"/>
    <p:sldId id="869" r:id="rId57"/>
    <p:sldId id="932" r:id="rId58"/>
    <p:sldId id="933" r:id="rId59"/>
    <p:sldId id="935" r:id="rId60"/>
    <p:sldId id="870" r:id="rId61"/>
    <p:sldId id="855" r:id="rId62"/>
    <p:sldId id="936" r:id="rId63"/>
    <p:sldId id="937" r:id="rId64"/>
    <p:sldId id="938" r:id="rId65"/>
    <p:sldId id="871" r:id="rId66"/>
    <p:sldId id="872" r:id="rId67"/>
    <p:sldId id="947" r:id="rId68"/>
    <p:sldId id="952" r:id="rId69"/>
    <p:sldId id="873" r:id="rId70"/>
    <p:sldId id="979" r:id="rId71"/>
    <p:sldId id="949" r:id="rId72"/>
    <p:sldId id="962" r:id="rId73"/>
    <p:sldId id="978" r:id="rId74"/>
    <p:sldId id="948" r:id="rId75"/>
    <p:sldId id="963" r:id="rId76"/>
    <p:sldId id="951" r:id="rId77"/>
    <p:sldId id="876" r:id="rId78"/>
    <p:sldId id="941" r:id="rId79"/>
    <p:sldId id="942" r:id="rId80"/>
    <p:sldId id="980" r:id="rId81"/>
    <p:sldId id="953" r:id="rId82"/>
    <p:sldId id="943" r:id="rId83"/>
    <p:sldId id="981" r:id="rId84"/>
    <p:sldId id="944" r:id="rId85"/>
    <p:sldId id="878" r:id="rId86"/>
    <p:sldId id="879" r:id="rId87"/>
    <p:sldId id="982" r:id="rId88"/>
    <p:sldId id="945" r:id="rId89"/>
    <p:sldId id="946" r:id="rId90"/>
    <p:sldId id="880" r:id="rId91"/>
    <p:sldId id="955" r:id="rId92"/>
    <p:sldId id="956" r:id="rId93"/>
    <p:sldId id="954" r:id="rId94"/>
    <p:sldId id="957" r:id="rId95"/>
    <p:sldId id="913" r:id="rId96"/>
    <p:sldId id="859" r:id="rId97"/>
    <p:sldId id="862" r:id="rId98"/>
    <p:sldId id="960" r:id="rId99"/>
    <p:sldId id="961" r:id="rId100"/>
    <p:sldId id="256" r:id="rId101"/>
  </p:sldIdLst>
  <p:sldSz cx="9144000" cy="6858000" type="screen4x3"/>
  <p:notesSz cx="6858000" cy="9144000"/>
  <p:defaultTex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235">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6C3"/>
    <a:srgbClr val="FFFCFE"/>
    <a:srgbClr val="004D84"/>
    <a:srgbClr val="014B85"/>
    <a:srgbClr val="0051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6" autoAdjust="0"/>
    <p:restoredTop sz="76018" autoAdjust="0"/>
  </p:normalViewPr>
  <p:slideViewPr>
    <p:cSldViewPr showGuides="1">
      <p:cViewPr varScale="1">
        <p:scale>
          <a:sx n="76" d="100"/>
          <a:sy n="76" d="100"/>
        </p:scale>
        <p:origin x="1220" y="40"/>
      </p:cViewPr>
      <p:guideLst>
        <p:guide orient="horz" pos="223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charts/_rels/chart1.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24037;&#20316;&#31807;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file:///C:\Users\hc042\Desktop\&#26032;&#24314;%20Microsoft%20Excel%20&#24037;&#20316;&#34920;%20(2).xlsx" TargetMode="External"/><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5273858460171094E-2"/>
          <c:w val="0.9675242556847663"/>
          <c:h val="0.92945228307965777"/>
        </c:manualLayout>
      </c:layout>
      <c:barChart>
        <c:barDir val="col"/>
        <c:grouping val="clustered"/>
        <c:varyColors val="0"/>
        <c:ser>
          <c:idx val="0"/>
          <c:order val="0"/>
          <c:tx>
            <c:strRef>
              <c:f>Sheet1!$E$1</c:f>
              <c:strCache>
                <c:ptCount val="1"/>
                <c:pt idx="0">
                  <c:v>标准差</c:v>
                </c:pt>
              </c:strCache>
            </c:strRef>
          </c:tx>
          <c:spPr>
            <a:solidFill>
              <a:srgbClr val="00B0F0"/>
            </a:solidFill>
            <a:ln w="12700">
              <a:solidFill>
                <a:srgbClr val="00B0F0"/>
              </a:solidFill>
            </a:ln>
            <a:effectLst/>
          </c:spPr>
          <c:invertIfNegative val="0"/>
          <c:dPt>
            <c:idx val="11"/>
            <c:invertIfNegative val="0"/>
            <c:bubble3D val="0"/>
            <c:spPr>
              <a:solidFill>
                <a:srgbClr val="00B0F0"/>
              </a:solidFill>
              <a:ln w="0">
                <a:solidFill>
                  <a:schemeClr val="bg1"/>
                </a:solidFill>
              </a:ln>
              <a:effectLst/>
            </c:spPr>
            <c:extLst>
              <c:ext xmlns:c16="http://schemas.microsoft.com/office/drawing/2014/chart" uri="{C3380CC4-5D6E-409C-BE32-E72D297353CC}">
                <c16:uniqueId val="{00000001-D17D-4278-889E-85A4057DF0EB}"/>
              </c:ext>
            </c:extLst>
          </c:dPt>
          <c:dLbls>
            <c:dLbl>
              <c:idx val="0"/>
              <c:tx>
                <c:rich>
                  <a:bodyPr/>
                  <a:lstStyle/>
                  <a:p>
                    <a:fld id="{582360A0-ADB7-4BE1-B71C-CF7081800340}"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17D-4278-889E-85A4057DF0EB}"/>
                </c:ext>
              </c:extLst>
            </c:dLbl>
            <c:dLbl>
              <c:idx val="1"/>
              <c:tx>
                <c:rich>
                  <a:bodyPr/>
                  <a:lstStyle/>
                  <a:p>
                    <a:fld id="{B7DC8731-8F51-4631-9553-A28691506DA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17D-4278-889E-85A4057DF0EB}"/>
                </c:ext>
              </c:extLst>
            </c:dLbl>
            <c:dLbl>
              <c:idx val="2"/>
              <c:tx>
                <c:rich>
                  <a:bodyPr/>
                  <a:lstStyle/>
                  <a:p>
                    <a:fld id="{2485E63B-23E3-46BE-891A-2B15523567C6}"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17D-4278-889E-85A4057DF0EB}"/>
                </c:ext>
              </c:extLst>
            </c:dLbl>
            <c:dLbl>
              <c:idx val="3"/>
              <c:tx>
                <c:rich>
                  <a:bodyPr/>
                  <a:lstStyle/>
                  <a:p>
                    <a:fld id="{7FD63D75-DED8-4DD0-A1E9-74F60CBC22A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17D-4278-889E-85A4057DF0EB}"/>
                </c:ext>
              </c:extLst>
            </c:dLbl>
            <c:dLbl>
              <c:idx val="4"/>
              <c:tx>
                <c:rich>
                  <a:bodyPr/>
                  <a:lstStyle/>
                  <a:p>
                    <a:fld id="{EBD58F42-E2FC-4A30-A503-97FDB5981546}"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17D-4278-889E-85A4057DF0EB}"/>
                </c:ext>
              </c:extLst>
            </c:dLbl>
            <c:dLbl>
              <c:idx val="5"/>
              <c:tx>
                <c:rich>
                  <a:bodyPr/>
                  <a:lstStyle/>
                  <a:p>
                    <a:fld id="{4D659C4F-39CD-4BC3-ACCA-2CD05DEA75D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17D-4278-889E-85A4057DF0EB}"/>
                </c:ext>
              </c:extLst>
            </c:dLbl>
            <c:dLbl>
              <c:idx val="6"/>
              <c:tx>
                <c:rich>
                  <a:bodyPr/>
                  <a:lstStyle/>
                  <a:p>
                    <a:fld id="{21C99398-6446-47FD-8663-290C2B69C58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17D-4278-889E-85A4057DF0EB}"/>
                </c:ext>
              </c:extLst>
            </c:dLbl>
            <c:dLbl>
              <c:idx val="7"/>
              <c:tx>
                <c:rich>
                  <a:bodyPr/>
                  <a:lstStyle/>
                  <a:p>
                    <a:fld id="{832F30F6-0B72-4643-B90D-B4127A103238}"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17D-4278-889E-85A4057DF0EB}"/>
                </c:ext>
              </c:extLst>
            </c:dLbl>
            <c:dLbl>
              <c:idx val="8"/>
              <c:tx>
                <c:rich>
                  <a:bodyPr/>
                  <a:lstStyle/>
                  <a:p>
                    <a:fld id="{E72762D5-0A96-4693-BB4F-41E381E4F90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D17D-4278-889E-85A4057DF0EB}"/>
                </c:ext>
              </c:extLst>
            </c:dLbl>
            <c:dLbl>
              <c:idx val="9"/>
              <c:tx>
                <c:rich>
                  <a:bodyPr/>
                  <a:lstStyle/>
                  <a:p>
                    <a:fld id="{FA6BF0CD-B1F9-4EDC-AA28-8679BE27288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D17D-4278-889E-85A4057DF0EB}"/>
                </c:ext>
              </c:extLst>
            </c:dLbl>
            <c:dLbl>
              <c:idx val="10"/>
              <c:tx>
                <c:rich>
                  <a:bodyPr/>
                  <a:lstStyle/>
                  <a:p>
                    <a:fld id="{43F6A3AC-8318-4146-A75D-460A0645B10C}"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D17D-4278-889E-85A4057DF0EB}"/>
                </c:ext>
              </c:extLst>
            </c:dLbl>
            <c:dLbl>
              <c:idx val="11"/>
              <c:tx>
                <c:rich>
                  <a:bodyPr/>
                  <a:lstStyle/>
                  <a:p>
                    <a:fld id="{B8210A79-FC62-4057-84A5-71B24C10AFE9}"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17D-4278-889E-85A4057DF0EB}"/>
                </c:ext>
              </c:extLst>
            </c:dLbl>
            <c:spPr>
              <a:noFill/>
              <a:ln>
                <a:noFill/>
              </a:ln>
              <a:effectLst/>
            </c:spPr>
            <c:txPr>
              <a:bodyPr rot="0" spcFirstLastPara="1" vertOverflow="overflow" horzOverflow="overflow"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15:showLeaderLines val="0"/>
              </c:ext>
            </c:extLst>
          </c:dLbls>
          <c:cat>
            <c:strRef>
              <c:f>Sheet1!$A$2:$D$13</c:f>
              <c:strCache>
                <c:ptCount val="12"/>
                <c:pt idx="0">
                  <c:v>1845</c:v>
                </c:pt>
                <c:pt idx="1">
                  <c:v>1892</c:v>
                </c:pt>
                <c:pt idx="2">
                  <c:v>1905</c:v>
                </c:pt>
                <c:pt idx="3">
                  <c:v>1934</c:v>
                </c:pt>
                <c:pt idx="4">
                  <c:v>1936</c:v>
                </c:pt>
                <c:pt idx="5">
                  <c:v>1956</c:v>
                </c:pt>
                <c:pt idx="6">
                  <c:v>1957</c:v>
                </c:pt>
                <c:pt idx="7">
                  <c:v>1963</c:v>
                </c:pt>
                <c:pt idx="8">
                  <c:v>1970</c:v>
                </c:pt>
                <c:pt idx="9">
                  <c:v>1972</c:v>
                </c:pt>
                <c:pt idx="10">
                  <c:v>1987</c:v>
                </c:pt>
                <c:pt idx="11">
                  <c:v>1994</c:v>
                </c:pt>
              </c:strCache>
              <c:extLst/>
            </c:strRef>
          </c:cat>
          <c:val>
            <c:numRef>
              <c:f>Sheet1!$E$2:$E$13</c:f>
              <c:numCache>
                <c:formatCode>General</c:formatCode>
                <c:ptCount val="12"/>
                <c:pt idx="0">
                  <c:v>-5</c:v>
                </c:pt>
                <c:pt idx="1">
                  <c:v>5</c:v>
                </c:pt>
                <c:pt idx="2">
                  <c:v>-8</c:v>
                </c:pt>
                <c:pt idx="3">
                  <c:v>8</c:v>
                </c:pt>
                <c:pt idx="4">
                  <c:v>-10</c:v>
                </c:pt>
                <c:pt idx="5">
                  <c:v>10</c:v>
                </c:pt>
                <c:pt idx="6">
                  <c:v>-12</c:v>
                </c:pt>
                <c:pt idx="7">
                  <c:v>12</c:v>
                </c:pt>
                <c:pt idx="8">
                  <c:v>-14</c:v>
                </c:pt>
                <c:pt idx="9">
                  <c:v>14</c:v>
                </c:pt>
                <c:pt idx="10">
                  <c:v>-16</c:v>
                </c:pt>
                <c:pt idx="11">
                  <c:v>16</c:v>
                </c:pt>
              </c:numCache>
            </c:numRef>
          </c:val>
          <c:extLst>
            <c:ext xmlns:c15="http://schemas.microsoft.com/office/drawing/2012/chart" uri="{02D57815-91ED-43cb-92C2-25804820EDAC}">
              <c15:datalabelsRange>
                <c15:f>Sheet1!$D$2:$D$13</c15:f>
                <c15:dlblRangeCache>
                  <c:ptCount val="12"/>
                  <c:pt idx="0">
                    <c:v>Darcy-Weisbach公式</c:v>
                  </c:pt>
                  <c:pt idx="1">
                    <c:v>图解法</c:v>
                  </c:pt>
                  <c:pt idx="2">
                    <c:v>Hazen-Williams公式</c:v>
                  </c:pt>
                  <c:pt idx="3">
                    <c:v>电网络分析仪</c:v>
                  </c:pt>
                  <c:pt idx="4">
                    <c:v>哈代·克罗斯法</c:v>
                  </c:pt>
                  <c:pt idx="5">
                    <c:v>MocIlroy分析仪</c:v>
                  </c:pt>
                  <c:pt idx="6">
                    <c:v>在计算机上应用哈代·克罗斯法</c:v>
                  </c:pt>
                  <c:pt idx="7">
                    <c:v>解节点方程法</c:v>
                  </c:pt>
                  <c:pt idx="8">
                    <c:v>解环方程法</c:v>
                  </c:pt>
                  <c:pt idx="9">
                    <c:v>解管道方程法</c:v>
                  </c:pt>
                  <c:pt idx="10">
                    <c:v>全局梯度法</c:v>
                  </c:pt>
                  <c:pt idx="11">
                    <c:v>EPANET 1.0</c:v>
                  </c:pt>
                </c15:dlblRangeCache>
              </c15:datalabelsRange>
            </c:ext>
            <c:ext xmlns:c16="http://schemas.microsoft.com/office/drawing/2014/chart" uri="{C3380CC4-5D6E-409C-BE32-E72D297353CC}">
              <c16:uniqueId val="{0000000D-D17D-4278-889E-85A4057DF0EB}"/>
            </c:ext>
          </c:extLst>
        </c:ser>
        <c:dLbls>
          <c:dLblPos val="outEnd"/>
          <c:showLegendKey val="0"/>
          <c:showVal val="1"/>
          <c:showCatName val="0"/>
          <c:showSerName val="0"/>
          <c:showPercent val="0"/>
          <c:showBubbleSize val="0"/>
        </c:dLbls>
        <c:gapWidth val="500"/>
        <c:overlap val="-27"/>
        <c:axId val="151680831"/>
        <c:axId val="1662145679"/>
      </c:barChart>
      <c:catAx>
        <c:axId val="151680831"/>
        <c:scaling>
          <c:orientation val="minMax"/>
        </c:scaling>
        <c:delete val="0"/>
        <c:axPos val="b"/>
        <c:numFmt formatCode="General" sourceLinked="1"/>
        <c:majorTickMark val="none"/>
        <c:minorTickMark val="none"/>
        <c:tickLblPos val="nextTo"/>
        <c:spPr>
          <a:noFill/>
          <a:ln w="63500" cap="flat" cmpd="sng" algn="ctr">
            <a:solidFill>
              <a:srgbClr val="00B050"/>
            </a:solidFill>
            <a:round/>
            <a:tailEnd type="triangle"/>
          </a:ln>
          <a:effectLst/>
        </c:spPr>
        <c:txPr>
          <a:bodyPr rot="1800000" spcFirstLastPara="1" vertOverflow="ellipsis"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1662145679"/>
        <c:crosses val="autoZero"/>
        <c:auto val="1"/>
        <c:lblAlgn val="ctr"/>
        <c:lblOffset val="100"/>
        <c:noMultiLvlLbl val="0"/>
      </c:catAx>
      <c:valAx>
        <c:axId val="1662145679"/>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51680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
          <c:y val="3.5273858460171094E-2"/>
          <c:w val="0.9675242556847663"/>
          <c:h val="0.92945228307965777"/>
        </c:manualLayout>
      </c:layout>
      <c:barChart>
        <c:barDir val="col"/>
        <c:grouping val="clustered"/>
        <c:varyColors val="0"/>
        <c:ser>
          <c:idx val="0"/>
          <c:order val="0"/>
          <c:tx>
            <c:strRef>
              <c:f>Sheet1!$E$1</c:f>
              <c:strCache>
                <c:ptCount val="1"/>
                <c:pt idx="0">
                  <c:v>标准差</c:v>
                </c:pt>
              </c:strCache>
            </c:strRef>
          </c:tx>
          <c:spPr>
            <a:solidFill>
              <a:srgbClr val="00B0F0"/>
            </a:solidFill>
            <a:ln w="12700">
              <a:solidFill>
                <a:srgbClr val="00B0F0"/>
              </a:solidFill>
            </a:ln>
            <a:effectLst/>
          </c:spPr>
          <c:invertIfNegative val="0"/>
          <c:dPt>
            <c:idx val="11"/>
            <c:invertIfNegative val="0"/>
            <c:bubble3D val="0"/>
            <c:spPr>
              <a:solidFill>
                <a:srgbClr val="00B0F0"/>
              </a:solidFill>
              <a:ln w="0">
                <a:solidFill>
                  <a:schemeClr val="bg1"/>
                </a:solidFill>
              </a:ln>
              <a:effectLst/>
            </c:spPr>
            <c:extLst>
              <c:ext xmlns:c16="http://schemas.microsoft.com/office/drawing/2014/chart" uri="{C3380CC4-5D6E-409C-BE32-E72D297353CC}">
                <c16:uniqueId val="{00000001-D17D-4278-889E-85A4057DF0EB}"/>
              </c:ext>
            </c:extLst>
          </c:dPt>
          <c:dLbls>
            <c:dLbl>
              <c:idx val="0"/>
              <c:tx>
                <c:rich>
                  <a:bodyPr/>
                  <a:lstStyle/>
                  <a:p>
                    <a:fld id="{747C2B14-01AB-4638-B2C2-C0626FA584A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showDataLabelsRange val="1"/>
                </c:ext>
                <c:ext xmlns:c16="http://schemas.microsoft.com/office/drawing/2014/chart" uri="{C3380CC4-5D6E-409C-BE32-E72D297353CC}">
                  <c16:uniqueId val="{00000002-D17D-4278-889E-85A4057DF0EB}"/>
                </c:ext>
              </c:extLst>
            </c:dLbl>
            <c:dLbl>
              <c:idx val="1"/>
              <c:tx>
                <c:rich>
                  <a:bodyPr/>
                  <a:lstStyle/>
                  <a:p>
                    <a:fld id="{8EC5E319-D2D6-475D-B441-AD6E0AF1474D}"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3-D17D-4278-889E-85A4057DF0EB}"/>
                </c:ext>
              </c:extLst>
            </c:dLbl>
            <c:dLbl>
              <c:idx val="2"/>
              <c:tx>
                <c:rich>
                  <a:bodyPr/>
                  <a:lstStyle/>
                  <a:p>
                    <a:fld id="{3BBBCADE-F2BC-4554-B7B9-46E9C52CFB65}"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4-D17D-4278-889E-85A4057DF0EB}"/>
                </c:ext>
              </c:extLst>
            </c:dLbl>
            <c:dLbl>
              <c:idx val="3"/>
              <c:tx>
                <c:rich>
                  <a:bodyPr/>
                  <a:lstStyle/>
                  <a:p>
                    <a:fld id="{E62DAF9C-3326-4B7B-BBE3-93C47E76551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5-D17D-4278-889E-85A4057DF0EB}"/>
                </c:ext>
              </c:extLst>
            </c:dLbl>
            <c:dLbl>
              <c:idx val="4"/>
              <c:tx>
                <c:rich>
                  <a:bodyPr/>
                  <a:lstStyle/>
                  <a:p>
                    <a:fld id="{9E62E276-4B5C-4C20-AD11-1A8BFCD2A282}"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6-D17D-4278-889E-85A4057DF0EB}"/>
                </c:ext>
              </c:extLst>
            </c:dLbl>
            <c:dLbl>
              <c:idx val="5"/>
              <c:tx>
                <c:rich>
                  <a:bodyPr/>
                  <a:lstStyle/>
                  <a:p>
                    <a:fld id="{232FB55A-5DD9-4EDA-AE5D-306C4AE5C098}"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7-D17D-4278-889E-85A4057DF0EB}"/>
                </c:ext>
              </c:extLst>
            </c:dLbl>
            <c:dLbl>
              <c:idx val="6"/>
              <c:tx>
                <c:rich>
                  <a:bodyPr/>
                  <a:lstStyle/>
                  <a:p>
                    <a:fld id="{11FB280A-FC71-4E7B-A12E-69251C0D95DE}"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8-D17D-4278-889E-85A4057DF0EB}"/>
                </c:ext>
              </c:extLst>
            </c:dLbl>
            <c:dLbl>
              <c:idx val="7"/>
              <c:tx>
                <c:rich>
                  <a:bodyPr/>
                  <a:lstStyle/>
                  <a:p>
                    <a:fld id="{CB96ACEE-AE00-4322-B1D7-CECE4CEF069F}"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9-D17D-4278-889E-85A4057DF0EB}"/>
                </c:ext>
              </c:extLst>
            </c:dLbl>
            <c:dLbl>
              <c:idx val="8"/>
              <c:tx>
                <c:rich>
                  <a:bodyPr/>
                  <a:lstStyle/>
                  <a:p>
                    <a:fld id="{8BF91AAC-0C70-44A7-AC46-CEF27F9ACF47}"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A-D17D-4278-889E-85A4057DF0EB}"/>
                </c:ext>
              </c:extLst>
            </c:dLbl>
            <c:dLbl>
              <c:idx val="9"/>
              <c:tx>
                <c:rich>
                  <a:bodyPr/>
                  <a:lstStyle/>
                  <a:p>
                    <a:fld id="{D1574FBE-72E0-4960-8ACB-3449D56D585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B-D17D-4278-889E-85A4057DF0EB}"/>
                </c:ext>
              </c:extLst>
            </c:dLbl>
            <c:dLbl>
              <c:idx val="10"/>
              <c:tx>
                <c:rich>
                  <a:bodyPr/>
                  <a:lstStyle/>
                  <a:p>
                    <a:fld id="{B3CCA3D3-CB38-4508-9408-8BFF529A89EB}"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C-D17D-4278-889E-85A4057DF0EB}"/>
                </c:ext>
              </c:extLst>
            </c:dLbl>
            <c:dLbl>
              <c:idx val="11"/>
              <c:tx>
                <c:rich>
                  <a:bodyPr/>
                  <a:lstStyle/>
                  <a:p>
                    <a:fld id="{A425955A-DE84-4AD1-BB9E-EFB0E2211AB3}" type="CELLRANGE">
                      <a:rPr lang="zh-CN" altLang="en-US"/>
                      <a:pPr/>
                      <a:t>[CELLRANGE]</a:t>
                    </a:fld>
                    <a:endParaRPr lang="zh-CN" altLang="en-US"/>
                  </a:p>
                </c:rich>
              </c:tx>
              <c:dLblPos val="outEnd"/>
              <c:showLegendKey val="0"/>
              <c:showVal val="0"/>
              <c:showCatName val="0"/>
              <c:showSerName val="0"/>
              <c:showPercent val="0"/>
              <c:showBubbleSize val="0"/>
              <c:extLst>
                <c:ext xmlns:c15="http://schemas.microsoft.com/office/drawing/2012/chart" uri="{CE6537A1-D6FC-4f65-9D91-7224C49458BB}">
                  <c15:dlblFieldTable/>
                  <c15:xForSave val="1"/>
                  <c15:showDataLabelsRange val="1"/>
                </c:ext>
                <c:ext xmlns:c16="http://schemas.microsoft.com/office/drawing/2014/chart" uri="{C3380CC4-5D6E-409C-BE32-E72D297353CC}">
                  <c16:uniqueId val="{00000001-D17D-4278-889E-85A4057DF0EB}"/>
                </c:ext>
              </c:extLst>
            </c:dLbl>
            <c:spPr>
              <a:noFill/>
              <a:ln>
                <a:noFill/>
              </a:ln>
              <a:effectLst/>
            </c:spPr>
            <c:txPr>
              <a:bodyPr rot="0" spcFirstLastPara="1" vertOverflow="overflow" horzOverflow="overflow" vert="horz" wrap="square" lIns="38100" tIns="19050" rIns="38100" bIns="19050" anchor="ctr" anchorCtr="1">
                <a:spAutoFit/>
              </a:bodyPr>
              <a:lstStyle/>
              <a:p>
                <a:pPr>
                  <a:defRPr sz="14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0"/>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DataLabelsRange val="1"/>
                <c15:showLeaderLines val="0"/>
              </c:ext>
            </c:extLst>
          </c:dLbls>
          <c:cat>
            <c:strRef>
              <c:f>Sheet1!$A$2:$D$13</c:f>
              <c:strCache>
                <c:ptCount val="12"/>
                <c:pt idx="0">
                  <c:v>1845</c:v>
                </c:pt>
                <c:pt idx="1">
                  <c:v>1892</c:v>
                </c:pt>
                <c:pt idx="2">
                  <c:v>1905</c:v>
                </c:pt>
                <c:pt idx="3">
                  <c:v>1934</c:v>
                </c:pt>
                <c:pt idx="4">
                  <c:v>1936</c:v>
                </c:pt>
                <c:pt idx="5">
                  <c:v>1956</c:v>
                </c:pt>
                <c:pt idx="6">
                  <c:v>1957</c:v>
                </c:pt>
                <c:pt idx="7">
                  <c:v>1963</c:v>
                </c:pt>
                <c:pt idx="8">
                  <c:v>1970</c:v>
                </c:pt>
                <c:pt idx="9">
                  <c:v>1972</c:v>
                </c:pt>
                <c:pt idx="10">
                  <c:v>1987</c:v>
                </c:pt>
                <c:pt idx="11">
                  <c:v>1994</c:v>
                </c:pt>
              </c:strCache>
              <c:extLst/>
            </c:strRef>
          </c:cat>
          <c:val>
            <c:numRef>
              <c:f>Sheet1!$E$2:$E$13</c:f>
              <c:numCache>
                <c:formatCode>General</c:formatCode>
                <c:ptCount val="12"/>
                <c:pt idx="0">
                  <c:v>-5</c:v>
                </c:pt>
                <c:pt idx="1">
                  <c:v>5</c:v>
                </c:pt>
                <c:pt idx="2">
                  <c:v>-8</c:v>
                </c:pt>
                <c:pt idx="3">
                  <c:v>8</c:v>
                </c:pt>
                <c:pt idx="4">
                  <c:v>-10</c:v>
                </c:pt>
                <c:pt idx="5">
                  <c:v>10</c:v>
                </c:pt>
                <c:pt idx="6">
                  <c:v>-12</c:v>
                </c:pt>
                <c:pt idx="7">
                  <c:v>12</c:v>
                </c:pt>
                <c:pt idx="8">
                  <c:v>-14</c:v>
                </c:pt>
                <c:pt idx="9">
                  <c:v>14</c:v>
                </c:pt>
                <c:pt idx="10">
                  <c:v>-16</c:v>
                </c:pt>
                <c:pt idx="11">
                  <c:v>16</c:v>
                </c:pt>
              </c:numCache>
            </c:numRef>
          </c:val>
          <c:extLst>
            <c:ext xmlns:c15="http://schemas.microsoft.com/office/drawing/2012/chart" uri="{02D57815-91ED-43cb-92C2-25804820EDAC}">
              <c15:datalabelsRange>
                <c15:f>Sheet1!$D$2:$D$13</c15:f>
                <c15:dlblRangeCache>
                  <c:ptCount val="12"/>
                  <c:pt idx="0">
                    <c:v>Darcy-Weisbach公式</c:v>
                  </c:pt>
                  <c:pt idx="1">
                    <c:v>图解法</c:v>
                  </c:pt>
                  <c:pt idx="2">
                    <c:v>Hazen-Williams公式</c:v>
                  </c:pt>
                  <c:pt idx="3">
                    <c:v>电网络分析仪</c:v>
                  </c:pt>
                  <c:pt idx="4">
                    <c:v>哈代·克罗斯法</c:v>
                  </c:pt>
                  <c:pt idx="5">
                    <c:v>MocIlroy分析仪</c:v>
                  </c:pt>
                  <c:pt idx="6">
                    <c:v>在计算机上应用哈代·克罗斯法</c:v>
                  </c:pt>
                  <c:pt idx="7">
                    <c:v>解节点方程法</c:v>
                  </c:pt>
                  <c:pt idx="8">
                    <c:v>解环方程法</c:v>
                  </c:pt>
                  <c:pt idx="9">
                    <c:v>解管道方程法</c:v>
                  </c:pt>
                  <c:pt idx="10">
                    <c:v>全局梯度法</c:v>
                  </c:pt>
                  <c:pt idx="11">
                    <c:v>EPANET 1.0</c:v>
                  </c:pt>
                </c15:dlblRangeCache>
              </c15:datalabelsRange>
            </c:ext>
            <c:ext xmlns:c16="http://schemas.microsoft.com/office/drawing/2014/chart" uri="{C3380CC4-5D6E-409C-BE32-E72D297353CC}">
              <c16:uniqueId val="{0000000D-D17D-4278-889E-85A4057DF0EB}"/>
            </c:ext>
          </c:extLst>
        </c:ser>
        <c:dLbls>
          <c:dLblPos val="outEnd"/>
          <c:showLegendKey val="0"/>
          <c:showVal val="1"/>
          <c:showCatName val="0"/>
          <c:showSerName val="0"/>
          <c:showPercent val="0"/>
          <c:showBubbleSize val="0"/>
        </c:dLbls>
        <c:gapWidth val="500"/>
        <c:overlap val="-27"/>
        <c:axId val="151680831"/>
        <c:axId val="1662145679"/>
      </c:barChart>
      <c:catAx>
        <c:axId val="151680831"/>
        <c:scaling>
          <c:orientation val="minMax"/>
        </c:scaling>
        <c:delete val="0"/>
        <c:axPos val="b"/>
        <c:numFmt formatCode="General" sourceLinked="1"/>
        <c:majorTickMark val="none"/>
        <c:minorTickMark val="none"/>
        <c:tickLblPos val="nextTo"/>
        <c:spPr>
          <a:noFill/>
          <a:ln w="63500" cap="flat" cmpd="sng" algn="ctr">
            <a:solidFill>
              <a:srgbClr val="00B050"/>
            </a:solidFill>
            <a:round/>
            <a:tailEnd type="triangle"/>
          </a:ln>
          <a:effectLst/>
        </c:spPr>
        <c:txPr>
          <a:bodyPr rot="1800000" spcFirstLastPara="1" vertOverflow="ellipsis" wrap="square" anchor="ctr" anchorCtr="1"/>
          <a:lstStyle/>
          <a:p>
            <a:pPr>
              <a:defRPr sz="1400" b="1" i="0" u="none" strike="noStrike" kern="1200" baseline="0">
                <a:solidFill>
                  <a:schemeClr val="tx1">
                    <a:lumMod val="65000"/>
                    <a:lumOff val="35000"/>
                  </a:schemeClr>
                </a:solidFill>
                <a:latin typeface="+mn-lt"/>
                <a:ea typeface="+mn-ea"/>
                <a:cs typeface="+mn-cs"/>
              </a:defRPr>
            </a:pPr>
            <a:endParaRPr lang="zh-CN"/>
          </a:p>
        </c:txPr>
        <c:crossAx val="1662145679"/>
        <c:crosses val="autoZero"/>
        <c:auto val="1"/>
        <c:lblAlgn val="ctr"/>
        <c:lblOffset val="100"/>
        <c:noMultiLvlLbl val="0"/>
      </c:catAx>
      <c:valAx>
        <c:axId val="1662145679"/>
        <c:scaling>
          <c:orientation val="minMax"/>
        </c:scaling>
        <c:delete val="1"/>
        <c:axPos val="l"/>
        <c:majorGridlines>
          <c:spPr>
            <a:ln w="9525" cap="flat" cmpd="sng" algn="ctr">
              <a:noFill/>
              <a:round/>
            </a:ln>
            <a:effectLst/>
          </c:spPr>
        </c:majorGridlines>
        <c:numFmt formatCode="General" sourceLinked="1"/>
        <c:majorTickMark val="none"/>
        <c:minorTickMark val="none"/>
        <c:tickLblPos val="nextTo"/>
        <c:crossAx val="151680831"/>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lineChart>
        <c:grouping val="standard"/>
        <c:varyColors val="0"/>
        <c:ser>
          <c:idx val="0"/>
          <c:order val="0"/>
          <c:tx>
            <c:strRef>
              <c:f>Sheet1!$A$1</c:f>
              <c:strCache>
                <c:ptCount val="1"/>
                <c:pt idx="0">
                  <c:v>次序1</c:v>
                </c:pt>
              </c:strCache>
            </c:strRef>
          </c:tx>
          <c:spPr>
            <a:ln w="28575" cap="rnd">
              <a:solidFill>
                <a:srgbClr val="FF0000"/>
              </a:solidFill>
              <a:round/>
            </a:ln>
            <a:effectLst/>
          </c:spPr>
          <c:marker>
            <c:symbol val="none"/>
          </c:marker>
          <c:cat>
            <c:strRef>
              <c:f>Sheet1!$D$2:$D$168</c:f>
              <c:strCache>
                <c:ptCount val="167"/>
                <c:pt idx="0">
                  <c:v>t0</c:v>
                </c:pt>
                <c:pt idx="1">
                  <c:v>t1</c:v>
                </c:pt>
                <c:pt idx="14">
                  <c:v>t2</c:v>
                </c:pt>
                <c:pt idx="21">
                  <c:v>t3</c:v>
                </c:pt>
                <c:pt idx="99">
                  <c:v>t4</c:v>
                </c:pt>
                <c:pt idx="166">
                  <c:v>t5</c:v>
                </c:pt>
              </c:strCache>
            </c:strRef>
          </c:cat>
          <c:val>
            <c:numRef>
              <c:f>Sheet1!$A$2:$A$168</c:f>
              <c:numCache>
                <c:formatCode>General</c:formatCode>
                <c:ptCount val="167"/>
                <c:pt idx="0">
                  <c:v>1</c:v>
                </c:pt>
                <c:pt idx="1">
                  <c:v>0.47753072178325401</c:v>
                </c:pt>
                <c:pt idx="2">
                  <c:v>0.47642893959892102</c:v>
                </c:pt>
                <c:pt idx="3">
                  <c:v>0.47587867584412302</c:v>
                </c:pt>
                <c:pt idx="4">
                  <c:v>0.475604860506816</c:v>
                </c:pt>
                <c:pt idx="5">
                  <c:v>0.47547055087230999</c:v>
                </c:pt>
                <c:pt idx="6">
                  <c:v>0.47540827054859403</c:v>
                </c:pt>
                <c:pt idx="7">
                  <c:v>0.475384768424718</c:v>
                </c:pt>
                <c:pt idx="8">
                  <c:v>0.475380089434086</c:v>
                </c:pt>
                <c:pt idx="9">
                  <c:v>0.47537988786438201</c:v>
                </c:pt>
                <c:pt idx="10">
                  <c:v>0.475379887596517</c:v>
                </c:pt>
                <c:pt idx="11">
                  <c:v>0.475379887385175</c:v>
                </c:pt>
                <c:pt idx="12">
                  <c:v>0.47537988746073501</c:v>
                </c:pt>
                <c:pt idx="13">
                  <c:v>0.475379887729039</c:v>
                </c:pt>
                <c:pt idx="14">
                  <c:v>0.50230721911436904</c:v>
                </c:pt>
                <c:pt idx="15">
                  <c:v>0.52193311373004603</c:v>
                </c:pt>
                <c:pt idx="16">
                  <c:v>0.56963027790565202</c:v>
                </c:pt>
                <c:pt idx="17">
                  <c:v>0.59841029644663601</c:v>
                </c:pt>
                <c:pt idx="18">
                  <c:v>0.63350383385389797</c:v>
                </c:pt>
                <c:pt idx="19">
                  <c:v>0.67150729903908901</c:v>
                </c:pt>
                <c:pt idx="20">
                  <c:v>0.71897086783462405</c:v>
                </c:pt>
                <c:pt idx="21">
                  <c:v>0.74451682034526001</c:v>
                </c:pt>
                <c:pt idx="22">
                  <c:v>0.74451681871360897</c:v>
                </c:pt>
                <c:pt idx="23">
                  <c:v>0.74451681871363695</c:v>
                </c:pt>
                <c:pt idx="24">
                  <c:v>0.74451681871361297</c:v>
                </c:pt>
                <c:pt idx="25">
                  <c:v>0.76146456628237602</c:v>
                </c:pt>
                <c:pt idx="26">
                  <c:v>0.76146456628193104</c:v>
                </c:pt>
                <c:pt idx="27">
                  <c:v>0.76146456628195702</c:v>
                </c:pt>
                <c:pt idx="28">
                  <c:v>0.76146456628195003</c:v>
                </c:pt>
                <c:pt idx="29">
                  <c:v>0.76146456628189696</c:v>
                </c:pt>
                <c:pt idx="30">
                  <c:v>0.77448239750745695</c:v>
                </c:pt>
                <c:pt idx="31">
                  <c:v>0.77448238967238103</c:v>
                </c:pt>
                <c:pt idx="32">
                  <c:v>0.77448238967223604</c:v>
                </c:pt>
                <c:pt idx="33">
                  <c:v>0.77448238967230199</c:v>
                </c:pt>
                <c:pt idx="34">
                  <c:v>0.77597379241490905</c:v>
                </c:pt>
                <c:pt idx="35">
                  <c:v>0.77597379241483</c:v>
                </c:pt>
                <c:pt idx="36">
                  <c:v>0.775973792414825</c:v>
                </c:pt>
                <c:pt idx="37">
                  <c:v>0.77597379241485898</c:v>
                </c:pt>
                <c:pt idx="38">
                  <c:v>0.77597379241482101</c:v>
                </c:pt>
                <c:pt idx="39">
                  <c:v>0.77597379241477904</c:v>
                </c:pt>
                <c:pt idx="40">
                  <c:v>0.79764761483047597</c:v>
                </c:pt>
                <c:pt idx="41">
                  <c:v>0.79764755206938498</c:v>
                </c:pt>
                <c:pt idx="42">
                  <c:v>0.79764755206918803</c:v>
                </c:pt>
                <c:pt idx="43">
                  <c:v>0.79764755206924998</c:v>
                </c:pt>
                <c:pt idx="44">
                  <c:v>0.79764755206923699</c:v>
                </c:pt>
                <c:pt idx="45">
                  <c:v>0.79764755206931803</c:v>
                </c:pt>
                <c:pt idx="46">
                  <c:v>0.79764755206928295</c:v>
                </c:pt>
                <c:pt idx="47">
                  <c:v>0.81169310916551896</c:v>
                </c:pt>
                <c:pt idx="48">
                  <c:v>0.811693109151713</c:v>
                </c:pt>
                <c:pt idx="49">
                  <c:v>0.81169310915168102</c:v>
                </c:pt>
                <c:pt idx="50">
                  <c:v>0.81169310915178206</c:v>
                </c:pt>
                <c:pt idx="51">
                  <c:v>0.83668578574432195</c:v>
                </c:pt>
                <c:pt idx="52">
                  <c:v>0.83668621218143902</c:v>
                </c:pt>
                <c:pt idx="53">
                  <c:v>0.83668621316060099</c:v>
                </c:pt>
                <c:pt idx="54">
                  <c:v>0.83668621316047598</c:v>
                </c:pt>
                <c:pt idx="55">
                  <c:v>0.83668621316054403</c:v>
                </c:pt>
                <c:pt idx="56">
                  <c:v>0.85944894499408298</c:v>
                </c:pt>
                <c:pt idx="57">
                  <c:v>0.85944894497799296</c:v>
                </c:pt>
                <c:pt idx="58">
                  <c:v>0.85944894497792901</c:v>
                </c:pt>
                <c:pt idx="59">
                  <c:v>0.85944894497803104</c:v>
                </c:pt>
                <c:pt idx="60">
                  <c:v>0.87651568849030703</c:v>
                </c:pt>
                <c:pt idx="61">
                  <c:v>0.876516006627444</c:v>
                </c:pt>
                <c:pt idx="62">
                  <c:v>0.87651600664316598</c:v>
                </c:pt>
                <c:pt idx="63">
                  <c:v>0.87651600664303297</c:v>
                </c:pt>
                <c:pt idx="64">
                  <c:v>0.89213281072773198</c:v>
                </c:pt>
                <c:pt idx="65">
                  <c:v>0.89213281095851105</c:v>
                </c:pt>
                <c:pt idx="66">
                  <c:v>0.89213281095847397</c:v>
                </c:pt>
                <c:pt idx="67">
                  <c:v>0.89213281095855101</c:v>
                </c:pt>
                <c:pt idx="68">
                  <c:v>0.89213281095846597</c:v>
                </c:pt>
                <c:pt idx="69">
                  <c:v>0.92298752188199995</c:v>
                </c:pt>
                <c:pt idx="70">
                  <c:v>0.92298743547263995</c:v>
                </c:pt>
                <c:pt idx="71">
                  <c:v>0.92298743547252005</c:v>
                </c:pt>
                <c:pt idx="72">
                  <c:v>0.922987435472576</c:v>
                </c:pt>
                <c:pt idx="73">
                  <c:v>0.93345700185063596</c:v>
                </c:pt>
                <c:pt idx="74">
                  <c:v>0.93345700185001501</c:v>
                </c:pt>
                <c:pt idx="75">
                  <c:v>0.93345700185003999</c:v>
                </c:pt>
                <c:pt idx="76">
                  <c:v>0.93345700185003599</c:v>
                </c:pt>
                <c:pt idx="77">
                  <c:v>0.95816103816900799</c:v>
                </c:pt>
                <c:pt idx="78">
                  <c:v>0.95815928303596798</c:v>
                </c:pt>
                <c:pt idx="79">
                  <c:v>0.95815928271525996</c:v>
                </c:pt>
                <c:pt idx="80">
                  <c:v>0.95815928271538098</c:v>
                </c:pt>
                <c:pt idx="81">
                  <c:v>0.95815928271526096</c:v>
                </c:pt>
                <c:pt idx="82">
                  <c:v>0.97678559720832303</c:v>
                </c:pt>
                <c:pt idx="83">
                  <c:v>0.97678559720616198</c:v>
                </c:pt>
                <c:pt idx="84">
                  <c:v>0.97678559720615099</c:v>
                </c:pt>
                <c:pt idx="85">
                  <c:v>0.97678559720617897</c:v>
                </c:pt>
                <c:pt idx="86">
                  <c:v>0.98369948200263002</c:v>
                </c:pt>
                <c:pt idx="87">
                  <c:v>0.98369945933109704</c:v>
                </c:pt>
                <c:pt idx="88">
                  <c:v>0.98369945933043201</c:v>
                </c:pt>
                <c:pt idx="89">
                  <c:v>0.98369945933036895</c:v>
                </c:pt>
                <c:pt idx="90">
                  <c:v>0.98369945933042202</c:v>
                </c:pt>
                <c:pt idx="91">
                  <c:v>0.98369945933041203</c:v>
                </c:pt>
                <c:pt idx="92">
                  <c:v>0.98842803458673001</c:v>
                </c:pt>
                <c:pt idx="93">
                  <c:v>0.98842803448338001</c:v>
                </c:pt>
                <c:pt idx="94">
                  <c:v>0.98842803448333105</c:v>
                </c:pt>
                <c:pt idx="95">
                  <c:v>0.98842803448330696</c:v>
                </c:pt>
                <c:pt idx="96">
                  <c:v>0.98842803448332195</c:v>
                </c:pt>
                <c:pt idx="97">
                  <c:v>0.99684099587871799</c:v>
                </c:pt>
                <c:pt idx="98">
                  <c:v>0.99684099585444497</c:v>
                </c:pt>
                <c:pt idx="99">
                  <c:v>0.99684099585443497</c:v>
                </c:pt>
                <c:pt idx="100">
                  <c:v>0.99684099585444297</c:v>
                </c:pt>
                <c:pt idx="101">
                  <c:v>0.99684099585444397</c:v>
                </c:pt>
                <c:pt idx="102">
                  <c:v>0.99684099585443198</c:v>
                </c:pt>
                <c:pt idx="103">
                  <c:v>0.99736718113280498</c:v>
                </c:pt>
                <c:pt idx="104">
                  <c:v>0.99736718140066305</c:v>
                </c:pt>
                <c:pt idx="105">
                  <c:v>0.99736718140067404</c:v>
                </c:pt>
                <c:pt idx="106">
                  <c:v>0.99736718140067504</c:v>
                </c:pt>
                <c:pt idx="107">
                  <c:v>0.99736718140067004</c:v>
                </c:pt>
                <c:pt idx="108">
                  <c:v>0.99736718140067104</c:v>
                </c:pt>
                <c:pt idx="109">
                  <c:v>1</c:v>
                </c:pt>
                <c:pt idx="110">
                  <c:v>1</c:v>
                </c:pt>
                <c:pt idx="111">
                  <c:v>1</c:v>
                </c:pt>
                <c:pt idx="112">
                  <c:v>1</c:v>
                </c:pt>
                <c:pt idx="113">
                  <c:v>1</c:v>
                </c:pt>
                <c:pt idx="114">
                  <c:v>1</c:v>
                </c:pt>
                <c:pt idx="115">
                  <c:v>1</c:v>
                </c:pt>
                <c:pt idx="116">
                  <c:v>1</c:v>
                </c:pt>
                <c:pt idx="117">
                  <c:v>1</c:v>
                </c:pt>
                <c:pt idx="118">
                  <c:v>1</c:v>
                </c:pt>
                <c:pt idx="119">
                  <c:v>1</c:v>
                </c:pt>
                <c:pt idx="120">
                  <c:v>1</c:v>
                </c:pt>
                <c:pt idx="121">
                  <c:v>1</c:v>
                </c:pt>
                <c:pt idx="122">
                  <c:v>1</c:v>
                </c:pt>
                <c:pt idx="123">
                  <c:v>1</c:v>
                </c:pt>
                <c:pt idx="124">
                  <c:v>1</c:v>
                </c:pt>
                <c:pt idx="125">
                  <c:v>1</c:v>
                </c:pt>
                <c:pt idx="126">
                  <c:v>1</c:v>
                </c:pt>
                <c:pt idx="127">
                  <c:v>1</c:v>
                </c:pt>
                <c:pt idx="128">
                  <c:v>1</c:v>
                </c:pt>
                <c:pt idx="129">
                  <c:v>1</c:v>
                </c:pt>
                <c:pt idx="130">
                  <c:v>1</c:v>
                </c:pt>
                <c:pt idx="131">
                  <c:v>1</c:v>
                </c:pt>
                <c:pt idx="132">
                  <c:v>1</c:v>
                </c:pt>
                <c:pt idx="133">
                  <c:v>1</c:v>
                </c:pt>
                <c:pt idx="134">
                  <c:v>1</c:v>
                </c:pt>
                <c:pt idx="135">
                  <c:v>1</c:v>
                </c:pt>
                <c:pt idx="136">
                  <c:v>1</c:v>
                </c:pt>
                <c:pt idx="137">
                  <c:v>1</c:v>
                </c:pt>
                <c:pt idx="138">
                  <c:v>1</c:v>
                </c:pt>
                <c:pt idx="139">
                  <c:v>1</c:v>
                </c:pt>
                <c:pt idx="140">
                  <c:v>1</c:v>
                </c:pt>
                <c:pt idx="141">
                  <c:v>1</c:v>
                </c:pt>
                <c:pt idx="142">
                  <c:v>1</c:v>
                </c:pt>
                <c:pt idx="143">
                  <c:v>1</c:v>
                </c:pt>
                <c:pt idx="144">
                  <c:v>1</c:v>
                </c:pt>
                <c:pt idx="145">
                  <c:v>1</c:v>
                </c:pt>
                <c:pt idx="146">
                  <c:v>1</c:v>
                </c:pt>
                <c:pt idx="147">
                  <c:v>1</c:v>
                </c:pt>
                <c:pt idx="148">
                  <c:v>1</c:v>
                </c:pt>
                <c:pt idx="149">
                  <c:v>1</c:v>
                </c:pt>
                <c:pt idx="150">
                  <c:v>1</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numCache>
            </c:numRef>
          </c:val>
          <c:smooth val="0"/>
          <c:extLst>
            <c:ext xmlns:c16="http://schemas.microsoft.com/office/drawing/2014/chart" uri="{C3380CC4-5D6E-409C-BE32-E72D297353CC}">
              <c16:uniqueId val="{00000000-8219-4522-8D51-B9456B120E6D}"/>
            </c:ext>
          </c:extLst>
        </c:ser>
        <c:ser>
          <c:idx val="1"/>
          <c:order val="1"/>
          <c:tx>
            <c:strRef>
              <c:f>Sheet1!$B$1</c:f>
              <c:strCache>
                <c:ptCount val="1"/>
                <c:pt idx="0">
                  <c:v>次序2</c:v>
                </c:pt>
              </c:strCache>
            </c:strRef>
          </c:tx>
          <c:spPr>
            <a:ln w="28575" cap="rnd">
              <a:solidFill>
                <a:schemeClr val="accent2"/>
              </a:solidFill>
              <a:round/>
            </a:ln>
            <a:effectLst/>
          </c:spPr>
          <c:marker>
            <c:symbol val="none"/>
          </c:marker>
          <c:cat>
            <c:strRef>
              <c:f>Sheet1!$D$2:$D$168</c:f>
              <c:strCache>
                <c:ptCount val="167"/>
                <c:pt idx="0">
                  <c:v>t0</c:v>
                </c:pt>
                <c:pt idx="1">
                  <c:v>t1</c:v>
                </c:pt>
                <c:pt idx="14">
                  <c:v>t2</c:v>
                </c:pt>
                <c:pt idx="21">
                  <c:v>t3</c:v>
                </c:pt>
                <c:pt idx="99">
                  <c:v>t4</c:v>
                </c:pt>
                <c:pt idx="166">
                  <c:v>t5</c:v>
                </c:pt>
              </c:strCache>
            </c:strRef>
          </c:cat>
          <c:val>
            <c:numRef>
              <c:f>Sheet1!$B$2:$B$168</c:f>
              <c:numCache>
                <c:formatCode>General</c:formatCode>
                <c:ptCount val="167"/>
                <c:pt idx="0">
                  <c:v>1</c:v>
                </c:pt>
                <c:pt idx="1">
                  <c:v>0.47753072178325401</c:v>
                </c:pt>
                <c:pt idx="2">
                  <c:v>0.47642893959892102</c:v>
                </c:pt>
                <c:pt idx="3">
                  <c:v>0.47587867584412302</c:v>
                </c:pt>
                <c:pt idx="4">
                  <c:v>0.475604860506816</c:v>
                </c:pt>
                <c:pt idx="5">
                  <c:v>0.47547055087230999</c:v>
                </c:pt>
                <c:pt idx="6">
                  <c:v>0.47540827054859403</c:v>
                </c:pt>
                <c:pt idx="7">
                  <c:v>0.475384768424718</c:v>
                </c:pt>
                <c:pt idx="8">
                  <c:v>0.475380089434086</c:v>
                </c:pt>
                <c:pt idx="9">
                  <c:v>0.47537988786438201</c:v>
                </c:pt>
                <c:pt idx="10">
                  <c:v>0.475379887596517</c:v>
                </c:pt>
                <c:pt idx="11">
                  <c:v>0.475379887385175</c:v>
                </c:pt>
                <c:pt idx="12">
                  <c:v>0.47537988746073501</c:v>
                </c:pt>
                <c:pt idx="13">
                  <c:v>0.475379887729039</c:v>
                </c:pt>
                <c:pt idx="14">
                  <c:v>0.50230721911436904</c:v>
                </c:pt>
                <c:pt idx="15">
                  <c:v>0.52193311373004603</c:v>
                </c:pt>
                <c:pt idx="16">
                  <c:v>0.56963027790565202</c:v>
                </c:pt>
                <c:pt idx="17">
                  <c:v>0.59841029644663601</c:v>
                </c:pt>
                <c:pt idx="18">
                  <c:v>0.63350383385389797</c:v>
                </c:pt>
                <c:pt idx="19">
                  <c:v>0.67150729903908901</c:v>
                </c:pt>
                <c:pt idx="20">
                  <c:v>0.71897086783462405</c:v>
                </c:pt>
                <c:pt idx="21">
                  <c:v>0.74451682034526001</c:v>
                </c:pt>
                <c:pt idx="22">
                  <c:v>0.74451681871360897</c:v>
                </c:pt>
                <c:pt idx="23">
                  <c:v>0.74451681871363695</c:v>
                </c:pt>
                <c:pt idx="24">
                  <c:v>0.74451681871361297</c:v>
                </c:pt>
                <c:pt idx="25">
                  <c:v>0.74451681871367803</c:v>
                </c:pt>
                <c:pt idx="26">
                  <c:v>0.74451681871370001</c:v>
                </c:pt>
                <c:pt idx="27">
                  <c:v>0.79159676829407599</c:v>
                </c:pt>
                <c:pt idx="28">
                  <c:v>0.79159047318763398</c:v>
                </c:pt>
                <c:pt idx="29">
                  <c:v>0.79159047223801404</c:v>
                </c:pt>
                <c:pt idx="30">
                  <c:v>0.791590472238067</c:v>
                </c:pt>
                <c:pt idx="31">
                  <c:v>0.79159047223802204</c:v>
                </c:pt>
                <c:pt idx="32">
                  <c:v>0.82028481038062795</c:v>
                </c:pt>
                <c:pt idx="33">
                  <c:v>0.82028461884210202</c:v>
                </c:pt>
                <c:pt idx="34">
                  <c:v>0.82028461883472403</c:v>
                </c:pt>
                <c:pt idx="35">
                  <c:v>0.82028461883466697</c:v>
                </c:pt>
                <c:pt idx="36">
                  <c:v>0.82028461883470105</c:v>
                </c:pt>
                <c:pt idx="37">
                  <c:v>0.82028461883468595</c:v>
                </c:pt>
                <c:pt idx="38">
                  <c:v>0.85095349166966106</c:v>
                </c:pt>
                <c:pt idx="39">
                  <c:v>0.850953491693762</c:v>
                </c:pt>
                <c:pt idx="40">
                  <c:v>0.85095349169383006</c:v>
                </c:pt>
                <c:pt idx="41">
                  <c:v>0.85095349169380297</c:v>
                </c:pt>
                <c:pt idx="42">
                  <c:v>0.85769538569925297</c:v>
                </c:pt>
                <c:pt idx="43">
                  <c:v>0.85769538204658502</c:v>
                </c:pt>
                <c:pt idx="44">
                  <c:v>0.85769538204655105</c:v>
                </c:pt>
                <c:pt idx="45">
                  <c:v>0.85769538204653295</c:v>
                </c:pt>
                <c:pt idx="46">
                  <c:v>0.85769538204651796</c:v>
                </c:pt>
                <c:pt idx="47">
                  <c:v>0.85769538204652895</c:v>
                </c:pt>
                <c:pt idx="48">
                  <c:v>0.85769538204653495</c:v>
                </c:pt>
                <c:pt idx="49">
                  <c:v>0.88218385137296396</c:v>
                </c:pt>
                <c:pt idx="50">
                  <c:v>0.88218385136808297</c:v>
                </c:pt>
                <c:pt idx="51">
                  <c:v>0.88218385136806698</c:v>
                </c:pt>
                <c:pt idx="52">
                  <c:v>0.88218385136810995</c:v>
                </c:pt>
                <c:pt idx="53">
                  <c:v>0.88218385136806798</c:v>
                </c:pt>
                <c:pt idx="54">
                  <c:v>0.88183380872685901</c:v>
                </c:pt>
                <c:pt idx="55">
                  <c:v>0.88183397785843598</c:v>
                </c:pt>
                <c:pt idx="56">
                  <c:v>0.88183397787886797</c:v>
                </c:pt>
                <c:pt idx="57">
                  <c:v>0.88183397787888496</c:v>
                </c:pt>
                <c:pt idx="58">
                  <c:v>0.882965254112692</c:v>
                </c:pt>
                <c:pt idx="59">
                  <c:v>0.88296450889909395</c:v>
                </c:pt>
                <c:pt idx="60">
                  <c:v>0.88296450883692001</c:v>
                </c:pt>
                <c:pt idx="61">
                  <c:v>0.88296450883694799</c:v>
                </c:pt>
                <c:pt idx="62">
                  <c:v>0.88210826861522196</c:v>
                </c:pt>
                <c:pt idx="63">
                  <c:v>0.88210808722589196</c:v>
                </c:pt>
                <c:pt idx="64">
                  <c:v>0.88210808721945699</c:v>
                </c:pt>
                <c:pt idx="65">
                  <c:v>0.88210808721943101</c:v>
                </c:pt>
                <c:pt idx="66">
                  <c:v>0.88210808721949796</c:v>
                </c:pt>
                <c:pt idx="67">
                  <c:v>0.88210808721942402</c:v>
                </c:pt>
                <c:pt idx="68">
                  <c:v>0.88691937549174904</c:v>
                </c:pt>
                <c:pt idx="69">
                  <c:v>0.88692034976895395</c:v>
                </c:pt>
                <c:pt idx="70">
                  <c:v>0.88692035031459904</c:v>
                </c:pt>
                <c:pt idx="71">
                  <c:v>0.88692035031460903</c:v>
                </c:pt>
                <c:pt idx="72">
                  <c:v>0.88937236859401902</c:v>
                </c:pt>
                <c:pt idx="73">
                  <c:v>0.88937236743744896</c:v>
                </c:pt>
                <c:pt idx="74">
                  <c:v>0.88937236743744597</c:v>
                </c:pt>
                <c:pt idx="75">
                  <c:v>0.88937236743743897</c:v>
                </c:pt>
                <c:pt idx="76">
                  <c:v>0.88937236743745596</c:v>
                </c:pt>
                <c:pt idx="77">
                  <c:v>0.88975245616520204</c:v>
                </c:pt>
                <c:pt idx="78">
                  <c:v>0.88975024031977801</c:v>
                </c:pt>
                <c:pt idx="79">
                  <c:v>0.88975023982028101</c:v>
                </c:pt>
                <c:pt idx="80">
                  <c:v>0.88975023982027601</c:v>
                </c:pt>
                <c:pt idx="81">
                  <c:v>0.88975023982028301</c:v>
                </c:pt>
                <c:pt idx="82">
                  <c:v>0.88985791431085604</c:v>
                </c:pt>
                <c:pt idx="83">
                  <c:v>0.88985748349500204</c:v>
                </c:pt>
                <c:pt idx="84">
                  <c:v>0.88985748276223398</c:v>
                </c:pt>
                <c:pt idx="85">
                  <c:v>0.88985748276224896</c:v>
                </c:pt>
                <c:pt idx="86">
                  <c:v>0.88982388094928999</c:v>
                </c:pt>
                <c:pt idx="87">
                  <c:v>0.88981581972988399</c:v>
                </c:pt>
                <c:pt idx="88">
                  <c:v>0.88981608287880598</c:v>
                </c:pt>
                <c:pt idx="89">
                  <c:v>0.88981608303305504</c:v>
                </c:pt>
                <c:pt idx="90">
                  <c:v>0.88981608303307702</c:v>
                </c:pt>
                <c:pt idx="91">
                  <c:v>0.89926747299708498</c:v>
                </c:pt>
                <c:pt idx="92">
                  <c:v>0.89926387531298502</c:v>
                </c:pt>
                <c:pt idx="93">
                  <c:v>0.899263874803089</c:v>
                </c:pt>
                <c:pt idx="94">
                  <c:v>0.89926387480315695</c:v>
                </c:pt>
                <c:pt idx="95">
                  <c:v>0.898422561527363</c:v>
                </c:pt>
                <c:pt idx="96">
                  <c:v>0.898422659908239</c:v>
                </c:pt>
                <c:pt idx="97">
                  <c:v>0.89842265994426596</c:v>
                </c:pt>
                <c:pt idx="98">
                  <c:v>0.89842265994426695</c:v>
                </c:pt>
                <c:pt idx="99">
                  <c:v>0.91474630710723004</c:v>
                </c:pt>
                <c:pt idx="100">
                  <c:v>0.91474630657501099</c:v>
                </c:pt>
                <c:pt idx="101">
                  <c:v>0.914746306575003</c:v>
                </c:pt>
                <c:pt idx="102">
                  <c:v>0.914746306575003</c:v>
                </c:pt>
                <c:pt idx="103">
                  <c:v>0.91474630657501199</c:v>
                </c:pt>
                <c:pt idx="104">
                  <c:v>0.92448701388022503</c:v>
                </c:pt>
                <c:pt idx="105">
                  <c:v>0.92448733497881397</c:v>
                </c:pt>
                <c:pt idx="106">
                  <c:v>0.92448733500463498</c:v>
                </c:pt>
                <c:pt idx="107">
                  <c:v>0.92448733500463098</c:v>
                </c:pt>
                <c:pt idx="108">
                  <c:v>0.93291823938600305</c:v>
                </c:pt>
                <c:pt idx="109">
                  <c:v>0.93291822625715703</c:v>
                </c:pt>
                <c:pt idx="110">
                  <c:v>0.93291822625700704</c:v>
                </c:pt>
                <c:pt idx="111">
                  <c:v>0.93291822625701004</c:v>
                </c:pt>
                <c:pt idx="112">
                  <c:v>0.93291822625700305</c:v>
                </c:pt>
                <c:pt idx="113">
                  <c:v>0.93291822625701804</c:v>
                </c:pt>
                <c:pt idx="114">
                  <c:v>0.95272275599862999</c:v>
                </c:pt>
                <c:pt idx="115">
                  <c:v>0.95272275597265998</c:v>
                </c:pt>
                <c:pt idx="116">
                  <c:v>0.95272275597266498</c:v>
                </c:pt>
                <c:pt idx="117">
                  <c:v>0.95272275597266898</c:v>
                </c:pt>
                <c:pt idx="118">
                  <c:v>0.95272275597267397</c:v>
                </c:pt>
                <c:pt idx="119">
                  <c:v>0.95272275597265998</c:v>
                </c:pt>
                <c:pt idx="120">
                  <c:v>0.95272275597266498</c:v>
                </c:pt>
                <c:pt idx="121">
                  <c:v>0.96161012346187902</c:v>
                </c:pt>
                <c:pt idx="122">
                  <c:v>0.96161012320993</c:v>
                </c:pt>
                <c:pt idx="123">
                  <c:v>0.961610123209926</c:v>
                </c:pt>
                <c:pt idx="124">
                  <c:v>0.961610123209931</c:v>
                </c:pt>
                <c:pt idx="125">
                  <c:v>0.97176539636124704</c:v>
                </c:pt>
                <c:pt idx="126">
                  <c:v>0.97176539636074499</c:v>
                </c:pt>
                <c:pt idx="127">
                  <c:v>0.97176539636074599</c:v>
                </c:pt>
                <c:pt idx="128">
                  <c:v>0.97176539636074399</c:v>
                </c:pt>
                <c:pt idx="129">
                  <c:v>0.97176539636074599</c:v>
                </c:pt>
                <c:pt idx="130">
                  <c:v>0.98497351291289303</c:v>
                </c:pt>
                <c:pt idx="131">
                  <c:v>0.98497343859795805</c:v>
                </c:pt>
                <c:pt idx="132">
                  <c:v>0.98497343857319897</c:v>
                </c:pt>
                <c:pt idx="133">
                  <c:v>0.98497343857319197</c:v>
                </c:pt>
                <c:pt idx="134">
                  <c:v>0.99331919941550895</c:v>
                </c:pt>
                <c:pt idx="135">
                  <c:v>0.99331919941848401</c:v>
                </c:pt>
                <c:pt idx="136">
                  <c:v>0.993319199418492</c:v>
                </c:pt>
                <c:pt idx="137">
                  <c:v>0.99331919941850899</c:v>
                </c:pt>
                <c:pt idx="138">
                  <c:v>0.99331919941847202</c:v>
                </c:pt>
                <c:pt idx="139">
                  <c:v>0.99753023226991999</c:v>
                </c:pt>
                <c:pt idx="140">
                  <c:v>0.99753023151864595</c:v>
                </c:pt>
                <c:pt idx="141">
                  <c:v>0.99753023151863995</c:v>
                </c:pt>
                <c:pt idx="142">
                  <c:v>0.99753023151864495</c:v>
                </c:pt>
                <c:pt idx="143">
                  <c:v>0.99854947267276295</c:v>
                </c:pt>
                <c:pt idx="144">
                  <c:v>0.99854947269801297</c:v>
                </c:pt>
                <c:pt idx="145">
                  <c:v>0.99854947269801198</c:v>
                </c:pt>
                <c:pt idx="146">
                  <c:v>0.99854947269801297</c:v>
                </c:pt>
                <c:pt idx="147">
                  <c:v>0.99866804024616496</c:v>
                </c:pt>
                <c:pt idx="148">
                  <c:v>0.998668040192636</c:v>
                </c:pt>
                <c:pt idx="149">
                  <c:v>0.998668040192636</c:v>
                </c:pt>
                <c:pt idx="150">
                  <c:v>0.998668040192636</c:v>
                </c:pt>
                <c:pt idx="151">
                  <c:v>1</c:v>
                </c:pt>
                <c:pt idx="152">
                  <c:v>1</c:v>
                </c:pt>
                <c:pt idx="153">
                  <c:v>1</c:v>
                </c:pt>
                <c:pt idx="154">
                  <c:v>1</c:v>
                </c:pt>
                <c:pt idx="155">
                  <c:v>1</c:v>
                </c:pt>
                <c:pt idx="156">
                  <c:v>1</c:v>
                </c:pt>
                <c:pt idx="157">
                  <c:v>1</c:v>
                </c:pt>
                <c:pt idx="158">
                  <c:v>1</c:v>
                </c:pt>
                <c:pt idx="159">
                  <c:v>1</c:v>
                </c:pt>
                <c:pt idx="160">
                  <c:v>1</c:v>
                </c:pt>
                <c:pt idx="161">
                  <c:v>1</c:v>
                </c:pt>
                <c:pt idx="162">
                  <c:v>1</c:v>
                </c:pt>
                <c:pt idx="163">
                  <c:v>1</c:v>
                </c:pt>
                <c:pt idx="164">
                  <c:v>1</c:v>
                </c:pt>
                <c:pt idx="165">
                  <c:v>1</c:v>
                </c:pt>
                <c:pt idx="166">
                  <c:v>1</c:v>
                </c:pt>
              </c:numCache>
            </c:numRef>
          </c:val>
          <c:smooth val="0"/>
          <c:extLst>
            <c:ext xmlns:c16="http://schemas.microsoft.com/office/drawing/2014/chart" uri="{C3380CC4-5D6E-409C-BE32-E72D297353CC}">
              <c16:uniqueId val="{00000001-8219-4522-8D51-B9456B120E6D}"/>
            </c:ext>
          </c:extLst>
        </c:ser>
        <c:dLbls>
          <c:showLegendKey val="0"/>
          <c:showVal val="0"/>
          <c:showCatName val="0"/>
          <c:showSerName val="0"/>
          <c:showPercent val="0"/>
          <c:showBubbleSize val="0"/>
        </c:dLbls>
        <c:smooth val="0"/>
        <c:axId val="1996483280"/>
        <c:axId val="1996483696"/>
      </c:lineChart>
      <c:catAx>
        <c:axId val="1996483280"/>
        <c:scaling>
          <c:orientation val="minMax"/>
        </c:scaling>
        <c:delete val="0"/>
        <c:axPos val="b"/>
        <c:numFmt formatCode="General" sourceLinked="1"/>
        <c:majorTickMark val="none"/>
        <c:minorTickMark val="none"/>
        <c:tickLblPos val="nextTo"/>
        <c:spPr>
          <a:noFill/>
          <a:ln w="25400" cap="flat" cmpd="sng" algn="ctr">
            <a:solidFill>
              <a:schemeClr val="tx1"/>
            </a:solidFill>
            <a:round/>
            <a:tailEnd type="triangle"/>
          </a:ln>
          <a:effectLst/>
        </c:spPr>
        <c:txPr>
          <a:bodyPr rot="-60000000" spcFirstLastPara="1" vertOverflow="ellipsis" vert="horz" wrap="square" anchor="ctr" anchorCtr="1"/>
          <a:lstStyle/>
          <a:p>
            <a:pPr>
              <a:defRPr sz="900" b="0" i="0" u="none" strike="noStrike" kern="1200" baseline="0">
                <a:solidFill>
                  <a:schemeClr val="bg1"/>
                </a:solidFill>
                <a:latin typeface="+mn-lt"/>
                <a:ea typeface="+mn-ea"/>
                <a:cs typeface="+mn-cs"/>
              </a:defRPr>
            </a:pPr>
            <a:endParaRPr lang="zh-CN"/>
          </a:p>
        </c:txPr>
        <c:crossAx val="1996483696"/>
        <c:crosses val="autoZero"/>
        <c:auto val="1"/>
        <c:lblAlgn val="ctr"/>
        <c:lblOffset val="100"/>
        <c:noMultiLvlLbl val="0"/>
      </c:catAx>
      <c:valAx>
        <c:axId val="199648369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25400">
            <a:solidFill>
              <a:schemeClr val="tx1"/>
            </a:solidFill>
            <a:tailEnd type="triangle"/>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1996483280"/>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dgm:t>
        <a:bodyPr/>
        <a:lstStyle/>
        <a:p>
          <a:r>
            <a:rPr lang="zh-CN" altLang="en-US" sz="1800" dirty="0"/>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dgm:t>
        <a:bodyPr/>
        <a:lstStyle/>
        <a:p>
          <a:r>
            <a:rPr lang="zh-CN" altLang="en-US" sz="1800" dirty="0"/>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dgm:t>
        <a:bodyPr/>
        <a:lstStyle/>
        <a:p>
          <a:r>
            <a:rPr lang="zh-CN" altLang="en-US" sz="1800" dirty="0"/>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dgm:t>
        <a:bodyPr/>
        <a:lstStyle/>
        <a:p>
          <a:r>
            <a:rPr lang="zh-CN" altLang="en-US" sz="1800" dirty="0"/>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dgm:t>
        <a:bodyPr/>
        <a:lstStyle/>
        <a:p>
          <a:r>
            <a:rPr lang="zh-CN" altLang="en-US" sz="1800" dirty="0"/>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dgm:t>
        <a:bodyPr/>
        <a:lstStyle/>
        <a:p>
          <a:r>
            <a:rPr lang="zh-CN" altLang="en-US" sz="1800" dirty="0"/>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dgm:t>
        <a:bodyPr/>
        <a:lstStyle/>
        <a:p>
          <a:r>
            <a:rPr lang="zh-CN" altLang="en-US" sz="1800" dirty="0"/>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10.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dgm:t>
        <a:bodyPr/>
        <a:lstStyle/>
        <a:p>
          <a:r>
            <a:rPr lang="zh-CN" altLang="en-US" dirty="0"/>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a:solidFill>
          <a:srgbClr val="0096C3"/>
        </a:solidFill>
        <a:ln>
          <a:noFill/>
        </a:ln>
      </dgm:spPr>
      <dgm:t>
        <a:bodyPr/>
        <a:lstStyle/>
        <a:p>
          <a:r>
            <a:rPr lang="zh-CN" altLang="en-US" dirty="0">
              <a:solidFill>
                <a:schemeClr val="bg1"/>
              </a:solidFill>
            </a:rPr>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dgm:t>
        <a:bodyPr/>
        <a:lstStyle/>
        <a:p>
          <a:r>
            <a:rPr lang="zh-CN" altLang="en-US" dirty="0"/>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a:solidFill>
          <a:srgbClr val="0096C3"/>
        </a:solidFill>
        <a:ln>
          <a:noFill/>
        </a:ln>
      </dgm:spPr>
      <dgm:t>
        <a:bodyPr/>
        <a:lstStyle/>
        <a:p>
          <a:r>
            <a:rPr lang="zh-CN" altLang="en-US" dirty="0">
              <a:solidFill>
                <a:schemeClr val="bg1"/>
              </a:solidFill>
            </a:rPr>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a:solidFill>
          <a:srgbClr val="0096C3"/>
        </a:solidFill>
        <a:ln>
          <a:noFill/>
        </a:ln>
      </dgm:spPr>
      <dgm:t>
        <a:bodyPr/>
        <a:lstStyle/>
        <a:p>
          <a:r>
            <a:rPr lang="zh-CN" altLang="en-US" dirty="0">
              <a:solidFill>
                <a:schemeClr val="bg1"/>
              </a:solidFill>
            </a:rPr>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a:solidFill>
          <a:srgbClr val="0096C3"/>
        </a:solidFill>
        <a:ln>
          <a:noFill/>
        </a:ln>
      </dgm:spPr>
      <dgm:t>
        <a:bodyPr/>
        <a:lstStyle/>
        <a:p>
          <a:r>
            <a:rPr lang="zh-CN" altLang="en-US" sz="1800" dirty="0">
              <a:solidFill>
                <a:srgbClr val="FFFCFE"/>
              </a:solidFill>
            </a:rPr>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a:solidFill>
          <a:srgbClr val="0096C3"/>
        </a:solidFill>
        <a:ln>
          <a:noFill/>
        </a:ln>
      </dgm:spPr>
      <dgm:t>
        <a:bodyPr/>
        <a:lstStyle/>
        <a:p>
          <a:r>
            <a:rPr lang="zh-CN" altLang="en-US" sz="1800" dirty="0">
              <a:solidFill>
                <a:srgbClr val="FFFCFE"/>
              </a:solidFill>
            </a:rPr>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a:solidFill>
          <a:srgbClr val="0096C3"/>
        </a:solidFill>
        <a:ln>
          <a:noFill/>
        </a:ln>
      </dgm:spPr>
      <dgm:t>
        <a:bodyPr/>
        <a:lstStyle/>
        <a:p>
          <a:r>
            <a:rPr lang="zh-CN" altLang="en-US" sz="1800" dirty="0">
              <a:solidFill>
                <a:srgbClr val="FFFCFE"/>
              </a:solidFill>
            </a:rPr>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dgm:t>
        <a:bodyPr/>
        <a:lstStyle/>
        <a:p>
          <a:r>
            <a:rPr lang="zh-CN" altLang="en-US" sz="1800" dirty="0"/>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dgm:t>
        <a:bodyPr/>
        <a:lstStyle/>
        <a:p>
          <a:r>
            <a:rPr lang="zh-CN" altLang="en-US" sz="1800" dirty="0"/>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dgm:t>
        <a:bodyPr/>
        <a:lstStyle/>
        <a:p>
          <a:r>
            <a:rPr lang="zh-CN" altLang="en-US" sz="1800" dirty="0"/>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dgm:t>
        <a:bodyPr/>
        <a:lstStyle/>
        <a:p>
          <a:r>
            <a:rPr lang="zh-CN" altLang="en-US" sz="1800" dirty="0"/>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a:solidFill>
          <a:srgbClr val="0096C3"/>
        </a:solidFill>
        <a:ln>
          <a:noFill/>
        </a:ln>
      </dgm:spPr>
      <dgm:t>
        <a:bodyPr/>
        <a:lstStyle/>
        <a:p>
          <a:r>
            <a:rPr lang="zh-CN" altLang="en-US" sz="1800" dirty="0">
              <a:solidFill>
                <a:srgbClr val="FFFCFE"/>
              </a:solidFill>
            </a:rPr>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a:solidFill>
          <a:srgbClr val="0096C3"/>
        </a:solidFill>
        <a:ln>
          <a:noFill/>
        </a:ln>
      </dgm:spPr>
      <dgm:t>
        <a:bodyPr/>
        <a:lstStyle/>
        <a:p>
          <a:r>
            <a:rPr lang="zh-CN" altLang="en-US" sz="1800" dirty="0">
              <a:solidFill>
                <a:srgbClr val="FFFCFE"/>
              </a:solidFill>
            </a:rPr>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a:solidFill>
          <a:srgbClr val="0096C3"/>
        </a:solidFill>
        <a:ln>
          <a:noFill/>
        </a:ln>
      </dgm:spPr>
      <dgm:t>
        <a:bodyPr/>
        <a:lstStyle/>
        <a:p>
          <a:r>
            <a:rPr lang="zh-CN" altLang="en-US" sz="1800" dirty="0">
              <a:solidFill>
                <a:srgbClr val="FFFCFE"/>
              </a:solidFill>
            </a:rPr>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dgm:t>
        <a:bodyPr/>
        <a:lstStyle/>
        <a:p>
          <a:r>
            <a:rPr lang="zh-CN" altLang="en-US" sz="1800" dirty="0"/>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dgm:t>
        <a:bodyPr/>
        <a:lstStyle/>
        <a:p>
          <a:r>
            <a:rPr lang="zh-CN" altLang="en-US" sz="1800" dirty="0"/>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dgm:t>
        <a:bodyPr/>
        <a:lstStyle/>
        <a:p>
          <a:r>
            <a:rPr lang="zh-CN" altLang="en-US" sz="1800" dirty="0"/>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dgm:t>
        <a:bodyPr/>
        <a:lstStyle/>
        <a:p>
          <a:r>
            <a:rPr lang="zh-CN" altLang="en-US" sz="1800" dirty="0"/>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4.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dgm:t>
        <a:bodyPr/>
        <a:lstStyle/>
        <a:p>
          <a:r>
            <a:rPr lang="zh-CN" altLang="en-US" sz="1800" dirty="0"/>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dgm:t>
        <a:bodyPr/>
        <a:lstStyle/>
        <a:p>
          <a:r>
            <a:rPr lang="zh-CN" altLang="en-US" sz="1800" dirty="0"/>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dgm:t>
        <a:bodyPr/>
        <a:lstStyle/>
        <a:p>
          <a:r>
            <a:rPr lang="zh-CN" altLang="en-US" sz="1800" dirty="0"/>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a:solidFill>
          <a:srgbClr val="0096C3"/>
        </a:solidFill>
        <a:ln>
          <a:noFill/>
        </a:ln>
      </dgm:spPr>
      <dgm:t>
        <a:bodyPr/>
        <a:lstStyle/>
        <a:p>
          <a:r>
            <a:rPr lang="zh-CN" altLang="en-US" sz="1800" dirty="0">
              <a:solidFill>
                <a:srgbClr val="FFFCFE"/>
              </a:solidFill>
            </a:rPr>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a:solidFill>
          <a:srgbClr val="0096C3"/>
        </a:solidFill>
        <a:ln>
          <a:noFill/>
        </a:ln>
      </dgm:spPr>
      <dgm:t>
        <a:bodyPr/>
        <a:lstStyle/>
        <a:p>
          <a:r>
            <a:rPr lang="zh-CN" altLang="en-US" sz="1800" dirty="0">
              <a:solidFill>
                <a:srgbClr val="FFFCFE"/>
              </a:solidFill>
            </a:rPr>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a:solidFill>
          <a:srgbClr val="0096C3"/>
        </a:solidFill>
        <a:ln>
          <a:noFill/>
        </a:ln>
      </dgm:spPr>
      <dgm:t>
        <a:bodyPr/>
        <a:lstStyle/>
        <a:p>
          <a:r>
            <a:rPr lang="zh-CN" altLang="en-US" sz="1800" dirty="0">
              <a:solidFill>
                <a:srgbClr val="FFFCFE"/>
              </a:solidFill>
            </a:rPr>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a:solidFill>
          <a:srgbClr val="0096C3"/>
        </a:solidFill>
        <a:ln>
          <a:noFill/>
        </a:ln>
      </dgm:spPr>
      <dgm:t>
        <a:bodyPr/>
        <a:lstStyle/>
        <a:p>
          <a:r>
            <a:rPr lang="zh-CN" altLang="en-US" sz="1800" dirty="0">
              <a:solidFill>
                <a:srgbClr val="FFFCFE"/>
              </a:solidFill>
            </a:rPr>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5.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dgm:t>
        <a:bodyPr/>
        <a:lstStyle/>
        <a:p>
          <a:r>
            <a:rPr lang="zh-CN" altLang="en-US" sz="1800" dirty="0"/>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dgm:t>
        <a:bodyPr/>
        <a:lstStyle/>
        <a:p>
          <a:r>
            <a:rPr lang="zh-CN" altLang="en-US" sz="1800" dirty="0"/>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dgm:t>
        <a:bodyPr/>
        <a:lstStyle/>
        <a:p>
          <a:r>
            <a:rPr lang="zh-CN" altLang="en-US" sz="1800" dirty="0"/>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a:solidFill>
          <a:srgbClr val="0096C3"/>
        </a:solidFill>
        <a:ln>
          <a:noFill/>
        </a:ln>
      </dgm:spPr>
      <dgm:t>
        <a:bodyPr/>
        <a:lstStyle/>
        <a:p>
          <a:r>
            <a:rPr lang="zh-CN" altLang="en-US" sz="1800" dirty="0">
              <a:solidFill>
                <a:srgbClr val="FFFCFE"/>
              </a:solidFill>
            </a:rPr>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a:solidFill>
          <a:srgbClr val="0096C3"/>
        </a:solidFill>
        <a:ln>
          <a:noFill/>
        </a:ln>
      </dgm:spPr>
      <dgm:t>
        <a:bodyPr/>
        <a:lstStyle/>
        <a:p>
          <a:r>
            <a:rPr lang="zh-CN" altLang="en-US" sz="1800" dirty="0">
              <a:solidFill>
                <a:srgbClr val="FFFCFE"/>
              </a:solidFill>
            </a:rPr>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a:solidFill>
          <a:srgbClr val="0096C3"/>
        </a:solidFill>
        <a:ln>
          <a:noFill/>
        </a:ln>
      </dgm:spPr>
      <dgm:t>
        <a:bodyPr/>
        <a:lstStyle/>
        <a:p>
          <a:r>
            <a:rPr lang="zh-CN" altLang="en-US" sz="1800" dirty="0">
              <a:solidFill>
                <a:srgbClr val="FFFCFE"/>
              </a:solidFill>
            </a:rPr>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a:solidFill>
          <a:srgbClr val="0096C3"/>
        </a:solidFill>
        <a:ln>
          <a:noFill/>
        </a:ln>
      </dgm:spPr>
      <dgm:t>
        <a:bodyPr/>
        <a:lstStyle/>
        <a:p>
          <a:r>
            <a:rPr lang="zh-CN" altLang="en-US" sz="1800" dirty="0">
              <a:solidFill>
                <a:srgbClr val="FFFCFE"/>
              </a:solidFill>
            </a:rPr>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6.xml><?xml version="1.0" encoding="utf-8"?>
<dgm:dataModel xmlns:dgm="http://schemas.openxmlformats.org/drawingml/2006/diagram" xmlns:a="http://schemas.openxmlformats.org/drawingml/2006/main">
  <dgm:ptLst>
    <dgm:pt modelId="{FF0758FE-ABD4-41FE-AA38-7DED0EA4F643}"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163CE996-32D1-42BC-A92A-E7E80908E5F6}">
      <dgm:prSet phldrT="[文本]" custT="1"/>
      <dgm:spPr/>
      <dgm:t>
        <a:bodyPr/>
        <a:lstStyle/>
        <a:p>
          <a:r>
            <a:rPr lang="zh-CN" altLang="en-US" sz="1800" dirty="0"/>
            <a:t>抗震能力</a:t>
          </a:r>
        </a:p>
      </dgm:t>
    </dgm:pt>
    <dgm:pt modelId="{982C5597-D6FC-4115-800D-EC4683815B5F}" type="parTrans" cxnId="{0E14CED0-093B-4B21-BB15-C40601BC3268}">
      <dgm:prSet/>
      <dgm:spPr/>
      <dgm:t>
        <a:bodyPr/>
        <a:lstStyle/>
        <a:p>
          <a:endParaRPr lang="zh-CN" altLang="en-US" sz="1800"/>
        </a:p>
      </dgm:t>
    </dgm:pt>
    <dgm:pt modelId="{DF182F9D-8142-4E3A-8B55-DB7ACA8B8D67}" type="sibTrans" cxnId="{0E14CED0-093B-4B21-BB15-C40601BC3268}">
      <dgm:prSet/>
      <dgm:spPr/>
      <dgm:t>
        <a:bodyPr/>
        <a:lstStyle/>
        <a:p>
          <a:endParaRPr lang="zh-CN" altLang="en-US" sz="1800"/>
        </a:p>
      </dgm:t>
    </dgm:pt>
    <dgm:pt modelId="{BAF495FD-9629-4B75-A7BB-AAA8962BD766}">
      <dgm:prSet phldrT="[文本]" custT="1"/>
      <dgm:spPr/>
      <dgm:t>
        <a:bodyPr/>
        <a:lstStyle/>
        <a:p>
          <a:r>
            <a:rPr lang="zh-CN" altLang="en-US" sz="1800" dirty="0"/>
            <a:t>连通可靠性</a:t>
          </a:r>
        </a:p>
      </dgm:t>
    </dgm:pt>
    <dgm:pt modelId="{0158C155-59EB-455F-912D-85FED4DACA34}" type="parTrans" cxnId="{8355ACE4-7493-41CA-B962-09D3B7086EA8}">
      <dgm:prSet/>
      <dgm:spPr/>
      <dgm:t>
        <a:bodyPr/>
        <a:lstStyle/>
        <a:p>
          <a:endParaRPr lang="zh-CN" altLang="en-US" sz="1800"/>
        </a:p>
      </dgm:t>
    </dgm:pt>
    <dgm:pt modelId="{E8B41173-B6D3-4C08-A0DB-97EAE8C7A36E}" type="sibTrans" cxnId="{8355ACE4-7493-41CA-B962-09D3B7086EA8}">
      <dgm:prSet/>
      <dgm:spPr/>
      <dgm:t>
        <a:bodyPr/>
        <a:lstStyle/>
        <a:p>
          <a:endParaRPr lang="zh-CN" altLang="en-US" sz="1800"/>
        </a:p>
      </dgm:t>
    </dgm:pt>
    <dgm:pt modelId="{D7387B29-0942-457E-A8CE-87C598563AD7}">
      <dgm:prSet phldrT="[文本]" custT="1"/>
      <dgm:spPr/>
      <dgm:t>
        <a:bodyPr/>
        <a:lstStyle/>
        <a:p>
          <a:r>
            <a:rPr lang="zh-CN" altLang="en-US" sz="1800" dirty="0"/>
            <a:t>概率解析方法</a:t>
          </a:r>
        </a:p>
      </dgm:t>
    </dgm:pt>
    <dgm:pt modelId="{095F7375-00C7-407A-9441-5ADEB1892518}" type="parTrans" cxnId="{537353A9-0218-4DDC-88FA-16AE3E4FCF70}">
      <dgm:prSet/>
      <dgm:spPr/>
      <dgm:t>
        <a:bodyPr/>
        <a:lstStyle/>
        <a:p>
          <a:endParaRPr lang="zh-CN" altLang="en-US" sz="1800"/>
        </a:p>
      </dgm:t>
    </dgm:pt>
    <dgm:pt modelId="{D3F08CB7-757A-4DA8-8AA3-F82EB40FB0C2}" type="sibTrans" cxnId="{537353A9-0218-4DDC-88FA-16AE3E4FCF70}">
      <dgm:prSet/>
      <dgm:spPr/>
      <dgm:t>
        <a:bodyPr/>
        <a:lstStyle/>
        <a:p>
          <a:endParaRPr lang="zh-CN" altLang="en-US" sz="1800"/>
        </a:p>
      </dgm:t>
    </dgm:pt>
    <dgm:pt modelId="{1FBFEA45-AE9F-4E1A-9A1E-E7F01B59FC3A}">
      <dgm:prSet phldrT="[文本]" custT="1"/>
      <dgm:spPr/>
      <dgm:t>
        <a:bodyPr/>
        <a:lstStyle/>
        <a:p>
          <a:r>
            <a:rPr lang="zh-CN" altLang="en-US" sz="1800" dirty="0"/>
            <a:t>随机模拟方法</a:t>
          </a:r>
        </a:p>
      </dgm:t>
    </dgm:pt>
    <dgm:pt modelId="{B574A7E9-829F-4AF1-BAD3-0407D359ADFF}" type="parTrans" cxnId="{B9D228B0-875B-41C4-BC1E-90520098B843}">
      <dgm:prSet/>
      <dgm:spPr/>
      <dgm:t>
        <a:bodyPr/>
        <a:lstStyle/>
        <a:p>
          <a:endParaRPr lang="zh-CN" altLang="en-US" sz="1800"/>
        </a:p>
      </dgm:t>
    </dgm:pt>
    <dgm:pt modelId="{4AB62A86-21B1-4736-A5B8-9B17BE540423}" type="sibTrans" cxnId="{B9D228B0-875B-41C4-BC1E-90520098B843}">
      <dgm:prSet/>
      <dgm:spPr/>
      <dgm:t>
        <a:bodyPr/>
        <a:lstStyle/>
        <a:p>
          <a:endParaRPr lang="zh-CN" altLang="en-US" sz="1800"/>
        </a:p>
      </dgm:t>
    </dgm:pt>
    <dgm:pt modelId="{82BC62E2-4903-45BE-B78F-7B4EBAFCBDCC}">
      <dgm:prSet phldrT="[文本]" custT="1"/>
      <dgm:spPr>
        <a:solidFill>
          <a:srgbClr val="0096C3"/>
        </a:solidFill>
        <a:ln>
          <a:noFill/>
        </a:ln>
      </dgm:spPr>
      <dgm:t>
        <a:bodyPr/>
        <a:lstStyle/>
        <a:p>
          <a:r>
            <a:rPr lang="zh-CN" altLang="en-US" sz="1800" dirty="0">
              <a:solidFill>
                <a:srgbClr val="FFFCFE"/>
              </a:solidFill>
            </a:rPr>
            <a:t>功能可靠性</a:t>
          </a:r>
        </a:p>
      </dgm:t>
    </dgm:pt>
    <dgm:pt modelId="{823A8F83-7654-4171-95D9-08E97B127354}" type="parTrans" cxnId="{D6F11D6D-A167-4A78-B137-5F398C51FA1A}">
      <dgm:prSet/>
      <dgm:spPr/>
      <dgm:t>
        <a:bodyPr/>
        <a:lstStyle/>
        <a:p>
          <a:endParaRPr lang="zh-CN" altLang="en-US" sz="1800"/>
        </a:p>
      </dgm:t>
    </dgm:pt>
    <dgm:pt modelId="{DE970FCE-9809-401A-A7B0-791F92D9D4C8}" type="sibTrans" cxnId="{D6F11D6D-A167-4A78-B137-5F398C51FA1A}">
      <dgm:prSet/>
      <dgm:spPr/>
      <dgm:t>
        <a:bodyPr/>
        <a:lstStyle/>
        <a:p>
          <a:endParaRPr lang="zh-CN" altLang="en-US" sz="1800"/>
        </a:p>
      </dgm:t>
    </dgm:pt>
    <dgm:pt modelId="{9F340BDC-ADE9-4734-AD5F-A46CF7B9BC00}">
      <dgm:prSet phldrT="[文本]" custT="1"/>
      <dgm:spPr>
        <a:solidFill>
          <a:srgbClr val="0096C3"/>
        </a:solidFill>
        <a:ln>
          <a:noFill/>
        </a:ln>
      </dgm:spPr>
      <dgm:t>
        <a:bodyPr/>
        <a:lstStyle/>
        <a:p>
          <a:r>
            <a:rPr lang="zh-CN" altLang="en-US" sz="1800" dirty="0">
              <a:solidFill>
                <a:srgbClr val="FFFCFE"/>
              </a:solidFill>
            </a:rPr>
            <a:t>随机模拟方法</a:t>
          </a:r>
        </a:p>
      </dgm:t>
    </dgm:pt>
    <dgm:pt modelId="{63B069D8-3987-4AAF-B7EA-F9874FD50CF9}" type="parTrans" cxnId="{F1C79BBE-3A90-429C-89E5-F09D1026572D}">
      <dgm:prSet/>
      <dgm:spPr/>
      <dgm:t>
        <a:bodyPr/>
        <a:lstStyle/>
        <a:p>
          <a:endParaRPr lang="zh-CN" altLang="en-US" sz="1800"/>
        </a:p>
      </dgm:t>
    </dgm:pt>
    <dgm:pt modelId="{0970C3A5-24B9-40EB-89EA-677833717112}" type="sibTrans" cxnId="{F1C79BBE-3A90-429C-89E5-F09D1026572D}">
      <dgm:prSet/>
      <dgm:spPr/>
      <dgm:t>
        <a:bodyPr/>
        <a:lstStyle/>
        <a:p>
          <a:endParaRPr lang="zh-CN" altLang="en-US" sz="1800"/>
        </a:p>
      </dgm:t>
    </dgm:pt>
    <dgm:pt modelId="{0347FE4E-2B82-4A49-934D-FBF08DB894EB}">
      <dgm:prSet phldrT="[文本]" custT="1"/>
      <dgm:spPr>
        <a:solidFill>
          <a:srgbClr val="0096C3"/>
        </a:solidFill>
        <a:ln>
          <a:noFill/>
        </a:ln>
      </dgm:spPr>
      <dgm:t>
        <a:bodyPr/>
        <a:lstStyle/>
        <a:p>
          <a:r>
            <a:rPr lang="zh-CN" altLang="en-US" sz="1800" dirty="0">
              <a:solidFill>
                <a:srgbClr val="FFFCFE"/>
              </a:solidFill>
            </a:rPr>
            <a:t>一次二阶矩方法</a:t>
          </a:r>
        </a:p>
      </dgm:t>
    </dgm:pt>
    <dgm:pt modelId="{12C96B4A-34D8-4772-8D0A-DBDD6DCD6ED5}" type="parTrans" cxnId="{35E10BC2-97F2-464B-B44A-E98518ACA369}">
      <dgm:prSet/>
      <dgm:spPr/>
      <dgm:t>
        <a:bodyPr/>
        <a:lstStyle/>
        <a:p>
          <a:endParaRPr lang="zh-CN" altLang="en-US" sz="1800"/>
        </a:p>
      </dgm:t>
    </dgm:pt>
    <dgm:pt modelId="{CE5273EF-94B6-4CED-9F99-BC39E597B166}" type="sibTrans" cxnId="{35E10BC2-97F2-464B-B44A-E98518ACA369}">
      <dgm:prSet/>
      <dgm:spPr/>
      <dgm:t>
        <a:bodyPr/>
        <a:lstStyle/>
        <a:p>
          <a:endParaRPr lang="zh-CN" altLang="en-US" sz="1800"/>
        </a:p>
      </dgm:t>
    </dgm:pt>
    <dgm:pt modelId="{8D6EEF03-30E6-4C8B-9551-AAE132B202F0}">
      <dgm:prSet phldrT="[文本]" custT="1"/>
      <dgm:spPr>
        <a:solidFill>
          <a:srgbClr val="0096C3"/>
        </a:solidFill>
        <a:ln>
          <a:noFill/>
        </a:ln>
      </dgm:spPr>
      <dgm:t>
        <a:bodyPr/>
        <a:lstStyle/>
        <a:p>
          <a:r>
            <a:rPr lang="zh-CN" altLang="en-US" sz="1800" dirty="0">
              <a:solidFill>
                <a:srgbClr val="FFFCFE"/>
              </a:solidFill>
            </a:rPr>
            <a:t>代理指标方法</a:t>
          </a:r>
        </a:p>
      </dgm:t>
    </dgm:pt>
    <dgm:pt modelId="{A1B900D5-6E57-4A63-B9C3-DF65C886E15E}" type="parTrans" cxnId="{E9B33DAD-F8E4-4330-8646-0D4375E449E5}">
      <dgm:prSet/>
      <dgm:spPr/>
      <dgm:t>
        <a:bodyPr/>
        <a:lstStyle/>
        <a:p>
          <a:endParaRPr lang="zh-CN" altLang="en-US"/>
        </a:p>
      </dgm:t>
    </dgm:pt>
    <dgm:pt modelId="{0E13757B-C945-4F0C-9BDF-F11855E5540C}" type="sibTrans" cxnId="{E9B33DAD-F8E4-4330-8646-0D4375E449E5}">
      <dgm:prSet/>
      <dgm:spPr/>
      <dgm:t>
        <a:bodyPr/>
        <a:lstStyle/>
        <a:p>
          <a:endParaRPr lang="zh-CN" altLang="en-US"/>
        </a:p>
      </dgm:t>
    </dgm:pt>
    <dgm:pt modelId="{CC75BF02-D152-48AC-9333-5AC42A62C06E}" type="pres">
      <dgm:prSet presAssocID="{FF0758FE-ABD4-41FE-AA38-7DED0EA4F643}" presName="mainComposite" presStyleCnt="0">
        <dgm:presLayoutVars>
          <dgm:chPref val="1"/>
          <dgm:dir/>
          <dgm:animOne val="branch"/>
          <dgm:animLvl val="lvl"/>
          <dgm:resizeHandles val="exact"/>
        </dgm:presLayoutVars>
      </dgm:prSet>
      <dgm:spPr/>
    </dgm:pt>
    <dgm:pt modelId="{1A8C09FE-851E-44BB-9975-9CADEA59B2CD}" type="pres">
      <dgm:prSet presAssocID="{FF0758FE-ABD4-41FE-AA38-7DED0EA4F643}" presName="hierFlow" presStyleCnt="0"/>
      <dgm:spPr/>
    </dgm:pt>
    <dgm:pt modelId="{715B252A-AD97-4219-8BFB-BC23F5177AA9}" type="pres">
      <dgm:prSet presAssocID="{FF0758FE-ABD4-41FE-AA38-7DED0EA4F643}" presName="hierChild1" presStyleCnt="0">
        <dgm:presLayoutVars>
          <dgm:chPref val="1"/>
          <dgm:animOne val="branch"/>
          <dgm:animLvl val="lvl"/>
        </dgm:presLayoutVars>
      </dgm:prSet>
      <dgm:spPr/>
    </dgm:pt>
    <dgm:pt modelId="{33645375-D6E6-454F-B88F-1FA7D909EC8C}" type="pres">
      <dgm:prSet presAssocID="{163CE996-32D1-42BC-A92A-E7E80908E5F6}" presName="Name14" presStyleCnt="0"/>
      <dgm:spPr/>
    </dgm:pt>
    <dgm:pt modelId="{D9D49851-230A-4219-9AA8-5DDDB0EC8736}" type="pres">
      <dgm:prSet presAssocID="{163CE996-32D1-42BC-A92A-E7E80908E5F6}" presName="level1Shape" presStyleLbl="node0" presStyleIdx="0" presStyleCnt="1">
        <dgm:presLayoutVars>
          <dgm:chPref val="3"/>
        </dgm:presLayoutVars>
      </dgm:prSet>
      <dgm:spPr/>
    </dgm:pt>
    <dgm:pt modelId="{70FD52E1-D70C-455A-A0FC-8754AD3A961F}" type="pres">
      <dgm:prSet presAssocID="{163CE996-32D1-42BC-A92A-E7E80908E5F6}" presName="hierChild2" presStyleCnt="0"/>
      <dgm:spPr/>
    </dgm:pt>
    <dgm:pt modelId="{18CD6013-25B6-464D-A35B-BC3DB63D265F}" type="pres">
      <dgm:prSet presAssocID="{0158C155-59EB-455F-912D-85FED4DACA34}" presName="Name19" presStyleLbl="parChTrans1D2" presStyleIdx="0" presStyleCnt="2"/>
      <dgm:spPr/>
    </dgm:pt>
    <dgm:pt modelId="{25AFAFD4-A6B4-4C0F-9E66-455B9AA467C9}" type="pres">
      <dgm:prSet presAssocID="{BAF495FD-9629-4B75-A7BB-AAA8962BD766}" presName="Name21" presStyleCnt="0"/>
      <dgm:spPr/>
    </dgm:pt>
    <dgm:pt modelId="{D0038DC4-A530-4778-8A77-D553A9A36526}" type="pres">
      <dgm:prSet presAssocID="{BAF495FD-9629-4B75-A7BB-AAA8962BD766}" presName="level2Shape" presStyleLbl="node2" presStyleIdx="0" presStyleCnt="2"/>
      <dgm:spPr/>
    </dgm:pt>
    <dgm:pt modelId="{0638278E-15DB-4D1C-AA3F-7D85BA3FDD24}" type="pres">
      <dgm:prSet presAssocID="{BAF495FD-9629-4B75-A7BB-AAA8962BD766}" presName="hierChild3" presStyleCnt="0"/>
      <dgm:spPr/>
    </dgm:pt>
    <dgm:pt modelId="{CC0219F7-526F-4EC5-B98A-5A1A55549A5E}" type="pres">
      <dgm:prSet presAssocID="{095F7375-00C7-407A-9441-5ADEB1892518}" presName="Name19" presStyleLbl="parChTrans1D3" presStyleIdx="0" presStyleCnt="5"/>
      <dgm:spPr/>
    </dgm:pt>
    <dgm:pt modelId="{DB6597D6-601A-4A10-9A25-8747408D2CE9}" type="pres">
      <dgm:prSet presAssocID="{D7387B29-0942-457E-A8CE-87C598563AD7}" presName="Name21" presStyleCnt="0"/>
      <dgm:spPr/>
    </dgm:pt>
    <dgm:pt modelId="{7DF4BD99-BBE1-4FB7-9960-A29FA62EE419}" type="pres">
      <dgm:prSet presAssocID="{D7387B29-0942-457E-A8CE-87C598563AD7}" presName="level2Shape" presStyleLbl="node3" presStyleIdx="0" presStyleCnt="5"/>
      <dgm:spPr/>
    </dgm:pt>
    <dgm:pt modelId="{9D3BE129-B3BC-4470-AC96-952A35878BCB}" type="pres">
      <dgm:prSet presAssocID="{D7387B29-0942-457E-A8CE-87C598563AD7}" presName="hierChild3" presStyleCnt="0"/>
      <dgm:spPr/>
    </dgm:pt>
    <dgm:pt modelId="{757F656E-E4CD-48C4-B299-A03C2965F28F}" type="pres">
      <dgm:prSet presAssocID="{B574A7E9-829F-4AF1-BAD3-0407D359ADFF}" presName="Name19" presStyleLbl="parChTrans1D3" presStyleIdx="1" presStyleCnt="5"/>
      <dgm:spPr/>
    </dgm:pt>
    <dgm:pt modelId="{308A9034-87D7-4D9C-AED0-B6CEE6B2C0E8}" type="pres">
      <dgm:prSet presAssocID="{1FBFEA45-AE9F-4E1A-9A1E-E7F01B59FC3A}" presName="Name21" presStyleCnt="0"/>
      <dgm:spPr/>
    </dgm:pt>
    <dgm:pt modelId="{B85DF40E-E360-481E-8575-D04576173C2F}" type="pres">
      <dgm:prSet presAssocID="{1FBFEA45-AE9F-4E1A-9A1E-E7F01B59FC3A}" presName="level2Shape" presStyleLbl="node3" presStyleIdx="1" presStyleCnt="5"/>
      <dgm:spPr/>
    </dgm:pt>
    <dgm:pt modelId="{0C7CE54F-E477-4DA1-93FB-2C03903580C3}" type="pres">
      <dgm:prSet presAssocID="{1FBFEA45-AE9F-4E1A-9A1E-E7F01B59FC3A}" presName="hierChild3" presStyleCnt="0"/>
      <dgm:spPr/>
    </dgm:pt>
    <dgm:pt modelId="{AC67BC2D-4D6F-4D99-BA8C-3C55BB715BA2}" type="pres">
      <dgm:prSet presAssocID="{823A8F83-7654-4171-95D9-08E97B127354}" presName="Name19" presStyleLbl="parChTrans1D2" presStyleIdx="1" presStyleCnt="2"/>
      <dgm:spPr/>
    </dgm:pt>
    <dgm:pt modelId="{1CFF90DE-AFD2-4B76-BAE3-40B16CA794C6}" type="pres">
      <dgm:prSet presAssocID="{82BC62E2-4903-45BE-B78F-7B4EBAFCBDCC}" presName="Name21" presStyleCnt="0"/>
      <dgm:spPr/>
    </dgm:pt>
    <dgm:pt modelId="{808E4869-F8CB-49DC-A983-04E32659CADA}" type="pres">
      <dgm:prSet presAssocID="{82BC62E2-4903-45BE-B78F-7B4EBAFCBDCC}" presName="level2Shape" presStyleLbl="node2" presStyleIdx="1" presStyleCnt="2"/>
      <dgm:spPr/>
    </dgm:pt>
    <dgm:pt modelId="{3214F63D-1FE9-4967-BA8B-DB3C657E7852}" type="pres">
      <dgm:prSet presAssocID="{82BC62E2-4903-45BE-B78F-7B4EBAFCBDCC}" presName="hierChild3" presStyleCnt="0"/>
      <dgm:spPr/>
    </dgm:pt>
    <dgm:pt modelId="{FEF14B13-7239-4E04-B27E-210E8BCE6663}" type="pres">
      <dgm:prSet presAssocID="{63B069D8-3987-4AAF-B7EA-F9874FD50CF9}" presName="Name19" presStyleLbl="parChTrans1D3" presStyleIdx="2" presStyleCnt="5"/>
      <dgm:spPr/>
    </dgm:pt>
    <dgm:pt modelId="{837360D3-801C-4B79-919A-C4C8E6092CB2}" type="pres">
      <dgm:prSet presAssocID="{9F340BDC-ADE9-4734-AD5F-A46CF7B9BC00}" presName="Name21" presStyleCnt="0"/>
      <dgm:spPr/>
    </dgm:pt>
    <dgm:pt modelId="{B431FE8C-43FC-4CBB-AF4C-9B6A02A9CE76}" type="pres">
      <dgm:prSet presAssocID="{9F340BDC-ADE9-4734-AD5F-A46CF7B9BC00}" presName="level2Shape" presStyleLbl="node3" presStyleIdx="2" presStyleCnt="5"/>
      <dgm:spPr/>
    </dgm:pt>
    <dgm:pt modelId="{BA727C14-EBB8-4D98-9E06-B910E911C0A0}" type="pres">
      <dgm:prSet presAssocID="{9F340BDC-ADE9-4734-AD5F-A46CF7B9BC00}" presName="hierChild3" presStyleCnt="0"/>
      <dgm:spPr/>
    </dgm:pt>
    <dgm:pt modelId="{15540080-872C-4863-B729-A350A3426BB4}" type="pres">
      <dgm:prSet presAssocID="{12C96B4A-34D8-4772-8D0A-DBDD6DCD6ED5}" presName="Name19" presStyleLbl="parChTrans1D3" presStyleIdx="3" presStyleCnt="5"/>
      <dgm:spPr/>
    </dgm:pt>
    <dgm:pt modelId="{0E6647FB-13EF-47D4-A65B-139D14C9AB93}" type="pres">
      <dgm:prSet presAssocID="{0347FE4E-2B82-4A49-934D-FBF08DB894EB}" presName="Name21" presStyleCnt="0"/>
      <dgm:spPr/>
    </dgm:pt>
    <dgm:pt modelId="{DB115C6D-2CC4-4CC3-B6D3-178D58318C7F}" type="pres">
      <dgm:prSet presAssocID="{0347FE4E-2B82-4A49-934D-FBF08DB894EB}" presName="level2Shape" presStyleLbl="node3" presStyleIdx="3" presStyleCnt="5"/>
      <dgm:spPr/>
    </dgm:pt>
    <dgm:pt modelId="{9A0BC287-071E-48A2-84AE-1AA14AABCF7C}" type="pres">
      <dgm:prSet presAssocID="{0347FE4E-2B82-4A49-934D-FBF08DB894EB}" presName="hierChild3" presStyleCnt="0"/>
      <dgm:spPr/>
    </dgm:pt>
    <dgm:pt modelId="{CD4A115D-6B5E-4272-AA68-BC9405EC0D2A}" type="pres">
      <dgm:prSet presAssocID="{A1B900D5-6E57-4A63-B9C3-DF65C886E15E}" presName="Name19" presStyleLbl="parChTrans1D3" presStyleIdx="4" presStyleCnt="5"/>
      <dgm:spPr/>
    </dgm:pt>
    <dgm:pt modelId="{16FC3B62-32CD-4E5B-8241-42D7E5E086FE}" type="pres">
      <dgm:prSet presAssocID="{8D6EEF03-30E6-4C8B-9551-AAE132B202F0}" presName="Name21" presStyleCnt="0"/>
      <dgm:spPr/>
    </dgm:pt>
    <dgm:pt modelId="{8E78F539-11DE-432C-9DCF-705F2435FCDB}" type="pres">
      <dgm:prSet presAssocID="{8D6EEF03-30E6-4C8B-9551-AAE132B202F0}" presName="level2Shape" presStyleLbl="node3" presStyleIdx="4" presStyleCnt="5"/>
      <dgm:spPr/>
    </dgm:pt>
    <dgm:pt modelId="{A11A02CA-5936-46CF-BC6F-6A70E9F85339}" type="pres">
      <dgm:prSet presAssocID="{8D6EEF03-30E6-4C8B-9551-AAE132B202F0}" presName="hierChild3" presStyleCnt="0"/>
      <dgm:spPr/>
    </dgm:pt>
    <dgm:pt modelId="{58495592-11C2-4E19-9F1E-8E1E9D59EF91}" type="pres">
      <dgm:prSet presAssocID="{FF0758FE-ABD4-41FE-AA38-7DED0EA4F643}" presName="bgShapesFlow" presStyleCnt="0"/>
      <dgm:spPr/>
    </dgm:pt>
  </dgm:ptLst>
  <dgm:cxnLst>
    <dgm:cxn modelId="{A808670C-CBB6-4AB1-B43C-6A0123DADA51}" type="presOf" srcId="{63B069D8-3987-4AAF-B7EA-F9874FD50CF9}" destId="{FEF14B13-7239-4E04-B27E-210E8BCE6663}" srcOrd="0" destOrd="0" presId="urn:microsoft.com/office/officeart/2005/8/layout/hierarchy6"/>
    <dgm:cxn modelId="{2A47730D-112E-41CE-AB11-56BD72374A2B}" type="presOf" srcId="{0158C155-59EB-455F-912D-85FED4DACA34}" destId="{18CD6013-25B6-464D-A35B-BC3DB63D265F}" srcOrd="0" destOrd="0" presId="urn:microsoft.com/office/officeart/2005/8/layout/hierarchy6"/>
    <dgm:cxn modelId="{C47FAA0D-B900-47CA-A2E6-C3C6564702AE}" type="presOf" srcId="{FF0758FE-ABD4-41FE-AA38-7DED0EA4F643}" destId="{CC75BF02-D152-48AC-9333-5AC42A62C06E}" srcOrd="0" destOrd="0" presId="urn:microsoft.com/office/officeart/2005/8/layout/hierarchy6"/>
    <dgm:cxn modelId="{6081D328-FAD3-49B1-86CA-223A8B192D49}" type="presOf" srcId="{BAF495FD-9629-4B75-A7BB-AAA8962BD766}" destId="{D0038DC4-A530-4778-8A77-D553A9A36526}" srcOrd="0" destOrd="0" presId="urn:microsoft.com/office/officeart/2005/8/layout/hierarchy6"/>
    <dgm:cxn modelId="{EEDB9434-2CAE-48F6-A603-50550FEFE77A}" type="presOf" srcId="{095F7375-00C7-407A-9441-5ADEB1892518}" destId="{CC0219F7-526F-4EC5-B98A-5A1A55549A5E}" srcOrd="0" destOrd="0" presId="urn:microsoft.com/office/officeart/2005/8/layout/hierarchy6"/>
    <dgm:cxn modelId="{865AED3A-2B9B-4958-B521-89648FC316D7}" type="presOf" srcId="{0347FE4E-2B82-4A49-934D-FBF08DB894EB}" destId="{DB115C6D-2CC4-4CC3-B6D3-178D58318C7F}" srcOrd="0" destOrd="0" presId="urn:microsoft.com/office/officeart/2005/8/layout/hierarchy6"/>
    <dgm:cxn modelId="{E7026F42-FC52-43AB-AFD6-1613EFCC1BFE}" type="presOf" srcId="{12C96B4A-34D8-4772-8D0A-DBDD6DCD6ED5}" destId="{15540080-872C-4863-B729-A350A3426BB4}" srcOrd="0" destOrd="0" presId="urn:microsoft.com/office/officeart/2005/8/layout/hierarchy6"/>
    <dgm:cxn modelId="{D6F11D6D-A167-4A78-B137-5F398C51FA1A}" srcId="{163CE996-32D1-42BC-A92A-E7E80908E5F6}" destId="{82BC62E2-4903-45BE-B78F-7B4EBAFCBDCC}" srcOrd="1" destOrd="0" parTransId="{823A8F83-7654-4171-95D9-08E97B127354}" sibTransId="{DE970FCE-9809-401A-A7B0-791F92D9D4C8}"/>
    <dgm:cxn modelId="{097C248F-B053-4AEA-9D1A-4F8A18A55C05}" type="presOf" srcId="{163CE996-32D1-42BC-A92A-E7E80908E5F6}" destId="{D9D49851-230A-4219-9AA8-5DDDB0EC8736}" srcOrd="0" destOrd="0" presId="urn:microsoft.com/office/officeart/2005/8/layout/hierarchy6"/>
    <dgm:cxn modelId="{A21BA9A3-B9EF-4176-8434-2446F585C96D}" type="presOf" srcId="{9F340BDC-ADE9-4734-AD5F-A46CF7B9BC00}" destId="{B431FE8C-43FC-4CBB-AF4C-9B6A02A9CE76}" srcOrd="0" destOrd="0" presId="urn:microsoft.com/office/officeart/2005/8/layout/hierarchy6"/>
    <dgm:cxn modelId="{F1C11EA8-E794-42D9-A0F8-DDCD7F162F66}" type="presOf" srcId="{B574A7E9-829F-4AF1-BAD3-0407D359ADFF}" destId="{757F656E-E4CD-48C4-B299-A03C2965F28F}" srcOrd="0" destOrd="0" presId="urn:microsoft.com/office/officeart/2005/8/layout/hierarchy6"/>
    <dgm:cxn modelId="{537353A9-0218-4DDC-88FA-16AE3E4FCF70}" srcId="{BAF495FD-9629-4B75-A7BB-AAA8962BD766}" destId="{D7387B29-0942-457E-A8CE-87C598563AD7}" srcOrd="0" destOrd="0" parTransId="{095F7375-00C7-407A-9441-5ADEB1892518}" sibTransId="{D3F08CB7-757A-4DA8-8AA3-F82EB40FB0C2}"/>
    <dgm:cxn modelId="{E9B33DAD-F8E4-4330-8646-0D4375E449E5}" srcId="{82BC62E2-4903-45BE-B78F-7B4EBAFCBDCC}" destId="{8D6EEF03-30E6-4C8B-9551-AAE132B202F0}" srcOrd="2" destOrd="0" parTransId="{A1B900D5-6E57-4A63-B9C3-DF65C886E15E}" sibTransId="{0E13757B-C945-4F0C-9BDF-F11855E5540C}"/>
    <dgm:cxn modelId="{B9D228B0-875B-41C4-BC1E-90520098B843}" srcId="{BAF495FD-9629-4B75-A7BB-AAA8962BD766}" destId="{1FBFEA45-AE9F-4E1A-9A1E-E7F01B59FC3A}" srcOrd="1" destOrd="0" parTransId="{B574A7E9-829F-4AF1-BAD3-0407D359ADFF}" sibTransId="{4AB62A86-21B1-4736-A5B8-9B17BE540423}"/>
    <dgm:cxn modelId="{D7872BB2-4561-4EA4-A5A3-F93306001F32}" type="presOf" srcId="{8D6EEF03-30E6-4C8B-9551-AAE132B202F0}" destId="{8E78F539-11DE-432C-9DCF-705F2435FCDB}" srcOrd="0" destOrd="0" presId="urn:microsoft.com/office/officeart/2005/8/layout/hierarchy6"/>
    <dgm:cxn modelId="{F1C79BBE-3A90-429C-89E5-F09D1026572D}" srcId="{82BC62E2-4903-45BE-B78F-7B4EBAFCBDCC}" destId="{9F340BDC-ADE9-4734-AD5F-A46CF7B9BC00}" srcOrd="0" destOrd="0" parTransId="{63B069D8-3987-4AAF-B7EA-F9874FD50CF9}" sibTransId="{0970C3A5-24B9-40EB-89EA-677833717112}"/>
    <dgm:cxn modelId="{35E10BC2-97F2-464B-B44A-E98518ACA369}" srcId="{82BC62E2-4903-45BE-B78F-7B4EBAFCBDCC}" destId="{0347FE4E-2B82-4A49-934D-FBF08DB894EB}" srcOrd="1" destOrd="0" parTransId="{12C96B4A-34D8-4772-8D0A-DBDD6DCD6ED5}" sibTransId="{CE5273EF-94B6-4CED-9F99-BC39E597B166}"/>
    <dgm:cxn modelId="{0E14CED0-093B-4B21-BB15-C40601BC3268}" srcId="{FF0758FE-ABD4-41FE-AA38-7DED0EA4F643}" destId="{163CE996-32D1-42BC-A92A-E7E80908E5F6}" srcOrd="0" destOrd="0" parTransId="{982C5597-D6FC-4115-800D-EC4683815B5F}" sibTransId="{DF182F9D-8142-4E3A-8B55-DB7ACA8B8D67}"/>
    <dgm:cxn modelId="{21A013D2-E167-4A9F-91F5-434008D96FD2}" type="presOf" srcId="{A1B900D5-6E57-4A63-B9C3-DF65C886E15E}" destId="{CD4A115D-6B5E-4272-AA68-BC9405EC0D2A}" srcOrd="0" destOrd="0" presId="urn:microsoft.com/office/officeart/2005/8/layout/hierarchy6"/>
    <dgm:cxn modelId="{8355ACE4-7493-41CA-B962-09D3B7086EA8}" srcId="{163CE996-32D1-42BC-A92A-E7E80908E5F6}" destId="{BAF495FD-9629-4B75-A7BB-AAA8962BD766}" srcOrd="0" destOrd="0" parTransId="{0158C155-59EB-455F-912D-85FED4DACA34}" sibTransId="{E8B41173-B6D3-4C08-A0DB-97EAE8C7A36E}"/>
    <dgm:cxn modelId="{C7440DE7-8483-476E-9AD1-6ABE1E0D842B}" type="presOf" srcId="{1FBFEA45-AE9F-4E1A-9A1E-E7F01B59FC3A}" destId="{B85DF40E-E360-481E-8575-D04576173C2F}" srcOrd="0" destOrd="0" presId="urn:microsoft.com/office/officeart/2005/8/layout/hierarchy6"/>
    <dgm:cxn modelId="{4E6681F4-4A37-49F9-B236-FF808C7B264B}" type="presOf" srcId="{823A8F83-7654-4171-95D9-08E97B127354}" destId="{AC67BC2D-4D6F-4D99-BA8C-3C55BB715BA2}" srcOrd="0" destOrd="0" presId="urn:microsoft.com/office/officeart/2005/8/layout/hierarchy6"/>
    <dgm:cxn modelId="{F9BC2AFA-F898-45BC-A1D9-F35BA4BF8ED4}" type="presOf" srcId="{82BC62E2-4903-45BE-B78F-7B4EBAFCBDCC}" destId="{808E4869-F8CB-49DC-A983-04E32659CADA}" srcOrd="0" destOrd="0" presId="urn:microsoft.com/office/officeart/2005/8/layout/hierarchy6"/>
    <dgm:cxn modelId="{8FCA3CFE-CAD2-45EB-8848-C31EBA6C7AE3}" type="presOf" srcId="{D7387B29-0942-457E-A8CE-87C598563AD7}" destId="{7DF4BD99-BBE1-4FB7-9960-A29FA62EE419}" srcOrd="0" destOrd="0" presId="urn:microsoft.com/office/officeart/2005/8/layout/hierarchy6"/>
    <dgm:cxn modelId="{C8C40E2C-61B2-46E1-9DC6-FD12EBEFD2B3}" type="presParOf" srcId="{CC75BF02-D152-48AC-9333-5AC42A62C06E}" destId="{1A8C09FE-851E-44BB-9975-9CADEA59B2CD}" srcOrd="0" destOrd="0" presId="urn:microsoft.com/office/officeart/2005/8/layout/hierarchy6"/>
    <dgm:cxn modelId="{F62EC54E-D1AD-48F1-8CEA-5D6E7395239A}" type="presParOf" srcId="{1A8C09FE-851E-44BB-9975-9CADEA59B2CD}" destId="{715B252A-AD97-4219-8BFB-BC23F5177AA9}" srcOrd="0" destOrd="0" presId="urn:microsoft.com/office/officeart/2005/8/layout/hierarchy6"/>
    <dgm:cxn modelId="{6E075E6D-C5EB-489B-9F14-105A76446D8E}" type="presParOf" srcId="{715B252A-AD97-4219-8BFB-BC23F5177AA9}" destId="{33645375-D6E6-454F-B88F-1FA7D909EC8C}" srcOrd="0" destOrd="0" presId="urn:microsoft.com/office/officeart/2005/8/layout/hierarchy6"/>
    <dgm:cxn modelId="{B378CE41-842F-446C-892E-FD4D126428D4}" type="presParOf" srcId="{33645375-D6E6-454F-B88F-1FA7D909EC8C}" destId="{D9D49851-230A-4219-9AA8-5DDDB0EC8736}" srcOrd="0" destOrd="0" presId="urn:microsoft.com/office/officeart/2005/8/layout/hierarchy6"/>
    <dgm:cxn modelId="{79664186-8A43-4C45-B67B-7595BC82BAEE}" type="presParOf" srcId="{33645375-D6E6-454F-B88F-1FA7D909EC8C}" destId="{70FD52E1-D70C-455A-A0FC-8754AD3A961F}" srcOrd="1" destOrd="0" presId="urn:microsoft.com/office/officeart/2005/8/layout/hierarchy6"/>
    <dgm:cxn modelId="{2A15A3B7-1F0E-4E72-B012-58956FF7DE45}" type="presParOf" srcId="{70FD52E1-D70C-455A-A0FC-8754AD3A961F}" destId="{18CD6013-25B6-464D-A35B-BC3DB63D265F}" srcOrd="0" destOrd="0" presId="urn:microsoft.com/office/officeart/2005/8/layout/hierarchy6"/>
    <dgm:cxn modelId="{4CC4E607-5A73-4E14-918C-29F9223C0F9D}" type="presParOf" srcId="{70FD52E1-D70C-455A-A0FC-8754AD3A961F}" destId="{25AFAFD4-A6B4-4C0F-9E66-455B9AA467C9}" srcOrd="1" destOrd="0" presId="urn:microsoft.com/office/officeart/2005/8/layout/hierarchy6"/>
    <dgm:cxn modelId="{A9925115-EDE5-4DCD-B0A3-1A8DA876BA50}" type="presParOf" srcId="{25AFAFD4-A6B4-4C0F-9E66-455B9AA467C9}" destId="{D0038DC4-A530-4778-8A77-D553A9A36526}" srcOrd="0" destOrd="0" presId="urn:microsoft.com/office/officeart/2005/8/layout/hierarchy6"/>
    <dgm:cxn modelId="{18F994C1-C320-42F5-A317-3D4C12F55C8E}" type="presParOf" srcId="{25AFAFD4-A6B4-4C0F-9E66-455B9AA467C9}" destId="{0638278E-15DB-4D1C-AA3F-7D85BA3FDD24}" srcOrd="1" destOrd="0" presId="urn:microsoft.com/office/officeart/2005/8/layout/hierarchy6"/>
    <dgm:cxn modelId="{2730BBA7-B053-4B98-B88D-381C4C22E3CB}" type="presParOf" srcId="{0638278E-15DB-4D1C-AA3F-7D85BA3FDD24}" destId="{CC0219F7-526F-4EC5-B98A-5A1A55549A5E}" srcOrd="0" destOrd="0" presId="urn:microsoft.com/office/officeart/2005/8/layout/hierarchy6"/>
    <dgm:cxn modelId="{4D32A758-5FD2-4367-9170-E0DCE555FEC8}" type="presParOf" srcId="{0638278E-15DB-4D1C-AA3F-7D85BA3FDD24}" destId="{DB6597D6-601A-4A10-9A25-8747408D2CE9}" srcOrd="1" destOrd="0" presId="urn:microsoft.com/office/officeart/2005/8/layout/hierarchy6"/>
    <dgm:cxn modelId="{4025E7EA-D91D-4461-BD8E-6811117E0C2C}" type="presParOf" srcId="{DB6597D6-601A-4A10-9A25-8747408D2CE9}" destId="{7DF4BD99-BBE1-4FB7-9960-A29FA62EE419}" srcOrd="0" destOrd="0" presId="urn:microsoft.com/office/officeart/2005/8/layout/hierarchy6"/>
    <dgm:cxn modelId="{237DDBE2-6890-405A-B620-9A1DE9B2230C}" type="presParOf" srcId="{DB6597D6-601A-4A10-9A25-8747408D2CE9}" destId="{9D3BE129-B3BC-4470-AC96-952A35878BCB}" srcOrd="1" destOrd="0" presId="urn:microsoft.com/office/officeart/2005/8/layout/hierarchy6"/>
    <dgm:cxn modelId="{E447D7DF-61E5-4934-8182-AD1403015264}" type="presParOf" srcId="{0638278E-15DB-4D1C-AA3F-7D85BA3FDD24}" destId="{757F656E-E4CD-48C4-B299-A03C2965F28F}" srcOrd="2" destOrd="0" presId="urn:microsoft.com/office/officeart/2005/8/layout/hierarchy6"/>
    <dgm:cxn modelId="{AE6984E2-3B83-4312-92BC-4FCB852AA5C1}" type="presParOf" srcId="{0638278E-15DB-4D1C-AA3F-7D85BA3FDD24}" destId="{308A9034-87D7-4D9C-AED0-B6CEE6B2C0E8}" srcOrd="3" destOrd="0" presId="urn:microsoft.com/office/officeart/2005/8/layout/hierarchy6"/>
    <dgm:cxn modelId="{849CF513-67E4-4046-AB40-F52EAD06593E}" type="presParOf" srcId="{308A9034-87D7-4D9C-AED0-B6CEE6B2C0E8}" destId="{B85DF40E-E360-481E-8575-D04576173C2F}" srcOrd="0" destOrd="0" presId="urn:microsoft.com/office/officeart/2005/8/layout/hierarchy6"/>
    <dgm:cxn modelId="{1FA61607-93CC-458D-BCB7-4015FCC334BF}" type="presParOf" srcId="{308A9034-87D7-4D9C-AED0-B6CEE6B2C0E8}" destId="{0C7CE54F-E477-4DA1-93FB-2C03903580C3}" srcOrd="1" destOrd="0" presId="urn:microsoft.com/office/officeart/2005/8/layout/hierarchy6"/>
    <dgm:cxn modelId="{0E19CE69-9D11-46A2-BCE5-F633487CA9F6}" type="presParOf" srcId="{70FD52E1-D70C-455A-A0FC-8754AD3A961F}" destId="{AC67BC2D-4D6F-4D99-BA8C-3C55BB715BA2}" srcOrd="2" destOrd="0" presId="urn:microsoft.com/office/officeart/2005/8/layout/hierarchy6"/>
    <dgm:cxn modelId="{0E9D4251-09CD-40E3-9E24-67F20BFE692E}" type="presParOf" srcId="{70FD52E1-D70C-455A-A0FC-8754AD3A961F}" destId="{1CFF90DE-AFD2-4B76-BAE3-40B16CA794C6}" srcOrd="3" destOrd="0" presId="urn:microsoft.com/office/officeart/2005/8/layout/hierarchy6"/>
    <dgm:cxn modelId="{4AA009A3-02E9-4431-A973-7DB97C110B91}" type="presParOf" srcId="{1CFF90DE-AFD2-4B76-BAE3-40B16CA794C6}" destId="{808E4869-F8CB-49DC-A983-04E32659CADA}" srcOrd="0" destOrd="0" presId="urn:microsoft.com/office/officeart/2005/8/layout/hierarchy6"/>
    <dgm:cxn modelId="{6BA42BC3-D807-4053-B6FF-2ED9E798BEF8}" type="presParOf" srcId="{1CFF90DE-AFD2-4B76-BAE3-40B16CA794C6}" destId="{3214F63D-1FE9-4967-BA8B-DB3C657E7852}" srcOrd="1" destOrd="0" presId="urn:microsoft.com/office/officeart/2005/8/layout/hierarchy6"/>
    <dgm:cxn modelId="{54D8C99E-C51E-419B-8464-0E3187D21978}" type="presParOf" srcId="{3214F63D-1FE9-4967-BA8B-DB3C657E7852}" destId="{FEF14B13-7239-4E04-B27E-210E8BCE6663}" srcOrd="0" destOrd="0" presId="urn:microsoft.com/office/officeart/2005/8/layout/hierarchy6"/>
    <dgm:cxn modelId="{5B3BA2E3-04A7-415D-BB4A-8FA34A507EFF}" type="presParOf" srcId="{3214F63D-1FE9-4967-BA8B-DB3C657E7852}" destId="{837360D3-801C-4B79-919A-C4C8E6092CB2}" srcOrd="1" destOrd="0" presId="urn:microsoft.com/office/officeart/2005/8/layout/hierarchy6"/>
    <dgm:cxn modelId="{DADEE532-75C2-4BE7-A6D5-53A9D9B3919A}" type="presParOf" srcId="{837360D3-801C-4B79-919A-C4C8E6092CB2}" destId="{B431FE8C-43FC-4CBB-AF4C-9B6A02A9CE76}" srcOrd="0" destOrd="0" presId="urn:microsoft.com/office/officeart/2005/8/layout/hierarchy6"/>
    <dgm:cxn modelId="{A913BEC5-E4F8-43E2-BF65-5FE72310C6D7}" type="presParOf" srcId="{837360D3-801C-4B79-919A-C4C8E6092CB2}" destId="{BA727C14-EBB8-4D98-9E06-B910E911C0A0}" srcOrd="1" destOrd="0" presId="urn:microsoft.com/office/officeart/2005/8/layout/hierarchy6"/>
    <dgm:cxn modelId="{0FAB32ED-A43F-42C3-96A7-BB88B0645D28}" type="presParOf" srcId="{3214F63D-1FE9-4967-BA8B-DB3C657E7852}" destId="{15540080-872C-4863-B729-A350A3426BB4}" srcOrd="2" destOrd="0" presId="urn:microsoft.com/office/officeart/2005/8/layout/hierarchy6"/>
    <dgm:cxn modelId="{DA72AA5B-4558-446D-9469-930B92D9F938}" type="presParOf" srcId="{3214F63D-1FE9-4967-BA8B-DB3C657E7852}" destId="{0E6647FB-13EF-47D4-A65B-139D14C9AB93}" srcOrd="3" destOrd="0" presId="urn:microsoft.com/office/officeart/2005/8/layout/hierarchy6"/>
    <dgm:cxn modelId="{82D025E0-B7DB-4307-A67E-8E143850D943}" type="presParOf" srcId="{0E6647FB-13EF-47D4-A65B-139D14C9AB93}" destId="{DB115C6D-2CC4-4CC3-B6D3-178D58318C7F}" srcOrd="0" destOrd="0" presId="urn:microsoft.com/office/officeart/2005/8/layout/hierarchy6"/>
    <dgm:cxn modelId="{3C9E0B90-1F52-49EF-9928-4083F5B7ADE3}" type="presParOf" srcId="{0E6647FB-13EF-47D4-A65B-139D14C9AB93}" destId="{9A0BC287-071E-48A2-84AE-1AA14AABCF7C}" srcOrd="1" destOrd="0" presId="urn:microsoft.com/office/officeart/2005/8/layout/hierarchy6"/>
    <dgm:cxn modelId="{37299DE8-00E9-4C17-8879-04F87204E3BA}" type="presParOf" srcId="{3214F63D-1FE9-4967-BA8B-DB3C657E7852}" destId="{CD4A115D-6B5E-4272-AA68-BC9405EC0D2A}" srcOrd="4" destOrd="0" presId="urn:microsoft.com/office/officeart/2005/8/layout/hierarchy6"/>
    <dgm:cxn modelId="{6F93E73C-2DB7-43C4-892E-EAD1E9DA1AA1}" type="presParOf" srcId="{3214F63D-1FE9-4967-BA8B-DB3C657E7852}" destId="{16FC3B62-32CD-4E5B-8241-42D7E5E086FE}" srcOrd="5" destOrd="0" presId="urn:microsoft.com/office/officeart/2005/8/layout/hierarchy6"/>
    <dgm:cxn modelId="{28FBA27A-A39D-4D9E-9E08-7E74681251BB}" type="presParOf" srcId="{16FC3B62-32CD-4E5B-8241-42D7E5E086FE}" destId="{8E78F539-11DE-432C-9DCF-705F2435FCDB}" srcOrd="0" destOrd="0" presId="urn:microsoft.com/office/officeart/2005/8/layout/hierarchy6"/>
    <dgm:cxn modelId="{96633249-FE22-4AB0-A4A4-42ACA3E674BC}" type="presParOf" srcId="{16FC3B62-32CD-4E5B-8241-42D7E5E086FE}" destId="{A11A02CA-5936-46CF-BC6F-6A70E9F85339}" srcOrd="1" destOrd="0" presId="urn:microsoft.com/office/officeart/2005/8/layout/hierarchy6"/>
    <dgm:cxn modelId="{2B3D8CBA-E07B-481E-8669-1C79126BFAE3}" type="presParOf" srcId="{CC75BF02-D152-48AC-9333-5AC42A62C06E}" destId="{58495592-11C2-4E19-9F1E-8E1E9D59EF91}"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7.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dgm:t>
        <a:bodyPr/>
        <a:lstStyle/>
        <a:p>
          <a:r>
            <a:rPr lang="zh-CN" altLang="en-US" dirty="0"/>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dgm:t>
        <a:bodyPr/>
        <a:lstStyle/>
        <a:p>
          <a:r>
            <a:rPr lang="zh-CN" altLang="en-US" dirty="0"/>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dgm:t>
        <a:bodyPr/>
        <a:lstStyle/>
        <a:p>
          <a:r>
            <a:rPr lang="zh-CN" altLang="en-US" dirty="0"/>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a:solidFill>
          <a:srgbClr val="0096C3"/>
        </a:solidFill>
        <a:ln>
          <a:noFill/>
        </a:ln>
      </dgm:spPr>
      <dgm:t>
        <a:bodyPr/>
        <a:lstStyle/>
        <a:p>
          <a:r>
            <a:rPr lang="zh-CN" altLang="en-US" dirty="0">
              <a:solidFill>
                <a:schemeClr val="bg1"/>
              </a:solidFill>
            </a:rPr>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FABF4D00-09DE-4E38-A354-CFA50A0CE00F}" type="doc">
      <dgm:prSet loTypeId="urn:microsoft.com/office/officeart/2005/8/layout/hierarchy6" loCatId="hierarchy" qsTypeId="urn:microsoft.com/office/officeart/2005/8/quickstyle/simple1" qsCatId="simple" csTypeId="urn:microsoft.com/office/officeart/2005/8/colors/accent0_1" csCatId="mainScheme" phldr="1"/>
      <dgm:spPr/>
      <dgm:t>
        <a:bodyPr/>
        <a:lstStyle/>
        <a:p>
          <a:endParaRPr lang="zh-CN" altLang="en-US"/>
        </a:p>
      </dgm:t>
    </dgm:pt>
    <dgm:pt modelId="{22059B55-64A9-40E4-824F-0103FABBCA78}">
      <dgm:prSet phldrT="[文本]"/>
      <dgm:spPr>
        <a:solidFill>
          <a:srgbClr val="0096C3"/>
        </a:solidFill>
        <a:ln>
          <a:noFill/>
        </a:ln>
      </dgm:spPr>
      <dgm:t>
        <a:bodyPr/>
        <a:lstStyle/>
        <a:p>
          <a:r>
            <a:rPr lang="zh-CN" altLang="en-US" dirty="0">
              <a:solidFill>
                <a:schemeClr val="bg1"/>
              </a:solidFill>
            </a:rPr>
            <a:t>系统韧性评估</a:t>
          </a:r>
        </a:p>
      </dgm:t>
    </dgm:pt>
    <dgm:pt modelId="{777D0332-379A-439B-B15E-09C9C04B70D5}" type="parTrans" cxnId="{807854A7-1F5B-405A-A7F7-9AA9056A0817}">
      <dgm:prSet/>
      <dgm:spPr/>
      <dgm:t>
        <a:bodyPr/>
        <a:lstStyle/>
        <a:p>
          <a:endParaRPr lang="zh-CN" altLang="en-US"/>
        </a:p>
      </dgm:t>
    </dgm:pt>
    <dgm:pt modelId="{E17F5295-BE5E-4E18-BA9F-72A9F8766255}" type="sibTrans" cxnId="{807854A7-1F5B-405A-A7F7-9AA9056A0817}">
      <dgm:prSet/>
      <dgm:spPr/>
      <dgm:t>
        <a:bodyPr/>
        <a:lstStyle/>
        <a:p>
          <a:endParaRPr lang="zh-CN" altLang="en-US"/>
        </a:p>
      </dgm:t>
    </dgm:pt>
    <dgm:pt modelId="{8AA2B84E-A120-471D-8C8A-45461C095168}">
      <dgm:prSet phldrT="[文本]"/>
      <dgm:spPr/>
      <dgm:t>
        <a:bodyPr/>
        <a:lstStyle/>
        <a:p>
          <a:r>
            <a:rPr lang="zh-CN" altLang="en-US" dirty="0"/>
            <a:t>系统性能曲线方法</a:t>
          </a:r>
        </a:p>
      </dgm:t>
    </dgm:pt>
    <dgm:pt modelId="{D5E65008-2103-4243-8328-E21A6951F96A}" type="parTrans" cxnId="{EA27CB5A-F1F2-4E08-BFF4-C5D5D2B237B3}">
      <dgm:prSet/>
      <dgm:spPr/>
      <dgm:t>
        <a:bodyPr/>
        <a:lstStyle/>
        <a:p>
          <a:endParaRPr lang="zh-CN" altLang="en-US"/>
        </a:p>
      </dgm:t>
    </dgm:pt>
    <dgm:pt modelId="{9CAAA8F0-B8A2-4733-8D4D-65C764CB82A0}" type="sibTrans" cxnId="{EA27CB5A-F1F2-4E08-BFF4-C5D5D2B237B3}">
      <dgm:prSet/>
      <dgm:spPr/>
      <dgm:t>
        <a:bodyPr/>
        <a:lstStyle/>
        <a:p>
          <a:endParaRPr lang="zh-CN" altLang="en-US"/>
        </a:p>
      </dgm:t>
    </dgm:pt>
    <dgm:pt modelId="{DDE38274-3ADE-4DF3-969A-0BEE7AD100EF}">
      <dgm:prSet phldrT="[文本]"/>
      <dgm:spPr/>
      <dgm:t>
        <a:bodyPr/>
        <a:lstStyle/>
        <a:p>
          <a:r>
            <a:rPr lang="zh-CN" altLang="en-US" dirty="0"/>
            <a:t>代理指标方法</a:t>
          </a:r>
        </a:p>
      </dgm:t>
    </dgm:pt>
    <dgm:pt modelId="{C8A0E774-3604-414F-9CB2-781D0D21C9F5}" type="parTrans" cxnId="{C3C6263F-FC02-4B8F-8519-290537976469}">
      <dgm:prSet/>
      <dgm:spPr/>
      <dgm:t>
        <a:bodyPr/>
        <a:lstStyle/>
        <a:p>
          <a:endParaRPr lang="zh-CN" altLang="en-US"/>
        </a:p>
      </dgm:t>
    </dgm:pt>
    <dgm:pt modelId="{F2A070CC-6C0D-424D-B6DD-FD8BFB16B538}" type="sibTrans" cxnId="{C3C6263F-FC02-4B8F-8519-290537976469}">
      <dgm:prSet/>
      <dgm:spPr/>
      <dgm:t>
        <a:bodyPr/>
        <a:lstStyle/>
        <a:p>
          <a:endParaRPr lang="zh-CN" altLang="en-US"/>
        </a:p>
      </dgm:t>
    </dgm:pt>
    <dgm:pt modelId="{62D82B30-7B9A-47F1-8419-B70E2DB1E033}">
      <dgm:prSet phldrT="[文本]"/>
      <dgm:spPr>
        <a:solidFill>
          <a:srgbClr val="0096C3"/>
        </a:solidFill>
        <a:ln>
          <a:noFill/>
        </a:ln>
      </dgm:spPr>
      <dgm:t>
        <a:bodyPr/>
        <a:lstStyle/>
        <a:p>
          <a:r>
            <a:rPr lang="zh-CN" altLang="en-US" dirty="0">
              <a:solidFill>
                <a:schemeClr val="bg1"/>
              </a:solidFill>
            </a:rPr>
            <a:t>指标评分方法</a:t>
          </a:r>
        </a:p>
      </dgm:t>
    </dgm:pt>
    <dgm:pt modelId="{EF7386A7-C952-4DB7-80E5-39CD7FA01F39}" type="parTrans" cxnId="{7D7FB587-5513-442D-ADD3-357DB89FC901}">
      <dgm:prSet/>
      <dgm:spPr/>
      <dgm:t>
        <a:bodyPr/>
        <a:lstStyle/>
        <a:p>
          <a:endParaRPr lang="zh-CN" altLang="en-US"/>
        </a:p>
      </dgm:t>
    </dgm:pt>
    <dgm:pt modelId="{A735A360-9527-4974-BCC5-C46D558ABB2E}" type="sibTrans" cxnId="{7D7FB587-5513-442D-ADD3-357DB89FC901}">
      <dgm:prSet/>
      <dgm:spPr/>
      <dgm:t>
        <a:bodyPr/>
        <a:lstStyle/>
        <a:p>
          <a:endParaRPr lang="zh-CN" altLang="en-US"/>
        </a:p>
      </dgm:t>
    </dgm:pt>
    <dgm:pt modelId="{BB4F3116-60F8-445D-AEAC-B6B205BCB620}" type="pres">
      <dgm:prSet presAssocID="{FABF4D00-09DE-4E38-A354-CFA50A0CE00F}" presName="mainComposite" presStyleCnt="0">
        <dgm:presLayoutVars>
          <dgm:chPref val="1"/>
          <dgm:dir/>
          <dgm:animOne val="branch"/>
          <dgm:animLvl val="lvl"/>
          <dgm:resizeHandles val="exact"/>
        </dgm:presLayoutVars>
      </dgm:prSet>
      <dgm:spPr/>
    </dgm:pt>
    <dgm:pt modelId="{80DE0A89-F13C-477C-A608-3B15DD599CF6}" type="pres">
      <dgm:prSet presAssocID="{FABF4D00-09DE-4E38-A354-CFA50A0CE00F}" presName="hierFlow" presStyleCnt="0"/>
      <dgm:spPr/>
    </dgm:pt>
    <dgm:pt modelId="{BFC5408F-DE45-4BA3-A7EA-6D699D6D41E3}" type="pres">
      <dgm:prSet presAssocID="{FABF4D00-09DE-4E38-A354-CFA50A0CE00F}" presName="hierChild1" presStyleCnt="0">
        <dgm:presLayoutVars>
          <dgm:chPref val="1"/>
          <dgm:animOne val="branch"/>
          <dgm:animLvl val="lvl"/>
        </dgm:presLayoutVars>
      </dgm:prSet>
      <dgm:spPr/>
    </dgm:pt>
    <dgm:pt modelId="{89FC0F48-50FA-4DFD-8980-CC9CBD1B4D64}" type="pres">
      <dgm:prSet presAssocID="{22059B55-64A9-40E4-824F-0103FABBCA78}" presName="Name14" presStyleCnt="0"/>
      <dgm:spPr/>
    </dgm:pt>
    <dgm:pt modelId="{070446CC-C825-4CF6-A307-C9614B0085FA}" type="pres">
      <dgm:prSet presAssocID="{22059B55-64A9-40E4-824F-0103FABBCA78}" presName="level1Shape" presStyleLbl="node0" presStyleIdx="0" presStyleCnt="1">
        <dgm:presLayoutVars>
          <dgm:chPref val="3"/>
        </dgm:presLayoutVars>
      </dgm:prSet>
      <dgm:spPr/>
    </dgm:pt>
    <dgm:pt modelId="{4F5724DD-34D7-41CA-8CC5-D6DA7FB227B2}" type="pres">
      <dgm:prSet presAssocID="{22059B55-64A9-40E4-824F-0103FABBCA78}" presName="hierChild2" presStyleCnt="0"/>
      <dgm:spPr/>
    </dgm:pt>
    <dgm:pt modelId="{91F560C1-9AE4-447F-B655-FA1B1863C3FB}" type="pres">
      <dgm:prSet presAssocID="{D5E65008-2103-4243-8328-E21A6951F96A}" presName="Name19" presStyleLbl="parChTrans1D2" presStyleIdx="0" presStyleCnt="3"/>
      <dgm:spPr/>
    </dgm:pt>
    <dgm:pt modelId="{C7736614-3981-4B4C-B9FD-CEDAAF7076E7}" type="pres">
      <dgm:prSet presAssocID="{8AA2B84E-A120-471D-8C8A-45461C095168}" presName="Name21" presStyleCnt="0"/>
      <dgm:spPr/>
    </dgm:pt>
    <dgm:pt modelId="{4C197F56-D646-4E7B-9F71-1BDF96553332}" type="pres">
      <dgm:prSet presAssocID="{8AA2B84E-A120-471D-8C8A-45461C095168}" presName="level2Shape" presStyleLbl="node2" presStyleIdx="0" presStyleCnt="3"/>
      <dgm:spPr/>
    </dgm:pt>
    <dgm:pt modelId="{5059DF42-F313-43F4-8870-3D55C2177BF0}" type="pres">
      <dgm:prSet presAssocID="{8AA2B84E-A120-471D-8C8A-45461C095168}" presName="hierChild3" presStyleCnt="0"/>
      <dgm:spPr/>
    </dgm:pt>
    <dgm:pt modelId="{9685212E-5F63-4DA0-B23C-779CB596F6CF}" type="pres">
      <dgm:prSet presAssocID="{C8A0E774-3604-414F-9CB2-781D0D21C9F5}" presName="Name19" presStyleLbl="parChTrans1D2" presStyleIdx="1" presStyleCnt="3"/>
      <dgm:spPr/>
    </dgm:pt>
    <dgm:pt modelId="{AF60B8AB-8592-484E-A7C4-FAC1D4D5E351}" type="pres">
      <dgm:prSet presAssocID="{DDE38274-3ADE-4DF3-969A-0BEE7AD100EF}" presName="Name21" presStyleCnt="0"/>
      <dgm:spPr/>
    </dgm:pt>
    <dgm:pt modelId="{CF6FC282-4DB3-4F2E-B76E-BC13FC6DBEBE}" type="pres">
      <dgm:prSet presAssocID="{DDE38274-3ADE-4DF3-969A-0BEE7AD100EF}" presName="level2Shape" presStyleLbl="node2" presStyleIdx="1" presStyleCnt="3"/>
      <dgm:spPr/>
    </dgm:pt>
    <dgm:pt modelId="{7C0C72EF-9017-48B2-A867-55611D84C945}" type="pres">
      <dgm:prSet presAssocID="{DDE38274-3ADE-4DF3-969A-0BEE7AD100EF}" presName="hierChild3" presStyleCnt="0"/>
      <dgm:spPr/>
    </dgm:pt>
    <dgm:pt modelId="{73EB01B5-7818-4106-9240-23BDFD28B1AC}" type="pres">
      <dgm:prSet presAssocID="{EF7386A7-C952-4DB7-80E5-39CD7FA01F39}" presName="Name19" presStyleLbl="parChTrans1D2" presStyleIdx="2" presStyleCnt="3"/>
      <dgm:spPr/>
    </dgm:pt>
    <dgm:pt modelId="{864F416D-55AF-4E3E-837C-483434111FDB}" type="pres">
      <dgm:prSet presAssocID="{62D82B30-7B9A-47F1-8419-B70E2DB1E033}" presName="Name21" presStyleCnt="0"/>
      <dgm:spPr/>
    </dgm:pt>
    <dgm:pt modelId="{D49E6B08-83D9-4A8B-9A2C-F1FABFFBEEB0}" type="pres">
      <dgm:prSet presAssocID="{62D82B30-7B9A-47F1-8419-B70E2DB1E033}" presName="level2Shape" presStyleLbl="node2" presStyleIdx="2" presStyleCnt="3"/>
      <dgm:spPr/>
    </dgm:pt>
    <dgm:pt modelId="{21DEB67B-6A88-4779-B00A-AA576897FB56}" type="pres">
      <dgm:prSet presAssocID="{62D82B30-7B9A-47F1-8419-B70E2DB1E033}" presName="hierChild3" presStyleCnt="0"/>
      <dgm:spPr/>
    </dgm:pt>
    <dgm:pt modelId="{560525F7-3494-49B3-89C8-25D71DF30D4B}" type="pres">
      <dgm:prSet presAssocID="{FABF4D00-09DE-4E38-A354-CFA50A0CE00F}" presName="bgShapesFlow" presStyleCnt="0"/>
      <dgm:spPr/>
    </dgm:pt>
  </dgm:ptLst>
  <dgm:cxnLst>
    <dgm:cxn modelId="{C3C6263F-FC02-4B8F-8519-290537976469}" srcId="{22059B55-64A9-40E4-824F-0103FABBCA78}" destId="{DDE38274-3ADE-4DF3-969A-0BEE7AD100EF}" srcOrd="1" destOrd="0" parTransId="{C8A0E774-3604-414F-9CB2-781D0D21C9F5}" sibTransId="{F2A070CC-6C0D-424D-B6DD-FD8BFB16B538}"/>
    <dgm:cxn modelId="{812B2756-8BF9-4549-933A-78423B4311BC}" type="presOf" srcId="{D5E65008-2103-4243-8328-E21A6951F96A}" destId="{91F560C1-9AE4-447F-B655-FA1B1863C3FB}" srcOrd="0" destOrd="0" presId="urn:microsoft.com/office/officeart/2005/8/layout/hierarchy6"/>
    <dgm:cxn modelId="{EA27CB5A-F1F2-4E08-BFF4-C5D5D2B237B3}" srcId="{22059B55-64A9-40E4-824F-0103FABBCA78}" destId="{8AA2B84E-A120-471D-8C8A-45461C095168}" srcOrd="0" destOrd="0" parTransId="{D5E65008-2103-4243-8328-E21A6951F96A}" sibTransId="{9CAAA8F0-B8A2-4733-8D4D-65C764CB82A0}"/>
    <dgm:cxn modelId="{5F3CC67B-3A33-49C8-8F8B-30FFF6BE1046}" type="presOf" srcId="{C8A0E774-3604-414F-9CB2-781D0D21C9F5}" destId="{9685212E-5F63-4DA0-B23C-779CB596F6CF}" srcOrd="0" destOrd="0" presId="urn:microsoft.com/office/officeart/2005/8/layout/hierarchy6"/>
    <dgm:cxn modelId="{7D7FB587-5513-442D-ADD3-357DB89FC901}" srcId="{22059B55-64A9-40E4-824F-0103FABBCA78}" destId="{62D82B30-7B9A-47F1-8419-B70E2DB1E033}" srcOrd="2" destOrd="0" parTransId="{EF7386A7-C952-4DB7-80E5-39CD7FA01F39}" sibTransId="{A735A360-9527-4974-BCC5-C46D558ABB2E}"/>
    <dgm:cxn modelId="{D45EEBA6-4498-441A-89AD-C03ABC41432E}" type="presOf" srcId="{8AA2B84E-A120-471D-8C8A-45461C095168}" destId="{4C197F56-D646-4E7B-9F71-1BDF96553332}" srcOrd="0" destOrd="0" presId="urn:microsoft.com/office/officeart/2005/8/layout/hierarchy6"/>
    <dgm:cxn modelId="{807854A7-1F5B-405A-A7F7-9AA9056A0817}" srcId="{FABF4D00-09DE-4E38-A354-CFA50A0CE00F}" destId="{22059B55-64A9-40E4-824F-0103FABBCA78}" srcOrd="0" destOrd="0" parTransId="{777D0332-379A-439B-B15E-09C9C04B70D5}" sibTransId="{E17F5295-BE5E-4E18-BA9F-72A9F8766255}"/>
    <dgm:cxn modelId="{B50A6BBE-E7CC-4277-AE5E-4CDE37C98544}" type="presOf" srcId="{22059B55-64A9-40E4-824F-0103FABBCA78}" destId="{070446CC-C825-4CF6-A307-C9614B0085FA}" srcOrd="0" destOrd="0" presId="urn:microsoft.com/office/officeart/2005/8/layout/hierarchy6"/>
    <dgm:cxn modelId="{2C69F3BE-76CF-424D-A4BF-B5C7B1E5FE8E}" type="presOf" srcId="{DDE38274-3ADE-4DF3-969A-0BEE7AD100EF}" destId="{CF6FC282-4DB3-4F2E-B76E-BC13FC6DBEBE}" srcOrd="0" destOrd="0" presId="urn:microsoft.com/office/officeart/2005/8/layout/hierarchy6"/>
    <dgm:cxn modelId="{E7EAC7EB-75DF-4230-BBDD-889C3683D223}" type="presOf" srcId="{62D82B30-7B9A-47F1-8419-B70E2DB1E033}" destId="{D49E6B08-83D9-4A8B-9A2C-F1FABFFBEEB0}" srcOrd="0" destOrd="0" presId="urn:microsoft.com/office/officeart/2005/8/layout/hierarchy6"/>
    <dgm:cxn modelId="{80ADEEF3-B912-48A6-977B-2B8D7F973D01}" type="presOf" srcId="{FABF4D00-09DE-4E38-A354-CFA50A0CE00F}" destId="{BB4F3116-60F8-445D-AEAC-B6B205BCB620}" srcOrd="0" destOrd="0" presId="urn:microsoft.com/office/officeart/2005/8/layout/hierarchy6"/>
    <dgm:cxn modelId="{C751BEF4-193A-41A7-94C9-8B94A197F8AD}" type="presOf" srcId="{EF7386A7-C952-4DB7-80E5-39CD7FA01F39}" destId="{73EB01B5-7818-4106-9240-23BDFD28B1AC}" srcOrd="0" destOrd="0" presId="urn:microsoft.com/office/officeart/2005/8/layout/hierarchy6"/>
    <dgm:cxn modelId="{AFEA92AB-CEB5-43E5-9C19-E2ED9D9CDF90}" type="presParOf" srcId="{BB4F3116-60F8-445D-AEAC-B6B205BCB620}" destId="{80DE0A89-F13C-477C-A608-3B15DD599CF6}" srcOrd="0" destOrd="0" presId="urn:microsoft.com/office/officeart/2005/8/layout/hierarchy6"/>
    <dgm:cxn modelId="{7C2542E0-9117-42D9-A9E6-4C0EC804DDDE}" type="presParOf" srcId="{80DE0A89-F13C-477C-A608-3B15DD599CF6}" destId="{BFC5408F-DE45-4BA3-A7EA-6D699D6D41E3}" srcOrd="0" destOrd="0" presId="urn:microsoft.com/office/officeart/2005/8/layout/hierarchy6"/>
    <dgm:cxn modelId="{71D7BEFC-CBCF-4CF0-9C8A-095F0F779539}" type="presParOf" srcId="{BFC5408F-DE45-4BA3-A7EA-6D699D6D41E3}" destId="{89FC0F48-50FA-4DFD-8980-CC9CBD1B4D64}" srcOrd="0" destOrd="0" presId="urn:microsoft.com/office/officeart/2005/8/layout/hierarchy6"/>
    <dgm:cxn modelId="{43D011E1-A2A6-4084-A683-85C28439EA1F}" type="presParOf" srcId="{89FC0F48-50FA-4DFD-8980-CC9CBD1B4D64}" destId="{070446CC-C825-4CF6-A307-C9614B0085FA}" srcOrd="0" destOrd="0" presId="urn:microsoft.com/office/officeart/2005/8/layout/hierarchy6"/>
    <dgm:cxn modelId="{E90783B1-C525-4B0E-8BB0-15928572515C}" type="presParOf" srcId="{89FC0F48-50FA-4DFD-8980-CC9CBD1B4D64}" destId="{4F5724DD-34D7-41CA-8CC5-D6DA7FB227B2}" srcOrd="1" destOrd="0" presId="urn:microsoft.com/office/officeart/2005/8/layout/hierarchy6"/>
    <dgm:cxn modelId="{7EEF360B-1ECB-495D-9FF4-D753146B7210}" type="presParOf" srcId="{4F5724DD-34D7-41CA-8CC5-D6DA7FB227B2}" destId="{91F560C1-9AE4-447F-B655-FA1B1863C3FB}" srcOrd="0" destOrd="0" presId="urn:microsoft.com/office/officeart/2005/8/layout/hierarchy6"/>
    <dgm:cxn modelId="{8F693C8A-024E-41F6-ADDB-8CA0277A2B05}" type="presParOf" srcId="{4F5724DD-34D7-41CA-8CC5-D6DA7FB227B2}" destId="{C7736614-3981-4B4C-B9FD-CEDAAF7076E7}" srcOrd="1" destOrd="0" presId="urn:microsoft.com/office/officeart/2005/8/layout/hierarchy6"/>
    <dgm:cxn modelId="{36BA9B87-5E3B-42B6-A6EA-6D345BDEFF00}" type="presParOf" srcId="{C7736614-3981-4B4C-B9FD-CEDAAF7076E7}" destId="{4C197F56-D646-4E7B-9F71-1BDF96553332}" srcOrd="0" destOrd="0" presId="urn:microsoft.com/office/officeart/2005/8/layout/hierarchy6"/>
    <dgm:cxn modelId="{5482EC2D-15B4-423A-BA82-8809CEC1BF3A}" type="presParOf" srcId="{C7736614-3981-4B4C-B9FD-CEDAAF7076E7}" destId="{5059DF42-F313-43F4-8870-3D55C2177BF0}" srcOrd="1" destOrd="0" presId="urn:microsoft.com/office/officeart/2005/8/layout/hierarchy6"/>
    <dgm:cxn modelId="{BD8E5FCF-70C6-4C7B-904A-9DED290DBF9E}" type="presParOf" srcId="{4F5724DD-34D7-41CA-8CC5-D6DA7FB227B2}" destId="{9685212E-5F63-4DA0-B23C-779CB596F6CF}" srcOrd="2" destOrd="0" presId="urn:microsoft.com/office/officeart/2005/8/layout/hierarchy6"/>
    <dgm:cxn modelId="{BEE4FBAA-131D-4120-90BE-C7992ED4F9B2}" type="presParOf" srcId="{4F5724DD-34D7-41CA-8CC5-D6DA7FB227B2}" destId="{AF60B8AB-8592-484E-A7C4-FAC1D4D5E351}" srcOrd="3" destOrd="0" presId="urn:microsoft.com/office/officeart/2005/8/layout/hierarchy6"/>
    <dgm:cxn modelId="{1B0CCC79-F0BC-4B13-A5BA-D622479EA42E}" type="presParOf" srcId="{AF60B8AB-8592-484E-A7C4-FAC1D4D5E351}" destId="{CF6FC282-4DB3-4F2E-B76E-BC13FC6DBEBE}" srcOrd="0" destOrd="0" presId="urn:microsoft.com/office/officeart/2005/8/layout/hierarchy6"/>
    <dgm:cxn modelId="{5FD7BB8E-A9C6-4E2B-9D31-090304BA192E}" type="presParOf" srcId="{AF60B8AB-8592-484E-A7C4-FAC1D4D5E351}" destId="{7C0C72EF-9017-48B2-A867-55611D84C945}" srcOrd="1" destOrd="0" presId="urn:microsoft.com/office/officeart/2005/8/layout/hierarchy6"/>
    <dgm:cxn modelId="{CCBE35F1-44CE-442A-8462-A6B2E364A7DC}" type="presParOf" srcId="{4F5724DD-34D7-41CA-8CC5-D6DA7FB227B2}" destId="{73EB01B5-7818-4106-9240-23BDFD28B1AC}" srcOrd="4" destOrd="0" presId="urn:microsoft.com/office/officeart/2005/8/layout/hierarchy6"/>
    <dgm:cxn modelId="{C30E0118-9B3C-4F7E-BCB0-723ED633F9FA}" type="presParOf" srcId="{4F5724DD-34D7-41CA-8CC5-D6DA7FB227B2}" destId="{864F416D-55AF-4E3E-837C-483434111FDB}" srcOrd="5" destOrd="0" presId="urn:microsoft.com/office/officeart/2005/8/layout/hierarchy6"/>
    <dgm:cxn modelId="{8F70B6E7-1C3F-4D3C-BE1E-8A05F12133BA}" type="presParOf" srcId="{864F416D-55AF-4E3E-837C-483434111FDB}" destId="{D49E6B08-83D9-4A8B-9A2C-F1FABFFBEEB0}" srcOrd="0" destOrd="0" presId="urn:microsoft.com/office/officeart/2005/8/layout/hierarchy6"/>
    <dgm:cxn modelId="{A43291D0-0468-4C3A-BEA4-F51DD2664F39}" type="presParOf" srcId="{864F416D-55AF-4E3E-837C-483434111FDB}" destId="{21DEB67B-6A88-4779-B00A-AA576897FB56}" srcOrd="1" destOrd="0" presId="urn:microsoft.com/office/officeart/2005/8/layout/hierarchy6"/>
    <dgm:cxn modelId="{BD07CC0C-5AC9-4AAF-8842-713E4214E3BD}" type="presParOf" srcId="{BB4F3116-60F8-445D-AEAC-B6B205BCB620}" destId="{560525F7-3494-49B3-89C8-25D71DF30D4B}" srcOrd="1" destOrd="0" presId="urn:microsoft.com/office/officeart/2005/8/layout/hierarchy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代理指标方法</a:t>
          </a:r>
        </a:p>
      </dsp:txBody>
      <dsp:txXfrm>
        <a:off x="5877864" y="2469484"/>
        <a:ext cx="1081524" cy="7063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代理指标方法</a:t>
          </a:r>
        </a:p>
      </dsp:txBody>
      <dsp:txXfrm>
        <a:off x="5877864" y="2469484"/>
        <a:ext cx="1081524" cy="70636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代理指标方法</a:t>
          </a:r>
        </a:p>
      </dsp:txBody>
      <dsp:txXfrm>
        <a:off x="5877864" y="2469484"/>
        <a:ext cx="1081524" cy="70636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代理指标方法</a:t>
          </a:r>
        </a:p>
      </dsp:txBody>
      <dsp:txXfrm>
        <a:off x="5877864" y="2469484"/>
        <a:ext cx="1081524" cy="70636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代理指标方法</a:t>
          </a:r>
        </a:p>
      </dsp:txBody>
      <dsp:txXfrm>
        <a:off x="5877864" y="2469484"/>
        <a:ext cx="1081524" cy="706365"/>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9D49851-230A-4219-9AA8-5DDDB0EC8736}">
      <dsp:nvSpPr>
        <dsp:cNvPr id="0" name=""/>
        <dsp:cNvSpPr/>
      </dsp:nvSpPr>
      <dsp:spPr>
        <a:xfrm>
          <a:off x="2563869" y="346619"/>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抗震能力</a:t>
          </a:r>
        </a:p>
      </dsp:txBody>
      <dsp:txXfrm>
        <a:off x="2585845" y="368595"/>
        <a:ext cx="1081524" cy="706365"/>
      </dsp:txXfrm>
    </dsp:sp>
    <dsp:sp modelId="{18CD6013-25B6-464D-A35B-BC3DB63D265F}">
      <dsp:nvSpPr>
        <dsp:cNvPr id="0" name=""/>
        <dsp:cNvSpPr/>
      </dsp:nvSpPr>
      <dsp:spPr>
        <a:xfrm>
          <a:off x="1297708" y="1096937"/>
          <a:ext cx="1828899" cy="300127"/>
        </a:xfrm>
        <a:custGeom>
          <a:avLst/>
          <a:gdLst/>
          <a:ahLst/>
          <a:cxnLst/>
          <a:rect l="0" t="0" r="0" b="0"/>
          <a:pathLst>
            <a:path>
              <a:moveTo>
                <a:pt x="1828899" y="0"/>
              </a:moveTo>
              <a:lnTo>
                <a:pt x="1828899" y="150063"/>
              </a:lnTo>
              <a:lnTo>
                <a:pt x="0" y="150063"/>
              </a:lnTo>
              <a:lnTo>
                <a:pt x="0"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0038DC4-A530-4778-8A77-D553A9A36526}">
      <dsp:nvSpPr>
        <dsp:cNvPr id="0" name=""/>
        <dsp:cNvSpPr/>
      </dsp:nvSpPr>
      <dsp:spPr>
        <a:xfrm>
          <a:off x="734970" y="1397064"/>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连通可靠性</a:t>
          </a:r>
        </a:p>
      </dsp:txBody>
      <dsp:txXfrm>
        <a:off x="756946" y="1419040"/>
        <a:ext cx="1081524" cy="706365"/>
      </dsp:txXfrm>
    </dsp:sp>
    <dsp:sp modelId="{CC0219F7-526F-4EC5-B98A-5A1A55549A5E}">
      <dsp:nvSpPr>
        <dsp:cNvPr id="0" name=""/>
        <dsp:cNvSpPr/>
      </dsp:nvSpPr>
      <dsp:spPr>
        <a:xfrm>
          <a:off x="566148" y="2147381"/>
          <a:ext cx="731559" cy="300127"/>
        </a:xfrm>
        <a:custGeom>
          <a:avLst/>
          <a:gdLst/>
          <a:ahLst/>
          <a:cxnLst/>
          <a:rect l="0" t="0" r="0" b="0"/>
          <a:pathLst>
            <a:path>
              <a:moveTo>
                <a:pt x="731559" y="0"/>
              </a:moveTo>
              <a:lnTo>
                <a:pt x="73155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DF4BD99-BBE1-4FB7-9960-A29FA62EE419}">
      <dsp:nvSpPr>
        <dsp:cNvPr id="0" name=""/>
        <dsp:cNvSpPr/>
      </dsp:nvSpPr>
      <dsp:spPr>
        <a:xfrm>
          <a:off x="341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概率解析方法</a:t>
          </a:r>
        </a:p>
      </dsp:txBody>
      <dsp:txXfrm>
        <a:off x="25386" y="2469484"/>
        <a:ext cx="1081524" cy="706365"/>
      </dsp:txXfrm>
    </dsp:sp>
    <dsp:sp modelId="{757F656E-E4CD-48C4-B299-A03C2965F28F}">
      <dsp:nvSpPr>
        <dsp:cNvPr id="0" name=""/>
        <dsp:cNvSpPr/>
      </dsp:nvSpPr>
      <dsp:spPr>
        <a:xfrm>
          <a:off x="1297708" y="2147381"/>
          <a:ext cx="731559" cy="300127"/>
        </a:xfrm>
        <a:custGeom>
          <a:avLst/>
          <a:gdLst/>
          <a:ahLst/>
          <a:cxnLst/>
          <a:rect l="0" t="0" r="0" b="0"/>
          <a:pathLst>
            <a:path>
              <a:moveTo>
                <a:pt x="0" y="0"/>
              </a:moveTo>
              <a:lnTo>
                <a:pt x="0" y="150063"/>
              </a:lnTo>
              <a:lnTo>
                <a:pt x="731559" y="150063"/>
              </a:lnTo>
              <a:lnTo>
                <a:pt x="73155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85DF40E-E360-481E-8575-D04576173C2F}">
      <dsp:nvSpPr>
        <dsp:cNvPr id="0" name=""/>
        <dsp:cNvSpPr/>
      </dsp:nvSpPr>
      <dsp:spPr>
        <a:xfrm>
          <a:off x="1466530" y="2447508"/>
          <a:ext cx="1125476" cy="750317"/>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t>随机模拟方法</a:t>
          </a:r>
        </a:p>
      </dsp:txBody>
      <dsp:txXfrm>
        <a:off x="1488506" y="2469484"/>
        <a:ext cx="1081524" cy="706365"/>
      </dsp:txXfrm>
    </dsp:sp>
    <dsp:sp modelId="{AC67BC2D-4D6F-4D99-BA8C-3C55BB715BA2}">
      <dsp:nvSpPr>
        <dsp:cNvPr id="0" name=""/>
        <dsp:cNvSpPr/>
      </dsp:nvSpPr>
      <dsp:spPr>
        <a:xfrm>
          <a:off x="3126608" y="1096937"/>
          <a:ext cx="1828899" cy="300127"/>
        </a:xfrm>
        <a:custGeom>
          <a:avLst/>
          <a:gdLst/>
          <a:ahLst/>
          <a:cxnLst/>
          <a:rect l="0" t="0" r="0" b="0"/>
          <a:pathLst>
            <a:path>
              <a:moveTo>
                <a:pt x="0" y="0"/>
              </a:moveTo>
              <a:lnTo>
                <a:pt x="0" y="150063"/>
              </a:lnTo>
              <a:lnTo>
                <a:pt x="1828899" y="150063"/>
              </a:lnTo>
              <a:lnTo>
                <a:pt x="1828899" y="300127"/>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08E4869-F8CB-49DC-A983-04E32659CADA}">
      <dsp:nvSpPr>
        <dsp:cNvPr id="0" name=""/>
        <dsp:cNvSpPr/>
      </dsp:nvSpPr>
      <dsp:spPr>
        <a:xfrm>
          <a:off x="4392769" y="1397064"/>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功能可靠性</a:t>
          </a:r>
        </a:p>
      </dsp:txBody>
      <dsp:txXfrm>
        <a:off x="4414745" y="1419040"/>
        <a:ext cx="1081524" cy="706365"/>
      </dsp:txXfrm>
    </dsp:sp>
    <dsp:sp modelId="{FEF14B13-7239-4E04-B27E-210E8BCE6663}">
      <dsp:nvSpPr>
        <dsp:cNvPr id="0" name=""/>
        <dsp:cNvSpPr/>
      </dsp:nvSpPr>
      <dsp:spPr>
        <a:xfrm>
          <a:off x="3492388" y="2147381"/>
          <a:ext cx="1463119" cy="300127"/>
        </a:xfrm>
        <a:custGeom>
          <a:avLst/>
          <a:gdLst/>
          <a:ahLst/>
          <a:cxnLst/>
          <a:rect l="0" t="0" r="0" b="0"/>
          <a:pathLst>
            <a:path>
              <a:moveTo>
                <a:pt x="1463119" y="0"/>
              </a:moveTo>
              <a:lnTo>
                <a:pt x="1463119" y="150063"/>
              </a:lnTo>
              <a:lnTo>
                <a:pt x="0" y="150063"/>
              </a:lnTo>
              <a:lnTo>
                <a:pt x="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431FE8C-43FC-4CBB-AF4C-9B6A02A9CE76}">
      <dsp:nvSpPr>
        <dsp:cNvPr id="0" name=""/>
        <dsp:cNvSpPr/>
      </dsp:nvSpPr>
      <dsp:spPr>
        <a:xfrm>
          <a:off x="292964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随机模拟方法</a:t>
          </a:r>
        </a:p>
      </dsp:txBody>
      <dsp:txXfrm>
        <a:off x="2951625" y="2469484"/>
        <a:ext cx="1081524" cy="706365"/>
      </dsp:txXfrm>
    </dsp:sp>
    <dsp:sp modelId="{15540080-872C-4863-B729-A350A3426BB4}">
      <dsp:nvSpPr>
        <dsp:cNvPr id="0" name=""/>
        <dsp:cNvSpPr/>
      </dsp:nvSpPr>
      <dsp:spPr>
        <a:xfrm>
          <a:off x="4909787" y="2147381"/>
          <a:ext cx="91440" cy="300127"/>
        </a:xfrm>
        <a:custGeom>
          <a:avLst/>
          <a:gdLst/>
          <a:ahLst/>
          <a:cxnLst/>
          <a:rect l="0" t="0" r="0" b="0"/>
          <a:pathLst>
            <a:path>
              <a:moveTo>
                <a:pt x="45720" y="0"/>
              </a:moveTo>
              <a:lnTo>
                <a:pt x="45720"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B115C6D-2CC4-4CC3-B6D3-178D58318C7F}">
      <dsp:nvSpPr>
        <dsp:cNvPr id="0" name=""/>
        <dsp:cNvSpPr/>
      </dsp:nvSpPr>
      <dsp:spPr>
        <a:xfrm>
          <a:off x="4392769"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一次二阶矩方法</a:t>
          </a:r>
        </a:p>
      </dsp:txBody>
      <dsp:txXfrm>
        <a:off x="4414745" y="2469484"/>
        <a:ext cx="1081524" cy="706365"/>
      </dsp:txXfrm>
    </dsp:sp>
    <dsp:sp modelId="{CD4A115D-6B5E-4272-AA68-BC9405EC0D2A}">
      <dsp:nvSpPr>
        <dsp:cNvPr id="0" name=""/>
        <dsp:cNvSpPr/>
      </dsp:nvSpPr>
      <dsp:spPr>
        <a:xfrm>
          <a:off x="4955507" y="2147381"/>
          <a:ext cx="1463119" cy="300127"/>
        </a:xfrm>
        <a:custGeom>
          <a:avLst/>
          <a:gdLst/>
          <a:ahLst/>
          <a:cxnLst/>
          <a:rect l="0" t="0" r="0" b="0"/>
          <a:pathLst>
            <a:path>
              <a:moveTo>
                <a:pt x="0" y="0"/>
              </a:moveTo>
              <a:lnTo>
                <a:pt x="0" y="150063"/>
              </a:lnTo>
              <a:lnTo>
                <a:pt x="1463119" y="150063"/>
              </a:lnTo>
              <a:lnTo>
                <a:pt x="1463119" y="300127"/>
              </a:lnTo>
            </a:path>
          </a:pathLst>
        </a:custGeom>
        <a:noFill/>
        <a:ln w="12700" cap="flat" cmpd="sng" algn="ctr">
          <a:solidFill>
            <a:schemeClr val="dk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E78F539-11DE-432C-9DCF-705F2435FCDB}">
      <dsp:nvSpPr>
        <dsp:cNvPr id="0" name=""/>
        <dsp:cNvSpPr/>
      </dsp:nvSpPr>
      <dsp:spPr>
        <a:xfrm>
          <a:off x="5855888" y="2447508"/>
          <a:ext cx="1125476" cy="750317"/>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zh-CN" altLang="en-US" sz="1800" kern="1200" dirty="0">
              <a:solidFill>
                <a:srgbClr val="FFFCFE"/>
              </a:solidFill>
            </a:rPr>
            <a:t>代理指标方法</a:t>
          </a:r>
        </a:p>
      </dsp:txBody>
      <dsp:txXfrm>
        <a:off x="5877864" y="2469484"/>
        <a:ext cx="1081524" cy="7063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指标评分方法</a:t>
          </a:r>
        </a:p>
      </dsp:txBody>
      <dsp:txXfrm>
        <a:off x="3143994" y="943264"/>
        <a:ext cx="950374" cy="62070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指标评分方法</a:t>
          </a:r>
        </a:p>
      </dsp:txBody>
      <dsp:txXfrm>
        <a:off x="3143994" y="943264"/>
        <a:ext cx="950374" cy="620709"/>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0446CC-C825-4CF6-A307-C9614B0085FA}">
      <dsp:nvSpPr>
        <dsp:cNvPr id="0" name=""/>
        <dsp:cNvSpPr/>
      </dsp:nvSpPr>
      <dsp:spPr>
        <a:xfrm>
          <a:off x="1838987" y="889"/>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系统韧性评估</a:t>
          </a:r>
        </a:p>
      </dsp:txBody>
      <dsp:txXfrm>
        <a:off x="1858298" y="20200"/>
        <a:ext cx="950374" cy="620709"/>
      </dsp:txXfrm>
    </dsp:sp>
    <dsp:sp modelId="{91F560C1-9AE4-447F-B655-FA1B1863C3FB}">
      <dsp:nvSpPr>
        <dsp:cNvPr id="0" name=""/>
        <dsp:cNvSpPr/>
      </dsp:nvSpPr>
      <dsp:spPr>
        <a:xfrm>
          <a:off x="1047789" y="660221"/>
          <a:ext cx="1285696" cy="263732"/>
        </a:xfrm>
        <a:custGeom>
          <a:avLst/>
          <a:gdLst/>
          <a:ahLst/>
          <a:cxnLst/>
          <a:rect l="0" t="0" r="0" b="0"/>
          <a:pathLst>
            <a:path>
              <a:moveTo>
                <a:pt x="1285696" y="0"/>
              </a:moveTo>
              <a:lnTo>
                <a:pt x="1285696" y="131866"/>
              </a:lnTo>
              <a:lnTo>
                <a:pt x="0" y="131866"/>
              </a:lnTo>
              <a:lnTo>
                <a:pt x="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C197F56-D646-4E7B-9F71-1BDF96553332}">
      <dsp:nvSpPr>
        <dsp:cNvPr id="0" name=""/>
        <dsp:cNvSpPr/>
      </dsp:nvSpPr>
      <dsp:spPr>
        <a:xfrm>
          <a:off x="553291"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系统性能曲线方法</a:t>
          </a:r>
        </a:p>
      </dsp:txBody>
      <dsp:txXfrm>
        <a:off x="572602" y="943264"/>
        <a:ext cx="950374" cy="620709"/>
      </dsp:txXfrm>
    </dsp:sp>
    <dsp:sp modelId="{9685212E-5F63-4DA0-B23C-779CB596F6CF}">
      <dsp:nvSpPr>
        <dsp:cNvPr id="0" name=""/>
        <dsp:cNvSpPr/>
      </dsp:nvSpPr>
      <dsp:spPr>
        <a:xfrm>
          <a:off x="2287765" y="660221"/>
          <a:ext cx="91440" cy="263732"/>
        </a:xfrm>
        <a:custGeom>
          <a:avLst/>
          <a:gdLst/>
          <a:ahLst/>
          <a:cxnLst/>
          <a:rect l="0" t="0" r="0" b="0"/>
          <a:pathLst>
            <a:path>
              <a:moveTo>
                <a:pt x="45720" y="0"/>
              </a:moveTo>
              <a:lnTo>
                <a:pt x="45720"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F6FC282-4DB3-4F2E-B76E-BC13FC6DBEBE}">
      <dsp:nvSpPr>
        <dsp:cNvPr id="0" name=""/>
        <dsp:cNvSpPr/>
      </dsp:nvSpPr>
      <dsp:spPr>
        <a:xfrm>
          <a:off x="1838987" y="923953"/>
          <a:ext cx="988996" cy="659331"/>
        </a:xfrm>
        <a:prstGeom prst="roundRect">
          <a:avLst>
            <a:gd name="adj" fmla="val 10000"/>
          </a:avLst>
        </a:prstGeom>
        <a:solidFill>
          <a:schemeClr val="lt1">
            <a:hueOff val="0"/>
            <a:satOff val="0"/>
            <a:lumOff val="0"/>
            <a:alphaOff val="0"/>
          </a:schemeClr>
        </a:solidFill>
        <a:ln w="12700" cap="flat" cmpd="sng" algn="ctr">
          <a:solidFill>
            <a:schemeClr val="dk1">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t>代理指标方法</a:t>
          </a:r>
        </a:p>
      </dsp:txBody>
      <dsp:txXfrm>
        <a:off x="1858298" y="943264"/>
        <a:ext cx="950374" cy="620709"/>
      </dsp:txXfrm>
    </dsp:sp>
    <dsp:sp modelId="{73EB01B5-7818-4106-9240-23BDFD28B1AC}">
      <dsp:nvSpPr>
        <dsp:cNvPr id="0" name=""/>
        <dsp:cNvSpPr/>
      </dsp:nvSpPr>
      <dsp:spPr>
        <a:xfrm>
          <a:off x="2333486" y="660221"/>
          <a:ext cx="1285696" cy="263732"/>
        </a:xfrm>
        <a:custGeom>
          <a:avLst/>
          <a:gdLst/>
          <a:ahLst/>
          <a:cxnLst/>
          <a:rect l="0" t="0" r="0" b="0"/>
          <a:pathLst>
            <a:path>
              <a:moveTo>
                <a:pt x="0" y="0"/>
              </a:moveTo>
              <a:lnTo>
                <a:pt x="0" y="131866"/>
              </a:lnTo>
              <a:lnTo>
                <a:pt x="1285696" y="131866"/>
              </a:lnTo>
              <a:lnTo>
                <a:pt x="1285696" y="263732"/>
              </a:lnTo>
            </a:path>
          </a:pathLst>
        </a:custGeom>
        <a:noFill/>
        <a:ln w="12700" cap="flat" cmpd="sng" algn="ctr">
          <a:solidFill>
            <a:schemeClr val="dk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49E6B08-83D9-4A8B-9A2C-F1FABFFBEEB0}">
      <dsp:nvSpPr>
        <dsp:cNvPr id="0" name=""/>
        <dsp:cNvSpPr/>
      </dsp:nvSpPr>
      <dsp:spPr>
        <a:xfrm>
          <a:off x="3124683" y="923953"/>
          <a:ext cx="988996" cy="659331"/>
        </a:xfrm>
        <a:prstGeom prst="roundRect">
          <a:avLst>
            <a:gd name="adj" fmla="val 10000"/>
          </a:avLst>
        </a:prstGeom>
        <a:solidFill>
          <a:srgbClr val="0096C3"/>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zh-CN" altLang="en-US" sz="1600" kern="1200" dirty="0">
              <a:solidFill>
                <a:schemeClr val="bg1"/>
              </a:solidFill>
            </a:rPr>
            <a:t>指标评分方法</a:t>
          </a:r>
        </a:p>
      </dsp:txBody>
      <dsp:txXfrm>
        <a:off x="3143994" y="943264"/>
        <a:ext cx="950374" cy="620709"/>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1.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1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6.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8.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layout9.xml><?xml version="1.0" encoding="utf-8"?>
<dgm:layoutDef xmlns:dgm="http://schemas.openxmlformats.org/drawingml/2006/diagram" xmlns:a="http://schemas.openxmlformats.org/drawingml/2006/main" uniqueId="urn:microsoft.com/office/officeart/2005/8/layout/hierarchy6">
  <dgm:title val=""/>
  <dgm:desc val=""/>
  <dgm:catLst>
    <dgm:cat type="hierarchy" pri="3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aram type="vertAlign" val="mid"/>
      <dgm:param type="horzAlign" val="ctr"/>
    </dgm:alg>
    <dgm:shape xmlns:r="http://schemas.openxmlformats.org/officeDocument/2006/relationships" r:blip="">
      <dgm:adjLst/>
    </dgm:shape>
    <dgm:presOf/>
    <dgm:choose name="Name0">
      <dgm:if name="Name1" axis="ch" ptType="node" func="cnt" op="gte" val="2">
        <dgm:choose name="Name2">
          <dgm:if name="Name3" func="var" arg="dir" op="equ" val="norm">
            <dgm:constrLst>
              <dgm:constr type="l" for="ch" forName="hierFlow" refType="w" fact="0.3"/>
              <dgm:constr type="t" for="ch" forName="hierFlow"/>
              <dgm:constr type="r" for="ch" forName="hierFlow" refType="w" fact="0.98"/>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if>
          <dgm:else name="Name4">
            <dgm:constrLst>
              <dgm:constr type="l" for="ch" forName="hierFlow" refType="w" fact="0.02"/>
              <dgm:constr type="t" for="ch" forName="hierFlow"/>
              <dgm:constr type="r" for="ch" forName="hierFlow" refType="w" fact="0.7"/>
              <dgm:constr type="b" for="ch" forName="hierFlow" refType="h" fact="0.98"/>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w" for="des" forName="level1Shape" refType="w"/>
          <dgm:constr type="h" for="des" forName="level1Shape" refType="w" refFor="des" refForName="level1Shape" fact="0.66667"/>
          <dgm:constr type="w" for="des" forName="level2Shape" refType="w" refFor="des" refForName="level1Shape" op="equ"/>
          <dgm:constr type="h" for="des" forName="level2Shape" refType="h" refFor="des" refForName="level1Shape" op="equ"/>
          <dgm:constr type="sp" for="des" refType="h" refFor="des" refForName="level1Shape" op="equ" fact="0.4"/>
          <dgm:constr type="sibSp" for="des" forName="hierChild1" refType="w" refFor="des" refForName="level1Shape" op="equ" fact="0.3"/>
          <dgm:constr type="sibSp" for="des" forName="hierChild2" refType="sibSp" refFor="des" refForName="hierChild1" op="equ"/>
          <dgm:constr type="sibSp" for="des" forName="hierChild3" refType="sibSp" refFor="des" refForName="hierChild1" op="equ"/>
          <dgm:constr type="userA" for="des" refType="h" refFor="des" refForName="level1Shape" op="equ"/>
          <dgm:constr type="userB" for="des" refType="sp" refFor="des" op="equ"/>
          <dgm:constr type="h" for="des" forName="firstBuf" refType="h" refFor="des" refForName="level1Shape" fact="0.1"/>
        </dgm:constrLst>
      </dgm:else>
    </dgm:choose>
    <dgm:ruleLst/>
    <dgm:layoutNode name="hierFlow">
      <dgm:alg type="lin">
        <dgm:param type="linDir" val="fromT"/>
        <dgm:param type="nodeVertAlign" val="t"/>
        <dgm:param type="vertAlign" val="t"/>
        <dgm:param type="nodeHorzAlign" val="ctr"/>
        <dgm:param type="fallback" val="2D"/>
      </dgm:alg>
      <dgm:shape xmlns:r="http://schemas.openxmlformats.org/officeDocument/2006/relationships" r:blip="">
        <dgm:adjLst/>
      </dgm:shape>
      <dgm:presOf/>
      <dgm:constrLst/>
      <dgm:ruleLst/>
      <dgm:choose name="Name6">
        <dgm:if name="Name7" axis="ch" ptType="node" func="cnt" op="gte" val="2">
          <dgm:layoutNode name="firstBuf">
            <dgm:alg type="sp"/>
            <dgm:shape xmlns:r="http://schemas.openxmlformats.org/officeDocument/2006/relationships" r:blip="">
              <dgm:adjLst/>
            </dgm:shape>
            <dgm:presOf/>
            <dgm:constrLst/>
            <dgm:ruleLst/>
          </dgm:layoutNode>
        </dgm:if>
        <dgm:else name="Name8"/>
      </dgm:choose>
      <dgm:layoutNode name="hierChild1">
        <dgm:varLst>
          <dgm:chPref val="1"/>
          <dgm:animOne val="branch"/>
          <dgm:animLvl val="lvl"/>
        </dgm:varLst>
        <dgm:choose name="Name9">
          <dgm:if name="Name10" func="var" arg="dir" op="equ" val="norm">
            <dgm:alg type="hierChild">
              <dgm:param type="linDir" val="fromL"/>
              <dgm:param type="vertAlign" val="t"/>
            </dgm:alg>
          </dgm:if>
          <dgm:else name="Name11">
            <dgm:alg type="hierChild">
              <dgm:param type="linDir" val="fromR"/>
              <dgm:param type="vertAlign" val="t"/>
            </dgm:alg>
          </dgm:else>
        </dgm:choose>
        <dgm:shape xmlns:r="http://schemas.openxmlformats.org/officeDocument/2006/relationships" r:blip="">
          <dgm:adjLst/>
        </dgm:shape>
        <dgm:presOf/>
        <dgm:constrLst>
          <dgm:constr type="primFontSz" for="des" ptType="node" op="equ"/>
        </dgm:constrLst>
        <dgm:ruleLst/>
        <dgm:forEach name="Name12" axis="ch" cnt="3">
          <dgm:forEach name="Name13" axis="self" ptType="node">
            <dgm:layoutNode name="Name14">
              <dgm:alg type="hierRoot"/>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2">
                <dgm:choose name="Name15">
                  <dgm:if name="Name16" func="var" arg="dir" op="equ" val="norm">
                    <dgm:alg type="hierChild">
                      <dgm:param type="linDir" val="fromL"/>
                    </dgm:alg>
                  </dgm:if>
                  <dgm:else name="Name17">
                    <dgm:alg type="hierChild">
                      <dgm:param type="linDir" val="fromR"/>
                    </dgm:alg>
                  </dgm:else>
                </dgm:choose>
                <dgm:shape xmlns:r="http://schemas.openxmlformats.org/officeDocument/2006/relationships" r:blip="">
                  <dgm:adjLst/>
                </dgm:shape>
                <dgm:presOf/>
                <dgm:constrLst/>
                <dgm:ruleLst/>
                <dgm:forEach name="repeat" axis="ch">
                  <dgm:forEach name="Name18" axis="self" ptType="parTrans" cnt="1">
                    <dgm:layoutNode name="Name19">
                      <dgm:alg type="conn">
                        <dgm:param type="dim" val="1D"/>
                        <dgm:param type="endSty" val="noArr"/>
                        <dgm:param type="connRout" val="bend"/>
                        <dgm:param type="begPts" val="bCtr"/>
                        <dgm:param type="endPts" val="tCtr"/>
                      </dgm:alg>
                      <dgm:shape xmlns:r="http://schemas.openxmlformats.org/officeDocument/2006/relationships" type="conn" r:blip="">
                        <dgm:adjLst/>
                      </dgm:shape>
                      <dgm:presOf axis="self"/>
                      <dgm:constrLst>
                        <dgm:constr type="w" val="1"/>
                        <dgm:constr type="h" val="1"/>
                        <dgm:constr type="begPad"/>
                        <dgm:constr type="endPad"/>
                      </dgm:constrLst>
                      <dgm:ruleLst/>
                    </dgm:layoutNode>
                  </dgm:forEach>
                  <dgm:forEach name="Name20" axis="self" ptType="node">
                    <dgm:layoutNode name="Name21">
                      <dgm:alg type="hierRoot"/>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hierChild3">
                        <dgm:choose name="Name22">
                          <dgm:if name="Name23" func="var" arg="dir" op="equ" val="norm">
                            <dgm:alg type="hierChild">
                              <dgm:param type="linDir" val="fromL"/>
                            </dgm:alg>
                          </dgm:if>
                          <dgm:else name="Name24">
                            <dgm:alg type="hierChild">
                              <dgm:param type="linDir" val="fromR"/>
                            </dgm:alg>
                          </dgm:else>
                        </dgm:choose>
                        <dgm:shape xmlns:r="http://schemas.openxmlformats.org/officeDocument/2006/relationships" r:blip="">
                          <dgm:adjLst/>
                        </dgm:shape>
                        <dgm:presOf/>
                        <dgm:constrLst/>
                        <dgm:ruleLst/>
                        <dgm:forEach name="Name25" ref="repeat"/>
                      </dgm:layoutNode>
                    </dgm:layoutNode>
                  </dgm:forEach>
                </dgm:forEach>
              </dgm:layoutNode>
            </dgm:layoutNode>
          </dgm:forEach>
        </dgm:forEach>
      </dgm:layoutNode>
    </dgm:layoutNode>
    <dgm:layoutNode name="bgShapesFlow">
      <dgm:alg type="lin">
        <dgm:param type="linDir" val="fromT"/>
        <dgm:param type="nodeVertAlign" val="t"/>
        <dgm:param type="vertAlign" val="t"/>
        <dgm:param type="nodeHorzAlign" val="ctr"/>
      </dgm:alg>
      <dgm:shape xmlns:r="http://schemas.openxmlformats.org/officeDocument/2006/relationships" r:blip="">
        <dgm:adjLst/>
      </dgm:shape>
      <dgm:presOf/>
      <dgm:constrLst>
        <dgm:constr type="userB"/>
        <dgm:constr type="w" for="ch" forName="rectComp" refType="w"/>
        <dgm:constr type="h" for="ch" forName="rectComp" refType="h"/>
        <dgm:constr type="w" for="des" forName="bgRect" refType="w"/>
        <dgm:constr type="primFontSz" for="des" forName="bgRectTx" op="equ"/>
      </dgm:constrLst>
      <dgm:ruleLst/>
      <dgm:forEach name="Name26" axis="ch" ptType="node" st="2">
        <dgm:layoutNode name="rectComp">
          <dgm:alg type="composite">
            <dgm:param type="vertAlign" val="t"/>
            <dgm:param type="horzAlign" val="ctr"/>
          </dgm:alg>
          <dgm:shape xmlns:r="http://schemas.openxmlformats.org/officeDocument/2006/relationships" r:blip="">
            <dgm:adjLst/>
          </dgm:shape>
          <dgm:presOf/>
          <dgm:choose name="Name27">
            <dgm:if name="Name28" func="var" arg="dir" op="equ" val="norm">
              <dgm:constrLst>
                <dgm:constr type="userA"/>
                <dgm:constr type="l" for="ch" forName="bgRect"/>
                <dgm:constr type="t" for="ch" forName="bgRect"/>
                <dgm:constr type="h" for="ch" forName="bgRect" refType="userA" fact="1.2"/>
                <dgm:constr type="l" for="ch" forName="bgRectTx"/>
                <dgm:constr type="t" for="ch" forName="bgRectTx"/>
                <dgm:constr type="w" for="ch" forName="bgRectTx" refType="w" refFor="ch" refForName="bgRect" fact="0.3"/>
                <dgm:constr type="h" for="ch" forName="bgRectTx" refType="h" refFor="ch" refForName="bgRect" op="equ"/>
              </dgm:constrLst>
            </dgm:if>
            <dgm:else name="Name29">
              <dgm:constrLst>
                <dgm:constr type="userA"/>
                <dgm:constr type="l" for="ch" forName="bgRect"/>
                <dgm:constr type="t" for="ch" forName="bgRect"/>
                <dgm:constr type="h" for="ch" forName="bgRect" refType="userA" fact="1.2"/>
                <dgm:constr type="r" for="ch" forName="bgRectTx" refType="w"/>
                <dgm:constr type="t" for="ch" forName="bgRectTx"/>
                <dgm:constr type="w" for="ch" forName="bgRectTx" refType="w" refFor="ch" refForName="bgRect" fact="0.3"/>
                <dgm:constr type="h" for="ch" forName="bgRectTx" refType="h" refFor="ch" refForName="bgRect" op="equ"/>
              </dgm:constrLst>
            </dgm:else>
          </dgm:choose>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presOf axis="desOrSelf" ptType="node"/>
            <dgm:shape xmlns:r="http://schemas.openxmlformats.org/officeDocument/2006/relationships" type="rect" r:blip="" zOrderOff="-999" hideGeom="1">
              <dgm:adjLst/>
            </dgm:shape>
            <dgm:constrLst>
              <dgm:constr type="primFontSz" val="65"/>
            </dgm:constrLst>
            <dgm:ruleLst>
              <dgm:rule type="primFontSz" val="5" fact="NaN" max="NaN"/>
            </dgm:ruleLst>
          </dgm:layoutNode>
        </dgm:layoutNode>
        <dgm:choose name="Name30">
          <dgm:if name="Name31" axis="self" ptType="node" func="revPos" op="gte" val="2">
            <dgm:layoutNode name="spComp">
              <dgm:alg type="composite">
                <dgm:param type="vertAlign" val="t"/>
                <dgm:param type="horzAlign" val="ctr"/>
              </dgm:alg>
              <dgm:shape xmlns:r="http://schemas.openxmlformats.org/officeDocument/2006/relationships" r:blip="">
                <dgm:adjLst/>
              </dgm:shape>
              <dgm:presOf/>
              <dgm:constrLst>
                <dgm:constr type="userA"/>
                <dgm:constr type="userB"/>
                <dgm:constr type="l" for="ch" forName="vSp"/>
                <dgm:constr type="t" for="ch" forName="vSp"/>
                <dgm:constr type="h" for="ch" forName="vSp" refType="userB"/>
                <dgm:constr type="hOff" for="ch" forName="vSp" refType="userA" fact="-0.2"/>
              </dgm:constrLst>
              <dgm:ruleLst/>
              <dgm:layoutNode name="vSp">
                <dgm:alg type="sp"/>
                <dgm:shape xmlns:r="http://schemas.openxmlformats.org/officeDocument/2006/relationships" r:blip="">
                  <dgm:adjLst/>
                </dgm:shape>
                <dgm:presOf/>
                <dgm:constrLst/>
                <dgm:ruleLst/>
              </dgm:layoutNode>
            </dgm:layoutNode>
          </dgm:if>
          <dgm:else name="Name32"/>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78.wmf"/><Relationship Id="rId1" Type="http://schemas.openxmlformats.org/officeDocument/2006/relationships/image" Target="../media/image7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wmf"/><Relationship Id="rId1" Type="http://schemas.openxmlformats.org/officeDocument/2006/relationships/image" Target="../media/image47.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0.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4.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0F9B84EA-7D68-4D60-9CB1-D50884785D1C}" type="datetimeFigureOut">
              <a:rPr lang="zh-CN" altLang="en-US" strike="noStrike" noProof="1" smtClean="0">
                <a:latin typeface="Arial" panose="020B0604020202020204" pitchFamily="34" charset="0"/>
                <a:ea typeface="宋体" panose="02010600030101010101" pitchFamily="2" charset="-122"/>
                <a:cs typeface="+mn-cs"/>
              </a:rPr>
              <a:t>2020/8/4</a:t>
            </a:fld>
            <a:endParaRPr lang="zh-CN" altLang="en-US" strike="noStrike" noProof="1"/>
          </a:p>
        </p:txBody>
      </p:sp>
      <p:sp>
        <p:nvSpPr>
          <p:cNvPr id="4" name="页脚占位符 3"/>
          <p:cNvSpPr>
            <a:spLocks noGrp="1"/>
          </p:cNvSpPr>
          <p:nvPr>
            <p:ph type="ftr" sz="quarter" idx="2"/>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5" name="灯片编号占位符 4"/>
          <p:cNvSpPr>
            <a:spLocks noGrp="1"/>
          </p:cNvSpPr>
          <p:nvPr>
            <p:ph type="sldNum" sz="quarter" idx="3"/>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8D4E0FC9-F1F8-4FAE-9988-3BA365CFD46F}"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fontAlgn="base"/>
            <a:endParaRPr lang="zh-CN" altLang="en-US" strike="noStrike" noProof="1"/>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fontAlgn="base"/>
            <a:fld id="{D2A48B96-639E-45A3-A0BA-2464DFDB1FAA}" type="datetimeFigureOut">
              <a:rPr lang="zh-CN" altLang="en-US" strike="noStrike" noProof="1" smtClean="0">
                <a:latin typeface="Arial" panose="020B0604020202020204" pitchFamily="34" charset="0"/>
                <a:ea typeface="宋体" panose="02010600030101010101" pitchFamily="2" charset="-122"/>
                <a:cs typeface="+mn-cs"/>
              </a:rPr>
              <a:t>2020/8/4</a:t>
            </a:fld>
            <a:endParaRPr lang="zh-CN" altLang="en-US" strike="noStrike" noProof="1"/>
          </a:p>
        </p:txBody>
      </p:sp>
      <p:sp>
        <p:nvSpPr>
          <p:cNvPr id="4100" name="幻灯片图像占位符 3"/>
          <p:cNvSpPr>
            <a:spLocks noGrp="1" noRot="1" noChangeAspect="1"/>
          </p:cNvSpPr>
          <p:nvPr>
            <p:ph type="sldImg"/>
          </p:nvPr>
        </p:nvSpPr>
        <p:spPr>
          <a:xfrm>
            <a:off x="1371600" y="1143000"/>
            <a:ext cx="4114800" cy="3086100"/>
          </a:xfrm>
          <a:prstGeom prst="rect">
            <a:avLst/>
          </a:prstGeom>
          <a:noFill/>
          <a:ln w="12700" cap="flat" cmpd="sng">
            <a:solidFill>
              <a:srgbClr val="000000"/>
            </a:solidFill>
            <a:prstDash val="solid"/>
            <a:round/>
            <a:headEnd type="none" w="med" len="med"/>
            <a:tailEnd type="none" w="med" len="med"/>
          </a:ln>
        </p:spPr>
      </p:sp>
      <p:sp>
        <p:nvSpPr>
          <p:cNvPr id="4101" name="备注占位符 4"/>
          <p:cNvSpPr>
            <a:spLocks noGrp="1"/>
          </p:cNvSpPr>
          <p:nvPr>
            <p:ph type="body" sz="quarter"/>
          </p:nvPr>
        </p:nvSpPr>
        <p:spPr>
          <a:xfrm>
            <a:off x="685800" y="4400550"/>
            <a:ext cx="5486400" cy="3600450"/>
          </a:xfrm>
          <a:prstGeom prst="rect">
            <a:avLst/>
          </a:prstGeom>
          <a:noFill/>
          <a:ln w="9525">
            <a:noFill/>
          </a:ln>
        </p:spPr>
        <p:txBody>
          <a:bodyPr vert="horz" lIns="91440" tIns="45720" rIns="91440" bIns="45720" anchor="t"/>
          <a:lstStyle/>
          <a:p>
            <a:pPr lvl="0"/>
            <a:r>
              <a:rPr lang="zh-CN" altLang="en-US"/>
              <a:t>单击此处编辑母版文本样式</a:t>
            </a:r>
          </a:p>
          <a:p>
            <a:pPr lvl="1" indent="0"/>
            <a:r>
              <a:rPr lang="zh-CN" altLang="en-US"/>
              <a:t>第二级</a:t>
            </a:r>
          </a:p>
          <a:p>
            <a:pPr lvl="2" indent="0"/>
            <a:r>
              <a:rPr lang="zh-CN" altLang="en-US"/>
              <a:t>第三级</a:t>
            </a:r>
          </a:p>
          <a:p>
            <a:pPr lvl="3" indent="0"/>
            <a:r>
              <a:rPr lang="zh-CN" altLang="en-US"/>
              <a:t>第四级</a:t>
            </a:r>
          </a:p>
          <a:p>
            <a:pPr lvl="4" indent="0"/>
            <a:r>
              <a:rPr lang="zh-CN" altLang="en-US"/>
              <a:t>第五级</a:t>
            </a:r>
          </a:p>
        </p:txBody>
      </p:sp>
      <p:sp>
        <p:nvSpPr>
          <p:cNvPr id="6" name="页脚占位符 5"/>
          <p:cNvSpPr>
            <a:spLocks noGrp="1"/>
          </p:cNvSpPr>
          <p:nvPr>
            <p:ph type="ftr" sz="quarter" idx="4"/>
          </p:nvPr>
        </p:nvSpPr>
        <p:spPr>
          <a:xfrm>
            <a:off x="0" y="8685213"/>
            <a:ext cx="2971800" cy="458788"/>
          </a:xfrm>
          <a:prstGeom prst="rect">
            <a:avLst/>
          </a:prstGeom>
        </p:spPr>
        <p:txBody>
          <a:bodyPr vert="horz" lIns="91440" tIns="45720" rIns="91440" bIns="45720" rtlCol="0" anchor="b"/>
          <a:lstStyle>
            <a:lvl1pPr algn="l">
              <a:defRPr sz="1200"/>
            </a:lvl1pPr>
          </a:lstStyle>
          <a:p>
            <a:pPr fontAlgn="base"/>
            <a:endParaRPr lang="zh-CN" altLang="en-US" strike="noStrike" noProof="1"/>
          </a:p>
        </p:txBody>
      </p:sp>
      <p:sp>
        <p:nvSpPr>
          <p:cNvPr id="7" name="灯片编号占位符 6"/>
          <p:cNvSpPr>
            <a:spLocks noGrp="1"/>
          </p:cNvSpPr>
          <p:nvPr>
            <p:ph type="sldNum" sz="quarter" idx="5"/>
          </p:nvPr>
        </p:nvSpPr>
        <p:spPr>
          <a:xfrm>
            <a:off x="3884613" y="8685213"/>
            <a:ext cx="2971800" cy="458788"/>
          </a:xfrm>
          <a:prstGeom prst="rect">
            <a:avLst/>
          </a:prstGeom>
        </p:spPr>
        <p:txBody>
          <a:bodyPr vert="horz" lIns="91440" tIns="45720" rIns="91440" bIns="45720" rtlCol="0" anchor="b"/>
          <a:lstStyle>
            <a:lvl1pPr algn="r">
              <a:defRPr sz="1200"/>
            </a:lvl1pPr>
          </a:lstStyle>
          <a:p>
            <a:pPr fontAlgn="base"/>
            <a:fld id="{A6837353-30EB-4A48-80EB-173D804AEFBD}" type="slidenum">
              <a:rPr lang="zh-CN" altLang="en-US" strike="noStrike" noProof="1" smtClean="0">
                <a:latin typeface="Arial" panose="020B0604020202020204" pitchFamily="34" charset="0"/>
                <a:ea typeface="宋体" panose="02010600030101010101" pitchFamily="2" charset="-122"/>
                <a:cs typeface="+mn-cs"/>
              </a:rPr>
              <a:t>‹#›</a:t>
            </a:fld>
            <a:endParaRPr lang="zh-CN" altLang="en-US" strike="noStrike" noProof="1"/>
          </a:p>
        </p:txBody>
      </p:sp>
    </p:spTree>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1286503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21720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0319291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5941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2021176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39814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9882678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2792889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17309786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647505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670564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27530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18453571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072755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4088193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855559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3761021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399251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608935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039776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这种现实系统与其在仿真模型中的抽象元素一对一的映射使得模型以相对精确的模拟所研究的真实系统，而不需要大量的简化。</a:t>
            </a:r>
          </a:p>
          <a:p>
            <a:endParaRPr lang="zh-CN" altLang="en-US" dirty="0"/>
          </a:p>
        </p:txBody>
      </p:sp>
    </p:spTree>
    <p:extLst>
      <p:ext uri="{BB962C8B-B14F-4D97-AF65-F5344CB8AC3E}">
        <p14:creationId xmlns:p14="http://schemas.microsoft.com/office/powerpoint/2010/main" val="6731760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图为</a:t>
            </a:r>
            <a:r>
              <a:rPr lang="iu-Cans-CA" altLang="zh-CN" sz="1200" b="0" i="0" kern="1200" dirty="0">
                <a:solidFill>
                  <a:schemeClr val="tx1"/>
                </a:solidFill>
                <a:effectLst/>
                <a:latin typeface="+mn-lt"/>
                <a:ea typeface="+mn-ea"/>
                <a:cs typeface="+mn-cs"/>
              </a:rPr>
              <a:t>2008 </a:t>
            </a:r>
            <a:r>
              <a:rPr lang="zh-CN" altLang="en-US" sz="1200" b="0" i="0" kern="1200" dirty="0">
                <a:solidFill>
                  <a:schemeClr val="tx1"/>
                </a:solidFill>
                <a:effectLst/>
                <a:latin typeface="+mn-lt"/>
                <a:ea typeface="+mn-ea"/>
                <a:cs typeface="+mn-cs"/>
              </a:rPr>
              <a:t>汶川地震绵阳市</a:t>
            </a:r>
            <a:r>
              <a:rPr lang="en-US" altLang="zh-CN" sz="1200" b="0" i="0" kern="1200" dirty="0">
                <a:solidFill>
                  <a:schemeClr val="tx1"/>
                </a:solidFill>
                <a:effectLst/>
                <a:latin typeface="+mn-lt"/>
                <a:ea typeface="+mn-ea"/>
                <a:cs typeface="+mn-cs"/>
              </a:rPr>
              <a:t>DN500</a:t>
            </a:r>
            <a:r>
              <a:rPr lang="zh-CN" altLang="en-US" sz="1200" b="0" i="0" kern="1200" dirty="0">
                <a:solidFill>
                  <a:schemeClr val="tx1"/>
                </a:solidFill>
                <a:effectLst/>
                <a:latin typeface="+mn-lt"/>
                <a:ea typeface="+mn-ea"/>
                <a:cs typeface="+mn-cs"/>
              </a:rPr>
              <a:t>铸铁供水管线破坏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图为</a:t>
            </a:r>
            <a:r>
              <a:rPr lang="en-US" altLang="zh-CN" sz="1200" b="0" i="0" kern="1200" dirty="0">
                <a:solidFill>
                  <a:schemeClr val="tx1"/>
                </a:solidFill>
                <a:effectLst/>
                <a:latin typeface="+mn-lt"/>
                <a:ea typeface="+mn-ea"/>
                <a:cs typeface="+mn-cs"/>
              </a:rPr>
              <a:t>2011 </a:t>
            </a:r>
            <a:r>
              <a:rPr lang="zh-CN" altLang="en-US" sz="1200" b="0" i="0" kern="1200" dirty="0">
                <a:solidFill>
                  <a:schemeClr val="tx1"/>
                </a:solidFill>
                <a:effectLst/>
                <a:latin typeface="+mn-lt"/>
                <a:ea typeface="+mn-ea"/>
                <a:cs typeface="+mn-cs"/>
              </a:rPr>
              <a:t>东日本大地震宫城</a:t>
            </a:r>
            <a:r>
              <a:rPr lang="en-US" altLang="zh-CN" sz="1200" b="0" i="0" kern="1200" dirty="0">
                <a:solidFill>
                  <a:schemeClr val="tx1"/>
                </a:solidFill>
                <a:effectLst/>
                <a:latin typeface="+mn-lt"/>
                <a:ea typeface="+mn-ea"/>
                <a:cs typeface="+mn-cs"/>
              </a:rPr>
              <a:t>DN2400 </a:t>
            </a:r>
            <a:r>
              <a:rPr lang="zh-CN" altLang="en-US" sz="1200" b="0" i="0" kern="1200" dirty="0">
                <a:solidFill>
                  <a:schemeClr val="tx1"/>
                </a:solidFill>
                <a:effectLst/>
                <a:latin typeface="+mn-lt"/>
                <a:ea typeface="+mn-ea"/>
                <a:cs typeface="+mn-cs"/>
              </a:rPr>
              <a:t>钢管破坏</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地震灾害发生后，供水管网系统破坏严重</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iu-Cans-CA" altLang="zh-CN" dirty="0">
                <a:solidFill>
                  <a:srgbClr val="000000"/>
                </a:solidFill>
                <a:latin typeface="TimesNewRomanPSMT"/>
              </a:rPr>
              <a:t>1976 </a:t>
            </a:r>
            <a:r>
              <a:rPr lang="zh-CN" altLang="en-US" dirty="0">
                <a:solidFill>
                  <a:srgbClr val="000000"/>
                </a:solidFill>
                <a:latin typeface="TimesNewRomanPSMT"/>
              </a:rPr>
              <a:t>唐山地震，唐山市区</a:t>
            </a:r>
            <a:r>
              <a:rPr lang="en-US" altLang="zh-CN" dirty="0">
                <a:solidFill>
                  <a:srgbClr val="000000"/>
                </a:solidFill>
                <a:latin typeface="TimesNewRomanPSMT"/>
              </a:rPr>
              <a:t>220</a:t>
            </a:r>
            <a:r>
              <a:rPr lang="zh-CN" altLang="en-US" dirty="0">
                <a:solidFill>
                  <a:srgbClr val="000000"/>
                </a:solidFill>
                <a:latin typeface="TimesNewRomanPSMT"/>
              </a:rPr>
              <a:t>公里给水管道全部瘫痪，震后供水最初只能靠河沟和汽车运水</a:t>
            </a:r>
            <a:endParaRPr lang="en-US" altLang="zh-CN" dirty="0">
              <a:solidFill>
                <a:srgbClr val="000000"/>
              </a:solidFill>
              <a:latin typeface="TimesNewRomanPSM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srgbClr val="000000"/>
                </a:solidFill>
                <a:latin typeface="TimesNewRomanPSMT"/>
              </a:rPr>
              <a:t>2008</a:t>
            </a:r>
            <a:r>
              <a:rPr lang="zh-CN" altLang="en-US" dirty="0">
                <a:solidFill>
                  <a:srgbClr val="000000"/>
                </a:solidFill>
                <a:latin typeface="TimesNewRomanPSMT"/>
              </a:rPr>
              <a:t>年汶川地震，地震影响</a:t>
            </a:r>
            <a:r>
              <a:rPr lang="en-US" altLang="zh-CN" dirty="0">
                <a:solidFill>
                  <a:srgbClr val="000000"/>
                </a:solidFill>
                <a:latin typeface="TimesNewRomanPSMT"/>
              </a:rPr>
              <a:t>126</a:t>
            </a:r>
            <a:r>
              <a:rPr lang="zh-CN" altLang="en-US" dirty="0">
                <a:solidFill>
                  <a:srgbClr val="000000"/>
                </a:solidFill>
                <a:latin typeface="TimesNewRomanPSMT"/>
              </a:rPr>
              <a:t>个市县区，地震烈度</a:t>
            </a:r>
            <a:r>
              <a:rPr lang="en-US" altLang="zh-CN" dirty="0">
                <a:solidFill>
                  <a:srgbClr val="000000"/>
                </a:solidFill>
                <a:latin typeface="TimesNewRomanPSMT"/>
              </a:rPr>
              <a:t>9</a:t>
            </a:r>
            <a:r>
              <a:rPr lang="zh-CN" altLang="en-US" dirty="0">
                <a:solidFill>
                  <a:srgbClr val="000000"/>
                </a:solidFill>
                <a:latin typeface="TimesNewRomanPSMT"/>
              </a:rPr>
              <a:t>度区的德阳、绵竹等地供水管线</a:t>
            </a:r>
            <a:r>
              <a:rPr lang="en-US" altLang="zh-CN" dirty="0">
                <a:solidFill>
                  <a:srgbClr val="000000"/>
                </a:solidFill>
                <a:latin typeface="TimesNewRomanPSMT"/>
              </a:rPr>
              <a:t>80%</a:t>
            </a:r>
            <a:r>
              <a:rPr lang="zh-CN" altLang="en-US" dirty="0">
                <a:solidFill>
                  <a:srgbClr val="000000"/>
                </a:solidFill>
                <a:latin typeface="TimesNewRomanPSMT"/>
              </a:rPr>
              <a:t>破坏，震后供水管网漏失率达</a:t>
            </a:r>
            <a:r>
              <a:rPr lang="en-US" altLang="zh-CN" dirty="0">
                <a:solidFill>
                  <a:srgbClr val="000000"/>
                </a:solidFill>
                <a:latin typeface="TimesNewRomanPSMT"/>
              </a:rPr>
              <a:t>85%</a:t>
            </a:r>
            <a:r>
              <a:rPr lang="zh-CN" altLang="en-US" dirty="0">
                <a:solidFill>
                  <a:srgbClr val="000000"/>
                </a:solidFill>
                <a:latin typeface="TimesNewRomanPSMT"/>
              </a:rPr>
              <a:t>。</a:t>
            </a:r>
            <a:endParaRPr lang="zh-CN" altLang="en-US" dirty="0"/>
          </a:p>
          <a:p>
            <a:endParaRPr lang="en-US" altLang="zh-CN" dirty="0"/>
          </a:p>
          <a:p>
            <a:r>
              <a:rPr lang="zh-CN" altLang="en-US" dirty="0"/>
              <a:t>研究背景，说明有研究的充分性。</a:t>
            </a:r>
            <a:endParaRPr lang="en-US" altLang="zh-CN" dirty="0"/>
          </a:p>
          <a:p>
            <a:endParaRPr lang="en-US" altLang="zh-CN" dirty="0"/>
          </a:p>
          <a:p>
            <a:r>
              <a:rPr lang="en-US" altLang="zh-CN" dirty="0"/>
              <a:t>1.</a:t>
            </a:r>
            <a:r>
              <a:rPr lang="zh-CN" altLang="en-US" dirty="0"/>
              <a:t>地震灾害在我过发生频繁。</a:t>
            </a:r>
            <a:endParaRPr lang="en-US" altLang="zh-CN" dirty="0"/>
          </a:p>
          <a:p>
            <a:r>
              <a:rPr lang="en-US" altLang="zh-CN" dirty="0"/>
              <a:t>2.</a:t>
            </a:r>
            <a:r>
              <a:rPr lang="zh-CN" altLang="en-US" dirty="0"/>
              <a:t>地震灾害发生后，供水管网系统破坏严重</a:t>
            </a:r>
            <a:endParaRPr lang="en-US" altLang="zh-CN" dirty="0"/>
          </a:p>
          <a:p>
            <a:r>
              <a:rPr lang="en-US" altLang="zh-CN" dirty="0"/>
              <a:t>3.</a:t>
            </a:r>
            <a:r>
              <a:rPr lang="zh-CN" altLang="en-US" dirty="0"/>
              <a:t>由于供水管网系统破坏严重，影响到人民的生命和财产安全，影响地震恢复。</a:t>
            </a:r>
            <a:endParaRPr lang="en-US" altLang="zh-CN" dirty="0"/>
          </a:p>
          <a:p>
            <a:br>
              <a:rPr lang="ml-IN" altLang="zh-CN" dirty="0"/>
            </a:br>
            <a:endParaRPr lang="zh-CN" altLang="en-US" dirty="0"/>
          </a:p>
        </p:txBody>
      </p:sp>
    </p:spTree>
    <p:extLst>
      <p:ext uri="{BB962C8B-B14F-4D97-AF65-F5344CB8AC3E}">
        <p14:creationId xmlns:p14="http://schemas.microsoft.com/office/powerpoint/2010/main" val="133404238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这种现实系统与其在仿真模型中的抽象元素一对一的映射使得模型以相对精确的模拟所研究的真实系统，而不需要大量的简化。</a:t>
            </a:r>
          </a:p>
          <a:p>
            <a:endParaRPr lang="zh-CN" altLang="en-US" dirty="0"/>
          </a:p>
        </p:txBody>
      </p:sp>
    </p:spTree>
    <p:extLst>
      <p:ext uri="{BB962C8B-B14F-4D97-AF65-F5344CB8AC3E}">
        <p14:creationId xmlns:p14="http://schemas.microsoft.com/office/powerpoint/2010/main" val="408844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这种现实系统与其在仿真模型中的抽象元素一对一的映射使得模型以相对精确的模拟所研究的真实系统，而不需要大量的简化。</a:t>
            </a:r>
          </a:p>
          <a:p>
            <a:endParaRPr lang="zh-CN" altLang="en-US" dirty="0"/>
          </a:p>
        </p:txBody>
      </p:sp>
    </p:spTree>
    <p:extLst>
      <p:ext uri="{BB962C8B-B14F-4D97-AF65-F5344CB8AC3E}">
        <p14:creationId xmlns:p14="http://schemas.microsoft.com/office/powerpoint/2010/main" val="176690682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501216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0466419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483581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9525753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22443741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7803543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626517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4311220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pPr fontAlgn="base"/>
            <a:r>
              <a:rPr lang="zh-CN" altLang="en-US" strike="noStrike" noProof="1"/>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pPr fontAlgn="base"/>
            <a:r>
              <a:rPr lang="zh-CN" altLang="en-US" strike="noStrike" noProof="1"/>
              <a:t>单击此处编辑母版副标题样式</a:t>
            </a:r>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pic>
        <p:nvPicPr>
          <p:cNvPr id="10" name="图片 9">
            <a:extLst>
              <a:ext uri="{FF2B5EF4-FFF2-40B4-BE49-F238E27FC236}">
                <a16:creationId xmlns:a16="http://schemas.microsoft.com/office/drawing/2014/main" id="{4865DE57-003B-4FF6-A163-56444E97488C}"/>
              </a:ext>
            </a:extLst>
          </p:cNvPr>
          <p:cNvPicPr>
            <a:picLocks noChangeAspect="1"/>
          </p:cNvPicPr>
          <p:nvPr userDrawn="1"/>
        </p:nvPicPr>
        <p:blipFill>
          <a:blip r:embed="rId2"/>
          <a:stretch>
            <a:fillRect/>
          </a:stretch>
        </p:blipFill>
        <p:spPr>
          <a:xfrm>
            <a:off x="0" y="0"/>
            <a:ext cx="4211960" cy="1246361"/>
          </a:xfrm>
          <a:prstGeom prst="rect">
            <a:avLst/>
          </a:prstGeom>
        </p:spPr>
      </p:pic>
      <p:sp>
        <p:nvSpPr>
          <p:cNvPr id="12" name="矩形 11">
            <a:extLst>
              <a:ext uri="{FF2B5EF4-FFF2-40B4-BE49-F238E27FC236}">
                <a16:creationId xmlns:a16="http://schemas.microsoft.com/office/drawing/2014/main" id="{451648F9-C942-4236-9448-D880469E39B1}"/>
              </a:ext>
            </a:extLst>
          </p:cNvPr>
          <p:cNvSpPr/>
          <p:nvPr userDrawn="1"/>
        </p:nvSpPr>
        <p:spPr>
          <a:xfrm>
            <a:off x="755576" y="3429004"/>
            <a:ext cx="7560840" cy="45719"/>
          </a:xfrm>
          <a:prstGeom prst="rect">
            <a:avLst/>
          </a:prstGeom>
          <a:solidFill>
            <a:srgbClr val="0096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8445EB11-625D-49B6-B474-0CACF0976E96}"/>
              </a:ext>
            </a:extLst>
          </p:cNvPr>
          <p:cNvPicPr>
            <a:picLocks noChangeAspect="1"/>
          </p:cNvPicPr>
          <p:nvPr userDrawn="1"/>
        </p:nvPicPr>
        <p:blipFill rotWithShape="1">
          <a:blip r:embed="rId3"/>
          <a:srcRect t="4699" b="3989"/>
          <a:stretch/>
        </p:blipFill>
        <p:spPr>
          <a:xfrm>
            <a:off x="6068065" y="5202238"/>
            <a:ext cx="3094439" cy="1655762"/>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67F1728-E4CB-4558-BC5D-B6460E95403B}"/>
              </a:ext>
            </a:extLst>
          </p:cNvPr>
          <p:cNvPicPr>
            <a:picLocks noChangeAspect="1"/>
          </p:cNvPicPr>
          <p:nvPr userDrawn="1"/>
        </p:nvPicPr>
        <p:blipFill rotWithShape="1">
          <a:blip r:embed="rId2"/>
          <a:srcRect l="7476" t="9149" r="1963" b="3282"/>
          <a:stretch/>
        </p:blipFill>
        <p:spPr>
          <a:xfrm>
            <a:off x="-18415" y="22703"/>
            <a:ext cx="1835696" cy="973929"/>
          </a:xfrm>
          <a:prstGeom prst="rect">
            <a:avLst/>
          </a:prstGeom>
        </p:spPr>
      </p:pic>
      <p:sp>
        <p:nvSpPr>
          <p:cNvPr id="3" name="日期占位符 2"/>
          <p:cNvSpPr>
            <a:spLocks noGrp="1"/>
          </p:cNvSpPr>
          <p:nvPr>
            <p:ph type="dt" sz="half" idx="10"/>
          </p:nvPr>
        </p:nvSpPr>
        <p:spPr/>
        <p:txBody>
          <a:bodyPr/>
          <a:lstStyle/>
          <a:p>
            <a:pPr>
              <a:defRPr/>
            </a:pPr>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cxnSp>
        <p:nvCxnSpPr>
          <p:cNvPr id="6" name="直接连接符 5">
            <a:extLst>
              <a:ext uri="{FF2B5EF4-FFF2-40B4-BE49-F238E27FC236}">
                <a16:creationId xmlns:a16="http://schemas.microsoft.com/office/drawing/2014/main" id="{E8D42171-9703-4DE5-BF76-3EB1EA87283A}"/>
              </a:ext>
            </a:extLst>
          </p:cNvPr>
          <p:cNvCxnSpPr/>
          <p:nvPr userDrawn="1"/>
        </p:nvCxnSpPr>
        <p:spPr>
          <a:xfrm flipV="1">
            <a:off x="-18415" y="980440"/>
            <a:ext cx="9198610" cy="32385"/>
          </a:xfrm>
          <a:prstGeom prst="line">
            <a:avLst/>
          </a:prstGeom>
          <a:ln w="28575">
            <a:solidFill>
              <a:srgbClr val="0096C3"/>
            </a:solidFill>
            <a:prstDash val="solid"/>
          </a:ln>
        </p:spPr>
        <p:style>
          <a:lnRef idx="3">
            <a:schemeClr val="accent2"/>
          </a:lnRef>
          <a:fillRef idx="0">
            <a:schemeClr val="accent2"/>
          </a:fillRef>
          <a:effectRef idx="2">
            <a:schemeClr val="accent2"/>
          </a:effectRef>
          <a:fontRef idx="minor">
            <a:schemeClr val="tx1"/>
          </a:fontRef>
        </p:style>
      </p:cxnSp>
      <p:pic>
        <p:nvPicPr>
          <p:cNvPr id="9" name="图片 8">
            <a:extLst>
              <a:ext uri="{FF2B5EF4-FFF2-40B4-BE49-F238E27FC236}">
                <a16:creationId xmlns:a16="http://schemas.microsoft.com/office/drawing/2014/main" id="{CDEF4A78-EF02-4D51-A1AE-1FD415182EDD}"/>
              </a:ext>
            </a:extLst>
          </p:cNvPr>
          <p:cNvPicPr>
            <a:picLocks noChangeAspect="1"/>
          </p:cNvPicPr>
          <p:nvPr userDrawn="1"/>
        </p:nvPicPr>
        <p:blipFill rotWithShape="1">
          <a:blip r:embed="rId3"/>
          <a:srcRect l="16985" t="5900" r="11060" b="5323"/>
          <a:stretch/>
        </p:blipFill>
        <p:spPr>
          <a:xfrm>
            <a:off x="7956376" y="5728200"/>
            <a:ext cx="1107306" cy="110144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内容占位符 2"/>
          <p:cNvSpPr>
            <a:spLocks noGrp="1"/>
          </p:cNvSpPr>
          <p:nvPr>
            <p:ph idx="1"/>
          </p:nvPr>
        </p:nvSpPr>
        <p:spPr/>
        <p:txBody>
          <a:body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pPr fontAlgn="base"/>
            <a:r>
              <a:rPr lang="zh-CN" altLang="en-US" strike="noStrike" noProof="1"/>
              <a:t>单击此处编辑母版标题样式</a:t>
            </a:r>
          </a:p>
        </p:txBody>
      </p:sp>
      <p:sp>
        <p:nvSpPr>
          <p:cNvPr id="3" name="内容占位符 2"/>
          <p:cNvSpPr>
            <a:spLocks noGrp="1"/>
          </p:cNvSpPr>
          <p:nvPr>
            <p:ph idx="1"/>
          </p:nvPr>
        </p:nvSpPr>
        <p:spPr>
          <a:xfrm>
            <a:off x="3887391" y="987429"/>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a:defRPr/>
            </a:pPr>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pPr fontAlgn="base"/>
            <a:r>
              <a:rPr lang="zh-CN" altLang="en-US" strike="noStrike" noProof="1"/>
              <a:t>单击此处编辑母版标题样式</a:t>
            </a:r>
          </a:p>
        </p:txBody>
      </p:sp>
      <p:sp>
        <p:nvSpPr>
          <p:cNvPr id="3" name="图片占位符 2"/>
          <p:cNvSpPr>
            <a:spLocks noGrp="1"/>
          </p:cNvSpPr>
          <p:nvPr>
            <p:ph type="pic" idx="1"/>
          </p:nvPr>
        </p:nvSpPr>
        <p:spPr>
          <a:xfrm>
            <a:off x="3887391" y="457201"/>
            <a:ext cx="4629150" cy="5403850"/>
          </a:xfrm>
        </p:spPr>
        <p:txBody>
          <a:bodyPr vert="horz" wrap="square" lIns="91440" tIns="45720" rIns="91440" bIns="45720" numCol="1" anchor="t" anchorCtr="0" compatLnSpc="1"/>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2400" b="0" i="0" u="none" strike="noStrike" kern="1200" cap="none" spc="0" normalizeH="0" baseline="0" noProof="1">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fontAlgn="base"/>
            <a:r>
              <a:rPr lang="zh-CN" altLang="en-US" strike="noStrike" noProof="1"/>
              <a:t>单击此处编辑母版文本样式</a:t>
            </a:r>
          </a:p>
        </p:txBody>
      </p:sp>
      <p:sp>
        <p:nvSpPr>
          <p:cNvPr id="5" name="日期占位符 4"/>
          <p:cNvSpPr>
            <a:spLocks noGrp="1"/>
          </p:cNvSpPr>
          <p:nvPr>
            <p:ph type="dt" sz="half" idx="10"/>
          </p:nvPr>
        </p:nvSpPr>
        <p:spPr/>
        <p:txBody>
          <a:bodyPr/>
          <a:lstStyle/>
          <a:p>
            <a:pPr>
              <a:defRPr/>
            </a:pPr>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2"/>
            <a:ext cx="2057400" cy="5851525"/>
          </a:xfrm>
        </p:spPr>
        <p:txBody>
          <a:bodyPr vert="eaVert"/>
          <a:lstStyle/>
          <a:p>
            <a:pPr fontAlgn="base"/>
            <a:r>
              <a:rPr lang="zh-CN" altLang="en-US" strike="noStrike" noProof="1"/>
              <a:t>单击此处编辑母版标题样式</a:t>
            </a:r>
          </a:p>
        </p:txBody>
      </p:sp>
      <p:sp>
        <p:nvSpPr>
          <p:cNvPr id="3" name="竖排文字占位符 2"/>
          <p:cNvSpPr>
            <a:spLocks noGrp="1"/>
          </p:cNvSpPr>
          <p:nvPr>
            <p:ph type="body" orient="vert" idx="1"/>
          </p:nvPr>
        </p:nvSpPr>
        <p:spPr>
          <a:xfrm>
            <a:off x="457200" y="274642"/>
            <a:ext cx="6052930" cy="5851525"/>
          </a:xfrm>
        </p:spPr>
        <p:txBody>
          <a:bodyPr vert="eaVert"/>
          <a:lstStyle/>
          <a:p>
            <a:pPr lvl="0" fontAlgn="base"/>
            <a:r>
              <a:rPr lang="zh-CN" altLang="en-US" strike="noStrike" noProof="1"/>
              <a:t>单击此处编辑母版文本样式</a:t>
            </a:r>
          </a:p>
          <a:p>
            <a:pPr lvl="1" fontAlgn="base"/>
            <a:r>
              <a:rPr lang="zh-CN" altLang="en-US" strike="noStrike" noProof="1"/>
              <a:t>第二级</a:t>
            </a:r>
          </a:p>
          <a:p>
            <a:pPr lvl="2" fontAlgn="base"/>
            <a:r>
              <a:rPr lang="zh-CN" altLang="en-US" strike="noStrike" noProof="1"/>
              <a:t>第三级</a:t>
            </a:r>
          </a:p>
          <a:p>
            <a:pPr lvl="3" fontAlgn="base"/>
            <a:r>
              <a:rPr lang="zh-CN" altLang="en-US" strike="noStrike" noProof="1"/>
              <a:t>第四级</a:t>
            </a:r>
          </a:p>
          <a:p>
            <a:pPr lvl="4" fontAlgn="base"/>
            <a:r>
              <a:rPr lang="zh-CN" altLang="en-US" strike="noStrike" noProof="1"/>
              <a:t>第五级</a:t>
            </a:r>
          </a:p>
        </p:txBody>
      </p:sp>
      <p:sp>
        <p:nvSpPr>
          <p:cNvPr id="4" name="日期占位符 3"/>
          <p:cNvSpPr>
            <a:spLocks noGrp="1"/>
          </p:cNvSpPr>
          <p:nvPr>
            <p:ph type="dt" sz="half" idx="10"/>
          </p:nvPr>
        </p:nvSpPr>
        <p:spPr/>
        <p:txBody>
          <a:bodyPr/>
          <a:lstStyle/>
          <a:p>
            <a:pPr>
              <a:defRPr/>
            </a:pPr>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标题 1025"/>
          <p:cNvSpPr>
            <a:spLocks noGrp="1"/>
          </p:cNvSpPr>
          <p:nvPr>
            <p:ph type="title"/>
          </p:nvPr>
        </p:nvSpPr>
        <p:spPr>
          <a:xfrm>
            <a:off x="457200" y="274638"/>
            <a:ext cx="8229600" cy="1143000"/>
          </a:xfrm>
          <a:prstGeom prst="rect">
            <a:avLst/>
          </a:prstGeom>
          <a:noFill/>
          <a:ln w="9525">
            <a:noFill/>
          </a:ln>
        </p:spPr>
        <p:txBody>
          <a:bodyPr anchor="ctr"/>
          <a:lstStyle/>
          <a:p>
            <a:pPr lvl="0"/>
            <a:r>
              <a:rPr lang="zh-CN" altLang="en-US" dirty="0"/>
              <a:t>单击此处编辑母版标题样式</a:t>
            </a:r>
          </a:p>
        </p:txBody>
      </p:sp>
      <p:sp>
        <p:nvSpPr>
          <p:cNvPr id="2051" name="文本占位符 1026"/>
          <p:cNvSpPr>
            <a:spLocks noGrp="1"/>
          </p:cNvSpPr>
          <p:nvPr>
            <p:ph type="body"/>
          </p:nvPr>
        </p:nvSpPr>
        <p:spPr>
          <a:xfrm>
            <a:off x="457200" y="1600204"/>
            <a:ext cx="8229600" cy="4525963"/>
          </a:xfrm>
          <a:prstGeom prst="rect">
            <a:avLst/>
          </a:prstGeom>
          <a:noFill/>
          <a:ln w="9525">
            <a:noFill/>
          </a:ln>
        </p:spPr>
        <p:txBody>
          <a:bodyPr anchor="t"/>
          <a:lstStyle/>
          <a:p>
            <a:pPr lvl="0" indent="-342900"/>
            <a:r>
              <a:rPr lang="zh-CN" altLang="en-US" dirty="0"/>
              <a:t>单击此处编辑母版文本样式</a:t>
            </a:r>
          </a:p>
          <a:p>
            <a:pPr lvl="1" indent="-285750"/>
            <a:r>
              <a:rPr lang="zh-CN" altLang="en-US" dirty="0"/>
              <a:t>第二级</a:t>
            </a:r>
          </a:p>
          <a:p>
            <a:pPr lvl="2" indent="-228600"/>
            <a:r>
              <a:rPr lang="zh-CN" altLang="en-US" dirty="0"/>
              <a:t>第三级</a:t>
            </a:r>
          </a:p>
          <a:p>
            <a:pPr lvl="3" indent="-228600"/>
            <a:r>
              <a:rPr lang="zh-CN" altLang="en-US" dirty="0"/>
              <a:t>第四级</a:t>
            </a:r>
          </a:p>
          <a:p>
            <a:pPr lvl="4" indent="-228600"/>
            <a:r>
              <a:rPr lang="zh-CN" altLang="en-US" dirty="0"/>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noProof="1"/>
            </a:lvl1pPr>
          </a:lstStyle>
          <a:p>
            <a:pPr>
              <a:defRPr/>
            </a:pPr>
            <a:endParaRPr lang="zh-CN" altLang="en-US"/>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noProof="1"/>
            </a:lvl1pPr>
          </a:lstStyle>
          <a:p>
            <a:pPr>
              <a:defRPr/>
            </a:pPr>
            <a:endParaRPr lang="zh-CN" altLang="en-US"/>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vert="horz" wrap="square" lIns="91440" tIns="45720" rIns="91440" bIns="45720" numCol="1" anchor="t" anchorCtr="0" compatLnSpc="1"/>
          <a:lstStyle>
            <a:lvl1pPr algn="r">
              <a:defRPr sz="1400"/>
            </a:lvl1pPr>
          </a:lstStyle>
          <a:p>
            <a:pPr lvl="0" eaLnBrk="1" fontAlgn="base" hangingPunct="1"/>
            <a:fld id="{9A0DB2DC-4C9A-4742-B13C-FB6460FD3503}" type="slidenum">
              <a:rPr lang="zh-CN" altLang="en-US" strike="noStrike" noProof="1" dirty="0">
                <a:latin typeface="Arial" panose="020B0604020202020204" pitchFamily="34" charset="0"/>
                <a:ea typeface="宋体" panose="02010600030101010101" pitchFamily="2" charset="-122"/>
                <a:cs typeface="+mn-cs"/>
              </a:rPr>
              <a:t>‹#›</a:t>
            </a:fld>
            <a:endParaRPr lang="zh-CN" altLang="en-US" strike="noStrike" noProof="1">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4" r:id="rId2"/>
    <p:sldLayoutId id="2147483650" r:id="rId3"/>
    <p:sldLayoutId id="2147483655" r:id="rId4"/>
    <p:sldLayoutId id="2147483656" r:id="rId5"/>
    <p:sldLayoutId id="2147483657" r:id="rId6"/>
    <p:sldLayoutId id="2147483658" r:id="rId7"/>
    <p:sldLayoutId id="2147483659" r:id="rId8"/>
  </p:sldLayoutIdLst>
  <p:hf sldNum="0" hdr="0" ftr="0" dt="0"/>
  <p:txStyles>
    <p:title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kern="1200">
          <a:solidFill>
            <a:schemeClr val="tx1"/>
          </a:solidFill>
          <a:latin typeface="+mn-lt"/>
          <a:ea typeface="+mn-ea"/>
          <a:cs typeface="+mn-cs"/>
        </a:defRPr>
      </a:lvl1pPr>
      <a:lvl2pPr marL="742950" lvl="1" indent="-285750" algn="l" rtl="0" eaLnBrk="0" fontAlgn="base" hangingPunct="0">
        <a:spcBef>
          <a:spcPct val="20000"/>
        </a:spcBef>
        <a:spcAft>
          <a:spcPct val="0"/>
        </a:spcAft>
        <a:buChar char="–"/>
        <a:defRPr sz="2800" kern="1200">
          <a:solidFill>
            <a:schemeClr val="tx1"/>
          </a:solidFill>
          <a:latin typeface="+mn-lt"/>
          <a:ea typeface="+mn-ea"/>
          <a:cs typeface="+mn-cs"/>
        </a:defRPr>
      </a:lvl2pPr>
      <a:lvl3pPr marL="1143000" lvl="2"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lvl="3"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lvl="4"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2pPr>
      <a:lvl3pPr marL="914400" lvl="2"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3pPr>
      <a:lvl4pPr marL="1371600" lvl="3"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4pPr>
      <a:lvl5pPr marL="1828800" lvl="4"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5pPr>
      <a:lvl6pPr marL="2286000" lvl="5"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6pPr>
      <a:lvl7pPr marL="2743200" lvl="6"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7pPr>
      <a:lvl8pPr marL="3200400" lvl="7"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8pPr>
      <a:lvl9pPr marL="3657600" lvl="8"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g"/><Relationship Id="rId2" Type="http://schemas.openxmlformats.org/officeDocument/2006/relationships/notesSlide" Target="../notesSlides/notesSlide33.xml"/><Relationship Id="rId1" Type="http://schemas.openxmlformats.org/officeDocument/2006/relationships/slideLayout" Target="../slideLayouts/slideLayout4.xml"/><Relationship Id="rId5" Type="http://schemas.openxmlformats.org/officeDocument/2006/relationships/image" Target="../media/image97.png"/><Relationship Id="rId4" Type="http://schemas.openxmlformats.org/officeDocument/2006/relationships/image" Target="../media/image96.png"/></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7.xml"/><Relationship Id="rId7" Type="http://schemas.microsoft.com/office/2007/relationships/diagramDrawing" Target="../diagrams/drawing7.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7.xml"/><Relationship Id="rId5" Type="http://schemas.openxmlformats.org/officeDocument/2006/relationships/diagramQuickStyle" Target="../diagrams/quickStyle7.xml"/><Relationship Id="rId4" Type="http://schemas.openxmlformats.org/officeDocument/2006/relationships/diagramLayout" Target="../diagrams/layout7.xml"/></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22.xml.rels><?xml version="1.0" encoding="UTF-8" standalone="yes"?>
<Relationships xmlns="http://schemas.openxmlformats.org/package/2006/relationships"><Relationship Id="rId3" Type="http://schemas.openxmlformats.org/officeDocument/2006/relationships/diagramData" Target="../diagrams/data11.xml"/><Relationship Id="rId7" Type="http://schemas.microsoft.com/office/2007/relationships/diagramDrawing" Target="../diagrams/drawing11.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Colors" Target="../diagrams/colors11.xml"/><Relationship Id="rId5" Type="http://schemas.openxmlformats.org/officeDocument/2006/relationships/diagramQuickStyle" Target="../diagrams/quickStyle11.xml"/><Relationship Id="rId4" Type="http://schemas.openxmlformats.org/officeDocument/2006/relationships/diagramLayout" Target="../diagrams/layout11.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25.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4.xml"/><Relationship Id="rId7" Type="http://schemas.microsoft.com/office/2007/relationships/diagramDrawing" Target="../diagrams/drawing14.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4.xml"/><Relationship Id="rId5" Type="http://schemas.openxmlformats.org/officeDocument/2006/relationships/diagramQuickStyle" Target="../diagrams/quickStyle14.xml"/><Relationship Id="rId4" Type="http://schemas.openxmlformats.org/officeDocument/2006/relationships/diagramLayout" Target="../diagrams/layout14.xml"/></Relationships>
</file>

<file path=ppt/slides/_rels/slide26.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16.xml"/><Relationship Id="rId7" Type="http://schemas.microsoft.com/office/2007/relationships/diagramDrawing" Target="../diagrams/drawing16.xm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diagramColors" Target="../diagrams/colors16.xml"/><Relationship Id="rId5" Type="http://schemas.openxmlformats.org/officeDocument/2006/relationships/diagramQuickStyle" Target="../diagrams/quickStyle16.xml"/><Relationship Id="rId4" Type="http://schemas.openxmlformats.org/officeDocument/2006/relationships/diagramLayout" Target="../diagrams/layout16.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emf"/><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1.emf"/><Relationship Id="rId4" Type="http://schemas.openxmlformats.org/officeDocument/2006/relationships/image" Target="../media/image16.png"/></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1.emf"/></Relationships>
</file>

<file path=ppt/slides/_rels/slide3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0.png"/></Relationships>
</file>

<file path=ppt/slides/_rels/slide3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20.png"/><Relationship Id="rId7" Type="http://schemas.openxmlformats.org/officeDocument/2006/relationships/image" Target="../media/image23.png"/><Relationship Id="rId2" Type="http://schemas.openxmlformats.org/officeDocument/2006/relationships/image" Target="../media/image11.emf"/><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5.png"/></Relationships>
</file>

<file path=ppt/slides/_rels/slide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wmf"/></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6.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4.wmf"/><Relationship Id="rId5" Type="http://schemas.openxmlformats.org/officeDocument/2006/relationships/oleObject" Target="../embeddings/oleObject1.bin"/><Relationship Id="rId4" Type="http://schemas.openxmlformats.org/officeDocument/2006/relationships/image" Target="../media/image37.png"/></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8" Type="http://schemas.openxmlformats.org/officeDocument/2006/relationships/image" Target="../media/image40.wmf"/><Relationship Id="rId3" Type="http://schemas.openxmlformats.org/officeDocument/2006/relationships/image" Target="../media/image41.png"/><Relationship Id="rId7"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9.wmf"/><Relationship Id="rId5" Type="http://schemas.openxmlformats.org/officeDocument/2006/relationships/oleObject" Target="../embeddings/oleObject2.bin"/><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8" Type="http://schemas.openxmlformats.org/officeDocument/2006/relationships/image" Target="../media/image45.emf"/><Relationship Id="rId13" Type="http://schemas.openxmlformats.org/officeDocument/2006/relationships/image" Target="../media/image40.wmf"/><Relationship Id="rId3" Type="http://schemas.openxmlformats.org/officeDocument/2006/relationships/image" Target="../media/image38.png"/><Relationship Id="rId7" Type="http://schemas.openxmlformats.org/officeDocument/2006/relationships/image" Target="../media/image44.e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emf"/><Relationship Id="rId11" Type="http://schemas.openxmlformats.org/officeDocument/2006/relationships/image" Target="../media/image39.wmf"/><Relationship Id="rId5" Type="http://schemas.openxmlformats.org/officeDocument/2006/relationships/image" Target="../media/image42.emf"/><Relationship Id="rId10" Type="http://schemas.openxmlformats.org/officeDocument/2006/relationships/oleObject" Target="../embeddings/oleObject4.bin"/><Relationship Id="rId4" Type="http://schemas.openxmlformats.org/officeDocument/2006/relationships/image" Target="../media/image41.png"/><Relationship Id="rId9" Type="http://schemas.openxmlformats.org/officeDocument/2006/relationships/image" Target="../media/image46.emf"/></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8.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7.bin"/><Relationship Id="rId5" Type="http://schemas.openxmlformats.org/officeDocument/2006/relationships/image" Target="../media/image47.wmf"/><Relationship Id="rId4" Type="http://schemas.openxmlformats.org/officeDocument/2006/relationships/oleObject" Target="../embeddings/oleObject6.bin"/></Relationships>
</file>

<file path=ppt/slides/_rels/slide5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8.bin"/><Relationship Id="rId7" Type="http://schemas.openxmlformats.org/officeDocument/2006/relationships/image" Target="../media/image53.pn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5.wmf"/><Relationship Id="rId5" Type="http://schemas.openxmlformats.org/officeDocument/2006/relationships/oleObject" Target="../embeddings/oleObject9.bin"/><Relationship Id="rId4" Type="http://schemas.openxmlformats.org/officeDocument/2006/relationships/image" Target="../media/image57.png"/></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65.wmf"/><Relationship Id="rId5" Type="http://schemas.openxmlformats.org/officeDocument/2006/relationships/oleObject" Target="../embeddings/oleObject11.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13.bin"/></Relationships>
</file>

<file path=ppt/slides/_rels/slide6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73.emf"/><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oleObject" Target="../embeddings/oleObject14.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73.emf"/><Relationship Id="rId4" Type="http://schemas.openxmlformats.org/officeDocument/2006/relationships/image" Target="../media/image74.emf"/></Relationships>
</file>

<file path=ppt/slides/_rels/slide7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76.wmf"/><Relationship Id="rId4" Type="http://schemas.openxmlformats.org/officeDocument/2006/relationships/chart" Target="../charts/char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oleObject" Target="../embeddings/oleObject15.bin"/><Relationship Id="rId7" Type="http://schemas.openxmlformats.org/officeDocument/2006/relationships/image" Target="../media/image79.pn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8.wmf"/><Relationship Id="rId5" Type="http://schemas.openxmlformats.org/officeDocument/2006/relationships/oleObject" Target="../embeddings/oleObject16.bin"/><Relationship Id="rId4" Type="http://schemas.openxmlformats.org/officeDocument/2006/relationships/image" Target="../media/image77.emf"/></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3.emf"/><Relationship Id="rId2" Type="http://schemas.openxmlformats.org/officeDocument/2006/relationships/image" Target="../media/image82.png"/><Relationship Id="rId1" Type="http://schemas.openxmlformats.org/officeDocument/2006/relationships/slideLayout" Target="../slideLayouts/slideLayout2.xml"/><Relationship Id="rId4" Type="http://schemas.openxmlformats.org/officeDocument/2006/relationships/image" Target="../media/image84.wmf"/></Relationships>
</file>

<file path=ppt/slides/_rels/slide8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6.emf"/><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image" Target="../media/image87.emf"/><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CEC87063-EC44-4101-8DC3-0EC9C84EE021}"/>
              </a:ext>
            </a:extLst>
          </p:cNvPr>
          <p:cNvGrpSpPr/>
          <p:nvPr/>
        </p:nvGrpSpPr>
        <p:grpSpPr>
          <a:xfrm>
            <a:off x="0" y="1700808"/>
            <a:ext cx="9144000" cy="3153256"/>
            <a:chOff x="0" y="1700808"/>
            <a:chExt cx="9144000" cy="3153256"/>
          </a:xfrm>
        </p:grpSpPr>
        <p:pic>
          <p:nvPicPr>
            <p:cNvPr id="6" name="图片 5">
              <a:extLst>
                <a:ext uri="{FF2B5EF4-FFF2-40B4-BE49-F238E27FC236}">
                  <a16:creationId xmlns:a16="http://schemas.microsoft.com/office/drawing/2014/main" id="{D4D91392-F2FF-4A6F-B3F7-802556F8CD2F}"/>
                </a:ext>
              </a:extLst>
            </p:cNvPr>
            <p:cNvPicPr>
              <a:picLocks noChangeAspect="1"/>
            </p:cNvPicPr>
            <p:nvPr/>
          </p:nvPicPr>
          <p:blipFill>
            <a:blip r:embed="rId2"/>
            <a:stretch>
              <a:fillRect/>
            </a:stretch>
          </p:blipFill>
          <p:spPr>
            <a:xfrm>
              <a:off x="0" y="1700808"/>
              <a:ext cx="9144000" cy="3153256"/>
            </a:xfrm>
            <a:prstGeom prst="rect">
              <a:avLst/>
            </a:prstGeom>
          </p:spPr>
        </p:pic>
        <p:sp>
          <p:nvSpPr>
            <p:cNvPr id="4" name="矩形 3">
              <a:extLst>
                <a:ext uri="{FF2B5EF4-FFF2-40B4-BE49-F238E27FC236}">
                  <a16:creationId xmlns:a16="http://schemas.microsoft.com/office/drawing/2014/main" id="{65A8AAFA-B9B8-4013-A7A7-CAC79EE4B3ED}"/>
                </a:ext>
              </a:extLst>
            </p:cNvPr>
            <p:cNvSpPr/>
            <p:nvPr/>
          </p:nvSpPr>
          <p:spPr>
            <a:xfrm>
              <a:off x="2483768" y="3068960"/>
              <a:ext cx="4248472" cy="946340"/>
            </a:xfrm>
            <a:prstGeom prst="rect">
              <a:avLst/>
            </a:prstGeom>
            <a:solidFill>
              <a:srgbClr val="0096C3"/>
            </a:solidFill>
            <a:ln>
              <a:solidFill>
                <a:srgbClr val="0096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4">
              <a:extLst>
                <a:ext uri="{FF2B5EF4-FFF2-40B4-BE49-F238E27FC236}">
                  <a16:creationId xmlns:a16="http://schemas.microsoft.com/office/drawing/2014/main" id="{50BAC3D2-A9F2-4ECF-AD9D-33578C040870}"/>
                </a:ext>
              </a:extLst>
            </p:cNvPr>
            <p:cNvSpPr txBox="1"/>
            <p:nvPr/>
          </p:nvSpPr>
          <p:spPr>
            <a:xfrm>
              <a:off x="2798844" y="3081867"/>
              <a:ext cx="3416320" cy="646331"/>
            </a:xfrm>
            <a:prstGeom prst="rect">
              <a:avLst/>
            </a:prstGeom>
            <a:noFill/>
          </p:spPr>
          <p:txBody>
            <a:bodyPr wrap="none" rtlCol="0">
              <a:spAutoFit/>
            </a:bodyPr>
            <a:lstStyle/>
            <a:p>
              <a:r>
                <a:rPr lang="zh-CN" altLang="en-US" sz="3600" dirty="0">
                  <a:solidFill>
                    <a:srgbClr val="FFFCFE"/>
                  </a:solidFill>
                  <a:latin typeface="隶书" panose="02010509060101010101" pitchFamily="49" charset="-122"/>
                  <a:ea typeface="隶书" panose="02010509060101010101" pitchFamily="49" charset="-122"/>
                </a:rPr>
                <a:t>博士论文答辩会</a:t>
              </a:r>
            </a:p>
          </p:txBody>
        </p:sp>
      </p:grpSp>
    </p:spTree>
    <p:extLst>
      <p:ext uri="{BB962C8B-B14F-4D97-AF65-F5344CB8AC3E}">
        <p14:creationId xmlns:p14="http://schemas.microsoft.com/office/powerpoint/2010/main" val="4961224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2" name="标题 1">
            <a:extLst>
              <a:ext uri="{FF2B5EF4-FFF2-40B4-BE49-F238E27FC236}">
                <a16:creationId xmlns:a16="http://schemas.microsoft.com/office/drawing/2014/main" id="{8845908F-5EF1-4D5A-A777-981B2AA5264A}"/>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graphicFrame>
        <p:nvGraphicFramePr>
          <p:cNvPr id="10" name="图示 9">
            <a:extLst>
              <a:ext uri="{FF2B5EF4-FFF2-40B4-BE49-F238E27FC236}">
                <a16:creationId xmlns:a16="http://schemas.microsoft.com/office/drawing/2014/main" id="{E9996B54-A0F8-49DA-9089-711419BA055A}"/>
              </a:ext>
            </a:extLst>
          </p:cNvPr>
          <p:cNvGraphicFramePr/>
          <p:nvPr>
            <p:extLst>
              <p:ext uri="{D42A27DB-BD31-4B8C-83A1-F6EECF244321}">
                <p14:modId xmlns:p14="http://schemas.microsoft.com/office/powerpoint/2010/main" val="4154367484"/>
              </p:ext>
            </p:extLst>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爆炸形: 8 pt  14">
            <a:extLst>
              <a:ext uri="{FF2B5EF4-FFF2-40B4-BE49-F238E27FC236}">
                <a16:creationId xmlns:a16="http://schemas.microsoft.com/office/drawing/2014/main" id="{8E1E2FD6-B1D1-431E-B562-02614702013E}"/>
              </a:ext>
            </a:extLst>
          </p:cNvPr>
          <p:cNvSpPr/>
          <p:nvPr/>
        </p:nvSpPr>
        <p:spPr>
          <a:xfrm>
            <a:off x="856814" y="5594107"/>
            <a:ext cx="1066572" cy="831682"/>
          </a:xfrm>
          <a:prstGeom prst="irregularSeal1">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1600" b="1" dirty="0">
                <a:solidFill>
                  <a:srgbClr val="FF0000"/>
                </a:solidFill>
              </a:rPr>
              <a:t>不足</a:t>
            </a:r>
          </a:p>
        </p:txBody>
      </p:sp>
      <p:sp>
        <p:nvSpPr>
          <p:cNvPr id="16" name="矩形 15">
            <a:extLst>
              <a:ext uri="{FF2B5EF4-FFF2-40B4-BE49-F238E27FC236}">
                <a16:creationId xmlns:a16="http://schemas.microsoft.com/office/drawing/2014/main" id="{CEEFD147-795D-4B20-881C-8AB001139D7A}"/>
              </a:ext>
            </a:extLst>
          </p:cNvPr>
          <p:cNvSpPr/>
          <p:nvPr/>
        </p:nvSpPr>
        <p:spPr>
          <a:xfrm>
            <a:off x="2222575" y="5425304"/>
            <a:ext cx="4572000" cy="1477328"/>
          </a:xfrm>
          <a:prstGeom prst="rect">
            <a:avLst/>
          </a:prstGeom>
        </p:spPr>
        <p:txBody>
          <a:bodyPr>
            <a:spAutoFit/>
          </a:bodyPr>
          <a:lstStyle/>
          <a:p>
            <a:r>
              <a:rPr lang="zh-CN" altLang="en-US" dirty="0"/>
              <a:t>供水管网抗震连通可靠性研究侧重于不同节点之间连通的可能性，目的在于管网震害状态的预测。但是对于供水管网系统，与水源的连接只是确保给定节点正常工作的必要条件，而不是充分条件。</a:t>
            </a:r>
          </a:p>
        </p:txBody>
      </p:sp>
    </p:spTree>
    <p:extLst>
      <p:ext uri="{BB962C8B-B14F-4D97-AF65-F5344CB8AC3E}">
        <p14:creationId xmlns:p14="http://schemas.microsoft.com/office/powerpoint/2010/main" val="76003059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a:extLst>
              <a:ext uri="{FF2B5EF4-FFF2-40B4-BE49-F238E27FC236}">
                <a16:creationId xmlns:a16="http://schemas.microsoft.com/office/drawing/2014/main" id="{11D91B48-EDC7-43A2-92C8-844799DF577A}"/>
              </a:ext>
            </a:extLst>
          </p:cNvPr>
          <p:cNvSpPr/>
          <p:nvPr/>
        </p:nvSpPr>
        <p:spPr>
          <a:xfrm>
            <a:off x="0" y="0"/>
            <a:ext cx="9144000" cy="4477429"/>
          </a:xfrm>
          <a:prstGeom prst="rect">
            <a:avLst/>
          </a:prstGeom>
          <a:solidFill>
            <a:srgbClr val="0096C3"/>
          </a:solidFill>
          <a:ln>
            <a:solidFill>
              <a:srgbClr val="0096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47439032-374F-4CE5-B21F-7CBDCBCA04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77431"/>
            <a:ext cx="9144000" cy="2428875"/>
          </a:xfrm>
          <a:prstGeom prst="rect">
            <a:avLst/>
          </a:prstGeom>
        </p:spPr>
      </p:pic>
      <p:pic>
        <p:nvPicPr>
          <p:cNvPr id="3" name="图片 2">
            <a:extLst>
              <a:ext uri="{FF2B5EF4-FFF2-40B4-BE49-F238E27FC236}">
                <a16:creationId xmlns:a16="http://schemas.microsoft.com/office/drawing/2014/main" id="{9ABF0405-3C2A-4983-A031-C7D3F9813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6003947"/>
            <a:ext cx="6516216" cy="902359"/>
          </a:xfrm>
          <a:prstGeom prst="rect">
            <a:avLst/>
          </a:prstGeom>
        </p:spPr>
      </p:pic>
      <p:sp>
        <p:nvSpPr>
          <p:cNvPr id="2" name="矩形 1">
            <a:extLst>
              <a:ext uri="{FF2B5EF4-FFF2-40B4-BE49-F238E27FC236}">
                <a16:creationId xmlns:a16="http://schemas.microsoft.com/office/drawing/2014/main" id="{48854CC2-8BEC-476E-AB03-C1CC47F80B47}"/>
              </a:ext>
            </a:extLst>
          </p:cNvPr>
          <p:cNvSpPr/>
          <p:nvPr/>
        </p:nvSpPr>
        <p:spPr>
          <a:xfrm>
            <a:off x="791580" y="2590890"/>
            <a:ext cx="7560840" cy="1200329"/>
          </a:xfrm>
          <a:prstGeom prst="rect">
            <a:avLst/>
          </a:prstGeom>
        </p:spPr>
        <p:txBody>
          <a:bodyPr wrap="square">
            <a:spAutoFit/>
          </a:bodyPr>
          <a:lstStyle/>
          <a:p>
            <a:pPr algn="ctr"/>
            <a:r>
              <a:rPr lang="zh-CN" altLang="en-US" sz="3600" b="1" dirty="0">
                <a:solidFill>
                  <a:schemeClr val="bg1"/>
                </a:solidFill>
                <a:latin typeface="+mn-ea"/>
                <a:ea typeface="+mn-ea"/>
                <a:cs typeface="+mj-lt"/>
              </a:rPr>
              <a:t>感谢各位评委老师！</a:t>
            </a:r>
            <a:endParaRPr lang="en-US" altLang="zh-CN" sz="3600" b="1" dirty="0">
              <a:solidFill>
                <a:schemeClr val="bg1"/>
              </a:solidFill>
              <a:latin typeface="+mn-ea"/>
              <a:ea typeface="+mn-ea"/>
              <a:cs typeface="+mj-lt"/>
            </a:endParaRPr>
          </a:p>
          <a:p>
            <a:pPr algn="ctr"/>
            <a:r>
              <a:rPr lang="zh-CN" altLang="en-US" sz="3600" b="1" dirty="0">
                <a:solidFill>
                  <a:schemeClr val="bg1"/>
                </a:solidFill>
                <a:latin typeface="+mn-ea"/>
                <a:ea typeface="+mn-ea"/>
                <a:cs typeface="+mj-lt"/>
              </a:rPr>
              <a:t>谢谢大家！</a:t>
            </a:r>
          </a:p>
        </p:txBody>
      </p:sp>
      <p:pic>
        <p:nvPicPr>
          <p:cNvPr id="7" name="图片 6">
            <a:extLst>
              <a:ext uri="{FF2B5EF4-FFF2-40B4-BE49-F238E27FC236}">
                <a16:creationId xmlns:a16="http://schemas.microsoft.com/office/drawing/2014/main" id="{8B6F5EF7-A75E-432E-A358-9CF9153EAB86}"/>
              </a:ext>
            </a:extLst>
          </p:cNvPr>
          <p:cNvPicPr>
            <a:picLocks noChangeAspect="1"/>
          </p:cNvPicPr>
          <p:nvPr/>
        </p:nvPicPr>
        <p:blipFill>
          <a:blip r:embed="rId5"/>
          <a:stretch>
            <a:fillRect/>
          </a:stretch>
        </p:blipFill>
        <p:spPr>
          <a:xfrm>
            <a:off x="2627784" y="84591"/>
            <a:ext cx="3563888" cy="1820090"/>
          </a:xfrm>
          <a:prstGeom prst="rect">
            <a:avLst/>
          </a:prstGeom>
        </p:spPr>
      </p:pic>
    </p:spTree>
    <p:extLst>
      <p:ext uri="{BB962C8B-B14F-4D97-AF65-F5344CB8AC3E}">
        <p14:creationId xmlns:p14="http://schemas.microsoft.com/office/powerpoint/2010/main" val="62843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graphicFrame>
        <p:nvGraphicFramePr>
          <p:cNvPr id="9" name="图示 8">
            <a:extLst>
              <a:ext uri="{FF2B5EF4-FFF2-40B4-BE49-F238E27FC236}">
                <a16:creationId xmlns:a16="http://schemas.microsoft.com/office/drawing/2014/main" id="{2CE3213E-C84D-413C-8F7D-1847713C9BAC}"/>
              </a:ext>
            </a:extLst>
          </p:cNvPr>
          <p:cNvGraphicFramePr/>
          <p:nvPr>
            <p:extLst>
              <p:ext uri="{D42A27DB-BD31-4B8C-83A1-F6EECF244321}">
                <p14:modId xmlns:p14="http://schemas.microsoft.com/office/powerpoint/2010/main" val="141942924"/>
              </p:ext>
            </p:extLst>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0" name="标题 1">
            <a:extLst>
              <a:ext uri="{FF2B5EF4-FFF2-40B4-BE49-F238E27FC236}">
                <a16:creationId xmlns:a16="http://schemas.microsoft.com/office/drawing/2014/main" id="{E9A963D5-786F-4973-94D6-DD7AD42FBBAC}"/>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2" name="文本框 1">
            <a:extLst>
              <a:ext uri="{FF2B5EF4-FFF2-40B4-BE49-F238E27FC236}">
                <a16:creationId xmlns:a16="http://schemas.microsoft.com/office/drawing/2014/main" id="{1727179D-17F4-47AE-9DAC-746936A8758D}"/>
              </a:ext>
            </a:extLst>
          </p:cNvPr>
          <p:cNvSpPr txBox="1"/>
          <p:nvPr/>
        </p:nvSpPr>
        <p:spPr>
          <a:xfrm>
            <a:off x="3916105" y="5529126"/>
            <a:ext cx="1184940" cy="369332"/>
          </a:xfrm>
          <a:prstGeom prst="rect">
            <a:avLst/>
          </a:prstGeom>
          <a:noFill/>
        </p:spPr>
        <p:txBody>
          <a:bodyPr wrap="none" rtlCol="0">
            <a:spAutoFit/>
          </a:bodyPr>
          <a:lstStyle/>
          <a:p>
            <a:r>
              <a:rPr lang="en-US" altLang="zh-CN" dirty="0"/>
              <a:t>GIRAFFE</a:t>
            </a:r>
            <a:endParaRPr lang="zh-CN" altLang="en-US" dirty="0"/>
          </a:p>
        </p:txBody>
      </p:sp>
      <p:sp>
        <p:nvSpPr>
          <p:cNvPr id="5" name="矩形 4">
            <a:extLst>
              <a:ext uri="{FF2B5EF4-FFF2-40B4-BE49-F238E27FC236}">
                <a16:creationId xmlns:a16="http://schemas.microsoft.com/office/drawing/2014/main" id="{BCCDF5F9-2A6F-48E4-BE67-D2FFAEA837F6}"/>
              </a:ext>
            </a:extLst>
          </p:cNvPr>
          <p:cNvSpPr/>
          <p:nvPr/>
        </p:nvSpPr>
        <p:spPr>
          <a:xfrm>
            <a:off x="3799534" y="5898458"/>
            <a:ext cx="1418081" cy="369332"/>
          </a:xfrm>
          <a:prstGeom prst="rect">
            <a:avLst/>
          </a:prstGeom>
        </p:spPr>
        <p:txBody>
          <a:bodyPr wrap="none">
            <a:spAutoFit/>
          </a:bodyPr>
          <a:lstStyle/>
          <a:p>
            <a:r>
              <a:rPr lang="en-US" altLang="zh-CN" kern="100" dirty="0">
                <a:solidFill>
                  <a:srgbClr val="000000"/>
                </a:solidFill>
                <a:latin typeface="Times New Roman" panose="02020603050405020304" pitchFamily="18" charset="0"/>
              </a:rPr>
              <a:t>REVAS.NET</a:t>
            </a:r>
            <a:endParaRPr lang="zh-CN" altLang="en-US" dirty="0"/>
          </a:p>
        </p:txBody>
      </p:sp>
    </p:spTree>
    <p:extLst>
      <p:ext uri="{BB962C8B-B14F-4D97-AF65-F5344CB8AC3E}">
        <p14:creationId xmlns:p14="http://schemas.microsoft.com/office/powerpoint/2010/main" val="28272722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graphicFrame>
        <p:nvGraphicFramePr>
          <p:cNvPr id="9" name="图示 8">
            <a:extLst>
              <a:ext uri="{FF2B5EF4-FFF2-40B4-BE49-F238E27FC236}">
                <a16:creationId xmlns:a16="http://schemas.microsoft.com/office/drawing/2014/main" id="{2CE3213E-C84D-413C-8F7D-1847713C9BAC}"/>
              </a:ext>
            </a:extLst>
          </p:cNvPr>
          <p:cNvGraphicFramePr/>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0" name="标题 1">
            <a:extLst>
              <a:ext uri="{FF2B5EF4-FFF2-40B4-BE49-F238E27FC236}">
                <a16:creationId xmlns:a16="http://schemas.microsoft.com/office/drawing/2014/main" id="{E9A963D5-786F-4973-94D6-DD7AD42FBBAC}"/>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2" name="文本框 1">
            <a:extLst>
              <a:ext uri="{FF2B5EF4-FFF2-40B4-BE49-F238E27FC236}">
                <a16:creationId xmlns:a16="http://schemas.microsoft.com/office/drawing/2014/main" id="{1727179D-17F4-47AE-9DAC-746936A8758D}"/>
              </a:ext>
            </a:extLst>
          </p:cNvPr>
          <p:cNvSpPr txBox="1"/>
          <p:nvPr/>
        </p:nvSpPr>
        <p:spPr>
          <a:xfrm>
            <a:off x="3916105" y="5529126"/>
            <a:ext cx="1184940" cy="369332"/>
          </a:xfrm>
          <a:prstGeom prst="rect">
            <a:avLst/>
          </a:prstGeom>
          <a:noFill/>
        </p:spPr>
        <p:txBody>
          <a:bodyPr wrap="none" rtlCol="0">
            <a:spAutoFit/>
          </a:bodyPr>
          <a:lstStyle/>
          <a:p>
            <a:r>
              <a:rPr lang="en-US" altLang="zh-CN" dirty="0"/>
              <a:t>GIRAFFE</a:t>
            </a:r>
            <a:endParaRPr lang="zh-CN" altLang="en-US" dirty="0"/>
          </a:p>
        </p:txBody>
      </p:sp>
      <p:sp>
        <p:nvSpPr>
          <p:cNvPr id="5" name="文本框 4">
            <a:extLst>
              <a:ext uri="{FF2B5EF4-FFF2-40B4-BE49-F238E27FC236}">
                <a16:creationId xmlns:a16="http://schemas.microsoft.com/office/drawing/2014/main" id="{A71A82BD-6932-464B-A5DD-ACE64584EB70}"/>
              </a:ext>
            </a:extLst>
          </p:cNvPr>
          <p:cNvSpPr txBox="1"/>
          <p:nvPr/>
        </p:nvSpPr>
        <p:spPr>
          <a:xfrm>
            <a:off x="2267744" y="6202809"/>
            <a:ext cx="3647152"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水力分析中出现负压节点供水情况</a:t>
            </a:r>
          </a:p>
        </p:txBody>
      </p:sp>
      <p:sp>
        <p:nvSpPr>
          <p:cNvPr id="7" name="爆炸形: 8 pt  6">
            <a:extLst>
              <a:ext uri="{FF2B5EF4-FFF2-40B4-BE49-F238E27FC236}">
                <a16:creationId xmlns:a16="http://schemas.microsoft.com/office/drawing/2014/main" id="{0923B236-5138-46B4-9FDC-6485332611FC}"/>
              </a:ext>
            </a:extLst>
          </p:cNvPr>
          <p:cNvSpPr/>
          <p:nvPr/>
        </p:nvSpPr>
        <p:spPr>
          <a:xfrm>
            <a:off x="1186465" y="597163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8" name="矩形 7">
            <a:extLst>
              <a:ext uri="{FF2B5EF4-FFF2-40B4-BE49-F238E27FC236}">
                <a16:creationId xmlns:a16="http://schemas.microsoft.com/office/drawing/2014/main" id="{32FAD02D-B091-4638-A0EE-670AF9B6456F}"/>
              </a:ext>
            </a:extLst>
          </p:cNvPr>
          <p:cNvSpPr/>
          <p:nvPr/>
        </p:nvSpPr>
        <p:spPr>
          <a:xfrm>
            <a:off x="3799534" y="5898458"/>
            <a:ext cx="1418081" cy="369332"/>
          </a:xfrm>
          <a:prstGeom prst="rect">
            <a:avLst/>
          </a:prstGeom>
        </p:spPr>
        <p:txBody>
          <a:bodyPr wrap="none">
            <a:spAutoFit/>
          </a:bodyPr>
          <a:lstStyle/>
          <a:p>
            <a:r>
              <a:rPr lang="en-US" altLang="zh-CN" kern="100" dirty="0">
                <a:solidFill>
                  <a:srgbClr val="000000"/>
                </a:solidFill>
                <a:latin typeface="Times New Roman" panose="02020603050405020304" pitchFamily="18" charset="0"/>
              </a:rPr>
              <a:t>REVAS.NET</a:t>
            </a:r>
            <a:endParaRPr lang="zh-CN" altLang="en-US" dirty="0"/>
          </a:p>
        </p:txBody>
      </p:sp>
    </p:spTree>
    <p:extLst>
      <p:ext uri="{BB962C8B-B14F-4D97-AF65-F5344CB8AC3E}">
        <p14:creationId xmlns:p14="http://schemas.microsoft.com/office/powerpoint/2010/main" val="12527139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爆炸形: 8 pt  6">
            <a:extLst>
              <a:ext uri="{FF2B5EF4-FFF2-40B4-BE49-F238E27FC236}">
                <a16:creationId xmlns:a16="http://schemas.microsoft.com/office/drawing/2014/main" id="{6D3A8285-FD50-4CFB-B968-C1030FAE3B4F}"/>
              </a:ext>
            </a:extLst>
          </p:cNvPr>
          <p:cNvSpPr/>
          <p:nvPr/>
        </p:nvSpPr>
        <p:spPr>
          <a:xfrm>
            <a:off x="3877118" y="5481910"/>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graphicFrame>
        <p:nvGraphicFramePr>
          <p:cNvPr id="9" name="图示 8">
            <a:extLst>
              <a:ext uri="{FF2B5EF4-FFF2-40B4-BE49-F238E27FC236}">
                <a16:creationId xmlns:a16="http://schemas.microsoft.com/office/drawing/2014/main" id="{2CE3213E-C84D-413C-8F7D-1847713C9BAC}"/>
              </a:ext>
            </a:extLst>
          </p:cNvPr>
          <p:cNvGraphicFramePr/>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0" name="标题 1">
            <a:extLst>
              <a:ext uri="{FF2B5EF4-FFF2-40B4-BE49-F238E27FC236}">
                <a16:creationId xmlns:a16="http://schemas.microsoft.com/office/drawing/2014/main" id="{E9A963D5-786F-4973-94D6-DD7AD42FBBAC}"/>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5" name="文本框 4">
            <a:extLst>
              <a:ext uri="{FF2B5EF4-FFF2-40B4-BE49-F238E27FC236}">
                <a16:creationId xmlns:a16="http://schemas.microsoft.com/office/drawing/2014/main" id="{6B6317BF-5E09-4DB1-931F-FF1B602184C4}"/>
              </a:ext>
            </a:extLst>
          </p:cNvPr>
          <p:cNvSpPr txBox="1"/>
          <p:nvPr/>
        </p:nvSpPr>
        <p:spPr>
          <a:xfrm>
            <a:off x="4716016" y="5778310"/>
            <a:ext cx="3185487"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震后水力分析未考虑水源能力</a:t>
            </a:r>
          </a:p>
        </p:txBody>
      </p:sp>
    </p:spTree>
    <p:extLst>
      <p:ext uri="{BB962C8B-B14F-4D97-AF65-F5344CB8AC3E}">
        <p14:creationId xmlns:p14="http://schemas.microsoft.com/office/powerpoint/2010/main" val="36672700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3778808"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供水管网抗震韧性概念发展</a:t>
            </a:r>
            <a:endParaRPr lang="en-US" altLang="zh-CN" sz="2000" dirty="0"/>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5" name="椭圆 4">
            <a:extLst>
              <a:ext uri="{FF2B5EF4-FFF2-40B4-BE49-F238E27FC236}">
                <a16:creationId xmlns:a16="http://schemas.microsoft.com/office/drawing/2014/main" id="{B21E047D-0763-4D65-97E2-4CEB9C3DBDF2}"/>
              </a:ext>
            </a:extLst>
          </p:cNvPr>
          <p:cNvSpPr>
            <a:spLocks noChangeAspect="1"/>
          </p:cNvSpPr>
          <p:nvPr/>
        </p:nvSpPr>
        <p:spPr>
          <a:xfrm>
            <a:off x="547456" y="2296143"/>
            <a:ext cx="726353" cy="7263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1973</a:t>
            </a:r>
            <a:endParaRPr lang="zh-CN" altLang="en-US" dirty="0">
              <a:solidFill>
                <a:schemeClr val="bg2">
                  <a:lumMod val="50000"/>
                </a:schemeClr>
              </a:solidFill>
            </a:endParaRPr>
          </a:p>
        </p:txBody>
      </p:sp>
      <p:sp>
        <p:nvSpPr>
          <p:cNvPr id="9" name="矩形: 圆角 8">
            <a:extLst>
              <a:ext uri="{FF2B5EF4-FFF2-40B4-BE49-F238E27FC236}">
                <a16:creationId xmlns:a16="http://schemas.microsoft.com/office/drawing/2014/main" id="{BCF70119-2003-4B0B-8DE8-B9412367B891}"/>
              </a:ext>
            </a:extLst>
          </p:cNvPr>
          <p:cNvSpPr/>
          <p:nvPr/>
        </p:nvSpPr>
        <p:spPr>
          <a:xfrm>
            <a:off x="1190495" y="2443951"/>
            <a:ext cx="3230929" cy="48117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Holling</a:t>
            </a:r>
            <a:r>
              <a:rPr lang="zh-CN" altLang="en-US" dirty="0">
                <a:solidFill>
                  <a:schemeClr val="tx1"/>
                </a:solidFill>
              </a:rPr>
              <a:t>定义生态系统的韧性</a:t>
            </a:r>
          </a:p>
        </p:txBody>
      </p:sp>
      <p:sp>
        <p:nvSpPr>
          <p:cNvPr id="16" name="对话气泡: 矩形 15">
            <a:extLst>
              <a:ext uri="{FF2B5EF4-FFF2-40B4-BE49-F238E27FC236}">
                <a16:creationId xmlns:a16="http://schemas.microsoft.com/office/drawing/2014/main" id="{E0761725-7B43-472D-937E-5A60F905569E}"/>
              </a:ext>
            </a:extLst>
          </p:cNvPr>
          <p:cNvSpPr/>
          <p:nvPr/>
        </p:nvSpPr>
        <p:spPr>
          <a:xfrm>
            <a:off x="5420402" y="1105681"/>
            <a:ext cx="3230928" cy="1159424"/>
          </a:xfrm>
          <a:prstGeom prst="wedgeRectCallout">
            <a:avLst>
              <a:gd name="adj1" fmla="val -80939"/>
              <a:gd name="adj2" fmla="val 76407"/>
            </a:avLst>
          </a:prstGeom>
          <a:solidFill>
            <a:schemeClr val="accent1"/>
          </a:solid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dirty="0"/>
              <a:t>生态系统的持久性以及吸收变化和干扰的能力，并且在吸收干扰后仍然保持种群或状态变量之间相同的关系的能力</a:t>
            </a:r>
          </a:p>
        </p:txBody>
      </p:sp>
    </p:spTree>
    <p:extLst>
      <p:ext uri="{BB962C8B-B14F-4D97-AF65-F5344CB8AC3E}">
        <p14:creationId xmlns:p14="http://schemas.microsoft.com/office/powerpoint/2010/main" val="1978791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下 11">
            <a:extLst>
              <a:ext uri="{FF2B5EF4-FFF2-40B4-BE49-F238E27FC236}">
                <a16:creationId xmlns:a16="http://schemas.microsoft.com/office/drawing/2014/main" id="{C02B6ECF-63C5-436B-B513-9C6EF67BDCB1}"/>
              </a:ext>
            </a:extLst>
          </p:cNvPr>
          <p:cNvSpPr/>
          <p:nvPr/>
        </p:nvSpPr>
        <p:spPr>
          <a:xfrm>
            <a:off x="1641594" y="1686149"/>
            <a:ext cx="648072" cy="4134346"/>
          </a:xfrm>
          <a:prstGeom prst="downArrow">
            <a:avLst>
              <a:gd name="adj1" fmla="val 34323"/>
              <a:gd name="adj2" fmla="val 50000"/>
            </a:avLst>
          </a:prstGeom>
          <a:solidFill>
            <a:srgbClr val="0096C3"/>
          </a:solidFill>
          <a:ln>
            <a:solidFill>
              <a:srgbClr val="0096C3"/>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3778808"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供水管网抗震韧性概念发展</a:t>
            </a:r>
            <a:endParaRPr lang="en-US" altLang="zh-CN" sz="2000" dirty="0"/>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5" name="椭圆 4">
            <a:extLst>
              <a:ext uri="{FF2B5EF4-FFF2-40B4-BE49-F238E27FC236}">
                <a16:creationId xmlns:a16="http://schemas.microsoft.com/office/drawing/2014/main" id="{B21E047D-0763-4D65-97E2-4CEB9C3DBDF2}"/>
              </a:ext>
            </a:extLst>
          </p:cNvPr>
          <p:cNvSpPr>
            <a:spLocks noChangeAspect="1"/>
          </p:cNvSpPr>
          <p:nvPr/>
        </p:nvSpPr>
        <p:spPr>
          <a:xfrm>
            <a:off x="547456" y="2296143"/>
            <a:ext cx="726353" cy="7263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1973</a:t>
            </a:r>
            <a:endParaRPr lang="zh-CN" altLang="en-US" dirty="0">
              <a:solidFill>
                <a:schemeClr val="bg2">
                  <a:lumMod val="50000"/>
                </a:schemeClr>
              </a:solidFill>
            </a:endParaRPr>
          </a:p>
        </p:txBody>
      </p:sp>
      <p:sp>
        <p:nvSpPr>
          <p:cNvPr id="9" name="矩形: 圆角 8">
            <a:extLst>
              <a:ext uri="{FF2B5EF4-FFF2-40B4-BE49-F238E27FC236}">
                <a16:creationId xmlns:a16="http://schemas.microsoft.com/office/drawing/2014/main" id="{BCF70119-2003-4B0B-8DE8-B9412367B891}"/>
              </a:ext>
            </a:extLst>
          </p:cNvPr>
          <p:cNvSpPr/>
          <p:nvPr/>
        </p:nvSpPr>
        <p:spPr>
          <a:xfrm>
            <a:off x="1190495" y="2443951"/>
            <a:ext cx="3230929" cy="48117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Holling</a:t>
            </a:r>
            <a:r>
              <a:rPr lang="zh-CN" altLang="en-US" dirty="0">
                <a:solidFill>
                  <a:schemeClr val="tx1"/>
                </a:solidFill>
              </a:rPr>
              <a:t>定义生态系统的韧性</a:t>
            </a:r>
          </a:p>
        </p:txBody>
      </p:sp>
    </p:spTree>
    <p:extLst>
      <p:ext uri="{BB962C8B-B14F-4D97-AF65-F5344CB8AC3E}">
        <p14:creationId xmlns:p14="http://schemas.microsoft.com/office/powerpoint/2010/main" val="34069149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对话气泡: 矩形 13">
            <a:extLst>
              <a:ext uri="{FF2B5EF4-FFF2-40B4-BE49-F238E27FC236}">
                <a16:creationId xmlns:a16="http://schemas.microsoft.com/office/drawing/2014/main" id="{44958EFE-86F1-4D45-94D3-9604B41D8988}"/>
              </a:ext>
            </a:extLst>
          </p:cNvPr>
          <p:cNvSpPr/>
          <p:nvPr/>
        </p:nvSpPr>
        <p:spPr>
          <a:xfrm>
            <a:off x="5148064" y="1483874"/>
            <a:ext cx="3448480" cy="1509386"/>
          </a:xfrm>
          <a:prstGeom prst="wedgeRectCallout">
            <a:avLst>
              <a:gd name="adj1" fmla="val -49391"/>
              <a:gd name="adj2" fmla="val 90270"/>
            </a:avLst>
          </a:prstGeom>
          <a:solidFill>
            <a:schemeClr val="accent2">
              <a:lumMod val="40000"/>
              <a:lumOff val="60000"/>
            </a:schemeClr>
          </a:solidFill>
          <a:ln>
            <a:noFill/>
          </a:ln>
        </p:spPr>
        <p:style>
          <a:lnRef idx="2">
            <a:schemeClr val="accent6"/>
          </a:lnRef>
          <a:fillRef idx="1">
            <a:schemeClr val="lt1"/>
          </a:fillRef>
          <a:effectRef idx="0">
            <a:schemeClr val="accent6"/>
          </a:effectRef>
          <a:fontRef idx="minor">
            <a:schemeClr val="dk1"/>
          </a:fontRef>
        </p:style>
        <p:txBody>
          <a:bodyPr lIns="0" tIns="0" rIns="0" bIns="0" rtlCol="0" anchor="ctr"/>
          <a:lstStyle/>
          <a:p>
            <a:pPr algn="ctr"/>
            <a:r>
              <a:rPr lang="zh-CN" altLang="en-US" dirty="0"/>
              <a:t>韧性为降低灾害打击的可能性、承受灾害导致的功能下降、并快速恢复至正常功能状态并减轻未来地震影响的能力</a:t>
            </a:r>
          </a:p>
        </p:txBody>
      </p:sp>
      <p:sp>
        <p:nvSpPr>
          <p:cNvPr id="12" name="箭头: 下 11">
            <a:extLst>
              <a:ext uri="{FF2B5EF4-FFF2-40B4-BE49-F238E27FC236}">
                <a16:creationId xmlns:a16="http://schemas.microsoft.com/office/drawing/2014/main" id="{C02B6ECF-63C5-436B-B513-9C6EF67BDCB1}"/>
              </a:ext>
            </a:extLst>
          </p:cNvPr>
          <p:cNvSpPr/>
          <p:nvPr/>
        </p:nvSpPr>
        <p:spPr>
          <a:xfrm>
            <a:off x="1641594" y="1686149"/>
            <a:ext cx="648072" cy="4134346"/>
          </a:xfrm>
          <a:prstGeom prst="downArrow">
            <a:avLst>
              <a:gd name="adj1" fmla="val 34323"/>
              <a:gd name="adj2" fmla="val 50000"/>
            </a:avLst>
          </a:prstGeom>
          <a:solidFill>
            <a:srgbClr val="0096C3"/>
          </a:solidFill>
          <a:ln>
            <a:solidFill>
              <a:srgbClr val="0096C3"/>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3778808"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供水管网抗震韧性概念发展</a:t>
            </a:r>
            <a:endParaRPr lang="en-US" altLang="zh-CN" sz="2000" dirty="0"/>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5" name="椭圆 4">
            <a:extLst>
              <a:ext uri="{FF2B5EF4-FFF2-40B4-BE49-F238E27FC236}">
                <a16:creationId xmlns:a16="http://schemas.microsoft.com/office/drawing/2014/main" id="{B21E047D-0763-4D65-97E2-4CEB9C3DBDF2}"/>
              </a:ext>
            </a:extLst>
          </p:cNvPr>
          <p:cNvSpPr>
            <a:spLocks noChangeAspect="1"/>
          </p:cNvSpPr>
          <p:nvPr/>
        </p:nvSpPr>
        <p:spPr>
          <a:xfrm>
            <a:off x="547456" y="2296143"/>
            <a:ext cx="726353" cy="7263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1973</a:t>
            </a:r>
            <a:endParaRPr lang="zh-CN" altLang="en-US" dirty="0">
              <a:solidFill>
                <a:schemeClr val="bg2">
                  <a:lumMod val="50000"/>
                </a:schemeClr>
              </a:solidFill>
            </a:endParaRPr>
          </a:p>
        </p:txBody>
      </p:sp>
      <p:sp>
        <p:nvSpPr>
          <p:cNvPr id="9" name="矩形: 圆角 8">
            <a:extLst>
              <a:ext uri="{FF2B5EF4-FFF2-40B4-BE49-F238E27FC236}">
                <a16:creationId xmlns:a16="http://schemas.microsoft.com/office/drawing/2014/main" id="{BCF70119-2003-4B0B-8DE8-B9412367B891}"/>
              </a:ext>
            </a:extLst>
          </p:cNvPr>
          <p:cNvSpPr/>
          <p:nvPr/>
        </p:nvSpPr>
        <p:spPr>
          <a:xfrm>
            <a:off x="1190495" y="2443951"/>
            <a:ext cx="3230929" cy="48117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Holling</a:t>
            </a:r>
            <a:r>
              <a:rPr lang="zh-CN" altLang="en-US" dirty="0">
                <a:solidFill>
                  <a:schemeClr val="tx1"/>
                </a:solidFill>
              </a:rPr>
              <a:t>定义生态系统的韧性</a:t>
            </a:r>
          </a:p>
        </p:txBody>
      </p:sp>
      <p:sp>
        <p:nvSpPr>
          <p:cNvPr id="17" name="椭圆 16">
            <a:extLst>
              <a:ext uri="{FF2B5EF4-FFF2-40B4-BE49-F238E27FC236}">
                <a16:creationId xmlns:a16="http://schemas.microsoft.com/office/drawing/2014/main" id="{44AAED57-CE99-4617-8A24-0301D2BD3FF8}"/>
              </a:ext>
            </a:extLst>
          </p:cNvPr>
          <p:cNvSpPr>
            <a:spLocks noChangeAspect="1"/>
          </p:cNvSpPr>
          <p:nvPr/>
        </p:nvSpPr>
        <p:spPr>
          <a:xfrm>
            <a:off x="2210200" y="3563961"/>
            <a:ext cx="726353" cy="72635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2003</a:t>
            </a:r>
            <a:endParaRPr lang="zh-CN" altLang="en-US" dirty="0">
              <a:solidFill>
                <a:schemeClr val="bg2">
                  <a:lumMod val="50000"/>
                </a:schemeClr>
              </a:solidFill>
            </a:endParaRPr>
          </a:p>
        </p:txBody>
      </p:sp>
      <p:sp>
        <p:nvSpPr>
          <p:cNvPr id="18" name="矩形: 圆角 17">
            <a:extLst>
              <a:ext uri="{FF2B5EF4-FFF2-40B4-BE49-F238E27FC236}">
                <a16:creationId xmlns:a16="http://schemas.microsoft.com/office/drawing/2014/main" id="{FF33ADBF-A06D-4C5E-89E2-2D286BD0BF3E}"/>
              </a:ext>
            </a:extLst>
          </p:cNvPr>
          <p:cNvSpPr/>
          <p:nvPr/>
        </p:nvSpPr>
        <p:spPr>
          <a:xfrm>
            <a:off x="2853239" y="3711769"/>
            <a:ext cx="3806993" cy="48117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Bruneau</a:t>
            </a:r>
            <a:r>
              <a:rPr lang="zh-CN" altLang="en-US" dirty="0">
                <a:solidFill>
                  <a:schemeClr val="tx1"/>
                </a:solidFill>
              </a:rPr>
              <a:t>定义基础设施系统的韧性</a:t>
            </a:r>
          </a:p>
        </p:txBody>
      </p:sp>
    </p:spTree>
    <p:extLst>
      <p:ext uri="{BB962C8B-B14F-4D97-AF65-F5344CB8AC3E}">
        <p14:creationId xmlns:p14="http://schemas.microsoft.com/office/powerpoint/2010/main" val="35666135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箭头: 下 11">
            <a:extLst>
              <a:ext uri="{FF2B5EF4-FFF2-40B4-BE49-F238E27FC236}">
                <a16:creationId xmlns:a16="http://schemas.microsoft.com/office/drawing/2014/main" id="{C02B6ECF-63C5-436B-B513-9C6EF67BDCB1}"/>
              </a:ext>
            </a:extLst>
          </p:cNvPr>
          <p:cNvSpPr/>
          <p:nvPr/>
        </p:nvSpPr>
        <p:spPr>
          <a:xfrm>
            <a:off x="1641594" y="1686149"/>
            <a:ext cx="648072" cy="4134346"/>
          </a:xfrm>
          <a:prstGeom prst="downArrow">
            <a:avLst>
              <a:gd name="adj1" fmla="val 34323"/>
              <a:gd name="adj2" fmla="val 50000"/>
            </a:avLst>
          </a:prstGeom>
          <a:solidFill>
            <a:srgbClr val="0096C3"/>
          </a:solidFill>
          <a:ln>
            <a:solidFill>
              <a:srgbClr val="0096C3"/>
            </a:solidFill>
          </a:ln>
          <a:scene3d>
            <a:camera prst="isometricTop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3778808"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供水管网抗震韧性概念发展</a:t>
            </a:r>
            <a:endParaRPr lang="en-US" altLang="zh-CN" sz="2000" dirty="0"/>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5" name="椭圆 4">
            <a:extLst>
              <a:ext uri="{FF2B5EF4-FFF2-40B4-BE49-F238E27FC236}">
                <a16:creationId xmlns:a16="http://schemas.microsoft.com/office/drawing/2014/main" id="{B21E047D-0763-4D65-97E2-4CEB9C3DBDF2}"/>
              </a:ext>
            </a:extLst>
          </p:cNvPr>
          <p:cNvSpPr>
            <a:spLocks noChangeAspect="1"/>
          </p:cNvSpPr>
          <p:nvPr/>
        </p:nvSpPr>
        <p:spPr>
          <a:xfrm>
            <a:off x="547456" y="2296143"/>
            <a:ext cx="726353" cy="72635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1973</a:t>
            </a:r>
            <a:endParaRPr lang="zh-CN" altLang="en-US" dirty="0">
              <a:solidFill>
                <a:schemeClr val="bg2">
                  <a:lumMod val="50000"/>
                </a:schemeClr>
              </a:solidFill>
            </a:endParaRPr>
          </a:p>
        </p:txBody>
      </p:sp>
      <p:sp>
        <p:nvSpPr>
          <p:cNvPr id="9" name="矩形: 圆角 8">
            <a:extLst>
              <a:ext uri="{FF2B5EF4-FFF2-40B4-BE49-F238E27FC236}">
                <a16:creationId xmlns:a16="http://schemas.microsoft.com/office/drawing/2014/main" id="{BCF70119-2003-4B0B-8DE8-B9412367B891}"/>
              </a:ext>
            </a:extLst>
          </p:cNvPr>
          <p:cNvSpPr/>
          <p:nvPr/>
        </p:nvSpPr>
        <p:spPr>
          <a:xfrm>
            <a:off x="1190495" y="2443951"/>
            <a:ext cx="3230929" cy="481177"/>
          </a:xfrm>
          <a:prstGeom prst="round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solidFill>
                  <a:schemeClr val="tx1"/>
                </a:solidFill>
              </a:rPr>
              <a:t>Holling</a:t>
            </a:r>
            <a:r>
              <a:rPr lang="zh-CN" altLang="en-US" dirty="0">
                <a:solidFill>
                  <a:schemeClr val="tx1"/>
                </a:solidFill>
              </a:rPr>
              <a:t>定义生态系统的韧性</a:t>
            </a:r>
          </a:p>
        </p:txBody>
      </p:sp>
      <p:sp>
        <p:nvSpPr>
          <p:cNvPr id="17" name="椭圆 16">
            <a:extLst>
              <a:ext uri="{FF2B5EF4-FFF2-40B4-BE49-F238E27FC236}">
                <a16:creationId xmlns:a16="http://schemas.microsoft.com/office/drawing/2014/main" id="{44AAED57-CE99-4617-8A24-0301D2BD3FF8}"/>
              </a:ext>
            </a:extLst>
          </p:cNvPr>
          <p:cNvSpPr>
            <a:spLocks noChangeAspect="1"/>
          </p:cNvSpPr>
          <p:nvPr/>
        </p:nvSpPr>
        <p:spPr>
          <a:xfrm>
            <a:off x="2210200" y="3563961"/>
            <a:ext cx="726353" cy="726353"/>
          </a:xfrm>
          <a:prstGeom prst="ellips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dirty="0">
                <a:solidFill>
                  <a:schemeClr val="bg2">
                    <a:lumMod val="50000"/>
                  </a:schemeClr>
                </a:solidFill>
              </a:rPr>
              <a:t>2003</a:t>
            </a:r>
            <a:endParaRPr lang="zh-CN" altLang="en-US" dirty="0">
              <a:solidFill>
                <a:schemeClr val="bg2">
                  <a:lumMod val="50000"/>
                </a:schemeClr>
              </a:solidFill>
            </a:endParaRPr>
          </a:p>
        </p:txBody>
      </p:sp>
      <p:sp>
        <p:nvSpPr>
          <p:cNvPr id="18" name="矩形: 圆角 17">
            <a:extLst>
              <a:ext uri="{FF2B5EF4-FFF2-40B4-BE49-F238E27FC236}">
                <a16:creationId xmlns:a16="http://schemas.microsoft.com/office/drawing/2014/main" id="{FF33ADBF-A06D-4C5E-89E2-2D286BD0BF3E}"/>
              </a:ext>
            </a:extLst>
          </p:cNvPr>
          <p:cNvSpPr/>
          <p:nvPr/>
        </p:nvSpPr>
        <p:spPr>
          <a:xfrm>
            <a:off x="2853239" y="3711769"/>
            <a:ext cx="3806993" cy="481177"/>
          </a:xfrm>
          <a:prstGeom prst="round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Bruneau</a:t>
            </a:r>
            <a:r>
              <a:rPr lang="zh-CN" altLang="en-US" dirty="0">
                <a:solidFill>
                  <a:schemeClr val="tx1"/>
                </a:solidFill>
              </a:rPr>
              <a:t>定义基础设施系统的韧性</a:t>
            </a:r>
          </a:p>
        </p:txBody>
      </p:sp>
      <p:sp>
        <p:nvSpPr>
          <p:cNvPr id="10" name="文本框 9">
            <a:extLst>
              <a:ext uri="{FF2B5EF4-FFF2-40B4-BE49-F238E27FC236}">
                <a16:creationId xmlns:a16="http://schemas.microsoft.com/office/drawing/2014/main" id="{6A758370-1CE0-4D35-8071-E2FAABDE329B}"/>
              </a:ext>
            </a:extLst>
          </p:cNvPr>
          <p:cNvSpPr txBox="1"/>
          <p:nvPr/>
        </p:nvSpPr>
        <p:spPr>
          <a:xfrm>
            <a:off x="263977" y="4793699"/>
            <a:ext cx="8352928" cy="163121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韧性系统应具有四项能力：</a:t>
            </a:r>
            <a:endParaRPr lang="en-US" altLang="zh-CN" sz="2000" dirty="0"/>
          </a:p>
          <a:p>
            <a:pPr marL="742950" lvl="1" indent="-285750">
              <a:buClr>
                <a:srgbClr val="0096C3"/>
              </a:buClr>
              <a:buFont typeface="Wingdings" panose="05000000000000000000" pitchFamily="2" charset="2"/>
              <a:buChar char="Ø"/>
            </a:pPr>
            <a:r>
              <a:rPr lang="zh-CN" altLang="en-US" sz="2000" dirty="0"/>
              <a:t>承受能力</a:t>
            </a:r>
            <a:r>
              <a:rPr lang="en-US" altLang="zh-CN" sz="2000" dirty="0"/>
              <a:t>——</a:t>
            </a:r>
            <a:r>
              <a:rPr lang="zh-CN" altLang="en-US" sz="2000" dirty="0"/>
              <a:t>受系统功能中断并在中断情况下维持正常功能的能力</a:t>
            </a:r>
            <a:endParaRPr lang="en-US" altLang="zh-CN" sz="2000" dirty="0"/>
          </a:p>
          <a:p>
            <a:pPr marL="742950" lvl="1" indent="-285750">
              <a:buClr>
                <a:srgbClr val="0096C3"/>
              </a:buClr>
              <a:buFont typeface="Wingdings" panose="05000000000000000000" pitchFamily="2" charset="2"/>
              <a:buChar char="Ø"/>
            </a:pPr>
            <a:r>
              <a:rPr lang="zh-CN" altLang="en-US" sz="2000" dirty="0"/>
              <a:t>吸收能力</a:t>
            </a:r>
            <a:r>
              <a:rPr lang="en-US" altLang="zh-CN" sz="2000" dirty="0"/>
              <a:t>——</a:t>
            </a:r>
            <a:r>
              <a:rPr lang="zh-CN" altLang="en-US" sz="2000" dirty="0"/>
              <a:t>立即吸收中断并最小化系统损害的能力</a:t>
            </a:r>
            <a:endParaRPr lang="en-US" altLang="zh-CN" sz="2000" dirty="0"/>
          </a:p>
          <a:p>
            <a:pPr marL="742950" lvl="1" indent="-285750">
              <a:buClr>
                <a:srgbClr val="0096C3"/>
              </a:buClr>
              <a:buFont typeface="Wingdings" panose="05000000000000000000" pitchFamily="2" charset="2"/>
              <a:buChar char="Ø"/>
            </a:pPr>
            <a:r>
              <a:rPr lang="zh-CN" altLang="en-US" sz="2000" dirty="0"/>
              <a:t>恢复能力</a:t>
            </a:r>
            <a:r>
              <a:rPr lang="en-US" altLang="zh-CN" sz="2000" dirty="0"/>
              <a:t>——</a:t>
            </a:r>
            <a:r>
              <a:rPr lang="zh-CN" altLang="en-US" sz="2000" dirty="0"/>
              <a:t>迅速恢复到正常或可接受的状态的能力</a:t>
            </a:r>
            <a:endParaRPr lang="en-US" altLang="zh-CN" sz="2000" dirty="0"/>
          </a:p>
          <a:p>
            <a:pPr marL="742950" lvl="1" indent="-285750">
              <a:buClr>
                <a:srgbClr val="0096C3"/>
              </a:buClr>
              <a:buFont typeface="Wingdings" panose="05000000000000000000" pitchFamily="2" charset="2"/>
              <a:buChar char="Ø"/>
            </a:pPr>
            <a:r>
              <a:rPr lang="zh-CN" altLang="en-US" sz="2000" dirty="0"/>
              <a:t>适应能力</a:t>
            </a:r>
            <a:r>
              <a:rPr lang="en-US" altLang="zh-CN" sz="2000" dirty="0"/>
              <a:t>——</a:t>
            </a:r>
            <a:r>
              <a:rPr lang="zh-CN" altLang="en-US" sz="2000" dirty="0"/>
              <a:t>适应变化的条件和不确定的中断</a:t>
            </a:r>
            <a:endParaRPr lang="en-US" altLang="zh-CN" sz="2000" dirty="0"/>
          </a:p>
        </p:txBody>
      </p:sp>
      <p:sp>
        <p:nvSpPr>
          <p:cNvPr id="13" name="矩形 12">
            <a:extLst>
              <a:ext uri="{FF2B5EF4-FFF2-40B4-BE49-F238E27FC236}">
                <a16:creationId xmlns:a16="http://schemas.microsoft.com/office/drawing/2014/main" id="{FCC6E2C4-A97D-4650-BA4B-4443BC189E8A}"/>
              </a:ext>
            </a:extLst>
          </p:cNvPr>
          <p:cNvSpPr/>
          <p:nvPr/>
        </p:nvSpPr>
        <p:spPr>
          <a:xfrm>
            <a:off x="6654801" y="1438555"/>
            <a:ext cx="2297268" cy="225424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solidFill>
                  <a:schemeClr val="tx1"/>
                </a:solidFill>
              </a:rPr>
              <a:t>随着人们对理解和应用韧性这一概念的兴趣增加，从不同的系统领域提供了更多不同的韧性定义。</a:t>
            </a:r>
            <a:endParaRPr lang="en-US" altLang="zh-CN" dirty="0">
              <a:solidFill>
                <a:schemeClr val="tx1"/>
              </a:solidFill>
            </a:endParaRPr>
          </a:p>
          <a:p>
            <a:endParaRPr lang="en-US" altLang="zh-CN" dirty="0">
              <a:solidFill>
                <a:schemeClr val="tx1"/>
              </a:solidFill>
            </a:endParaRPr>
          </a:p>
          <a:p>
            <a:r>
              <a:rPr lang="zh-CN" altLang="en-US" dirty="0">
                <a:solidFill>
                  <a:schemeClr val="tx1"/>
                </a:solidFill>
              </a:rPr>
              <a:t>缺少关于系统韧性一致的定义。</a:t>
            </a:r>
          </a:p>
        </p:txBody>
      </p:sp>
    </p:spTree>
    <p:extLst>
      <p:ext uri="{BB962C8B-B14F-4D97-AF65-F5344CB8AC3E}">
        <p14:creationId xmlns:p14="http://schemas.microsoft.com/office/powerpoint/2010/main" val="37356465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extLst>
              <p:ext uri="{D42A27DB-BD31-4B8C-83A1-F6EECF244321}">
                <p14:modId xmlns:p14="http://schemas.microsoft.com/office/powerpoint/2010/main" val="2538962431"/>
              </p:ext>
            </p:extLst>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665423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extLst>
              <p:ext uri="{D42A27DB-BD31-4B8C-83A1-F6EECF244321}">
                <p14:modId xmlns:p14="http://schemas.microsoft.com/office/powerpoint/2010/main" val="3052797740"/>
              </p:ext>
            </p:extLst>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964733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55576" y="3429004"/>
            <a:ext cx="7560840" cy="45719"/>
          </a:xfrm>
          <a:prstGeom prst="rect">
            <a:avLst/>
          </a:prstGeom>
          <a:solidFill>
            <a:srgbClr val="0096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791771" y="2352779"/>
            <a:ext cx="7560840" cy="1077218"/>
          </a:xfrm>
          <a:prstGeom prst="rect">
            <a:avLst/>
          </a:prstGeom>
          <a:noFill/>
        </p:spPr>
        <p:txBody>
          <a:bodyPr wrap="square" rtlCol="0">
            <a:spAutoFit/>
          </a:bodyPr>
          <a:lstStyle/>
          <a:p>
            <a:pPr algn="ctr"/>
            <a:r>
              <a:rPr lang="zh-CN" altLang="en-US" sz="3200" b="1" dirty="0">
                <a:latin typeface="Calibri" panose="020F0502020204030204" charset="0"/>
                <a:ea typeface="华文楷体" panose="02010600040101010101" pitchFamily="2" charset="-122"/>
                <a:cs typeface="Calibri" panose="020F0502020204030204" charset="0"/>
              </a:rPr>
              <a:t>基于 </a:t>
            </a:r>
            <a:r>
              <a:rPr lang="en-US" altLang="zh-CN" sz="3200" b="1" dirty="0">
                <a:latin typeface="Calibri" panose="020F0502020204030204" charset="0"/>
                <a:ea typeface="华文楷体" panose="02010600040101010101" pitchFamily="2" charset="-122"/>
                <a:cs typeface="Calibri" panose="020F0502020204030204" charset="0"/>
              </a:rPr>
              <a:t>EPANET </a:t>
            </a:r>
            <a:r>
              <a:rPr lang="zh-CN" altLang="en-US" sz="3200" b="1" dirty="0">
                <a:latin typeface="Calibri" panose="020F0502020204030204" charset="0"/>
                <a:ea typeface="华文楷体" panose="02010600040101010101" pitchFamily="2" charset="-122"/>
                <a:cs typeface="Calibri" panose="020F0502020204030204" charset="0"/>
              </a:rPr>
              <a:t>的供水管网震后功能仿真与韧性评估技术开发研究</a:t>
            </a:r>
          </a:p>
        </p:txBody>
      </p:sp>
      <p:sp>
        <p:nvSpPr>
          <p:cNvPr id="7" name="文本框 6"/>
          <p:cNvSpPr txBox="1"/>
          <p:nvPr/>
        </p:nvSpPr>
        <p:spPr>
          <a:xfrm>
            <a:off x="3131840" y="4005064"/>
            <a:ext cx="4176464" cy="1689052"/>
          </a:xfrm>
          <a:prstGeom prst="rect">
            <a:avLst/>
          </a:prstGeom>
          <a:noFill/>
        </p:spPr>
        <p:txBody>
          <a:bodyPr wrap="square" rtlCol="0">
            <a:spAutoFit/>
          </a:bodyPr>
          <a:lstStyle/>
          <a:p>
            <a:pPr algn="just">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汇  报 人：韩朝</a:t>
            </a:r>
            <a:r>
              <a:rPr lang="en-US" altLang="zh-CN" sz="2400" dirty="0">
                <a:latin typeface="微软雅黑" panose="020B0503020204020204" pitchFamily="34" charset="-122"/>
                <a:ea typeface="微软雅黑" panose="020B0503020204020204" pitchFamily="34" charset="-122"/>
                <a:cs typeface="微软雅黑" panose="020B0503020204020204" pitchFamily="34" charset="-122"/>
              </a:rPr>
              <a:t> </a:t>
            </a:r>
          </a:p>
          <a:p>
            <a:pPr algn="just">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指导老师：马东辉 研究员</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50000"/>
              </a:lnSpc>
            </a:pPr>
            <a:r>
              <a:rPr lang="zh-CN" altLang="en-US" sz="2400" dirty="0">
                <a:latin typeface="微软雅黑" panose="020B0503020204020204" pitchFamily="34" charset="-122"/>
                <a:ea typeface="微软雅黑" panose="020B0503020204020204" pitchFamily="34" charset="-122"/>
                <a:cs typeface="微软雅黑" panose="020B0503020204020204" pitchFamily="34" charset="-122"/>
              </a:rPr>
              <a:t>建筑工程学院</a:t>
            </a:r>
            <a:endParaRPr lang="en-US" altLang="zh-CN" sz="2400" dirty="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ransition>
    <p:fade thruBlk="1"/>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2" name="矩形 21">
            <a:extLst>
              <a:ext uri="{FF2B5EF4-FFF2-40B4-BE49-F238E27FC236}">
                <a16:creationId xmlns:a16="http://schemas.microsoft.com/office/drawing/2014/main" id="{1794F21A-D34F-44C9-8D28-03EACDD38487}"/>
              </a:ext>
            </a:extLst>
          </p:cNvPr>
          <p:cNvSpPr/>
          <p:nvPr/>
        </p:nvSpPr>
        <p:spPr>
          <a:xfrm>
            <a:off x="4169182" y="1659881"/>
            <a:ext cx="4572000" cy="2585323"/>
          </a:xfrm>
          <a:prstGeom prst="rect">
            <a:avLst/>
          </a:prstGeom>
        </p:spPr>
        <p:txBody>
          <a:bodyPr>
            <a:spAutoFit/>
          </a:bodyPr>
          <a:lstStyle/>
          <a:p>
            <a:pPr marL="285750" indent="-285750">
              <a:buClr>
                <a:srgbClr val="0096C3"/>
              </a:buClr>
              <a:buFont typeface="Wingdings" panose="05000000000000000000" pitchFamily="2" charset="2"/>
              <a:buChar char="Ø"/>
            </a:pPr>
            <a:r>
              <a:rPr lang="zh-CN" altLang="en-US" dirty="0"/>
              <a:t>指标评价方法又称专家评分方法。</a:t>
            </a:r>
            <a:endParaRPr lang="en-US" altLang="zh-CN" dirty="0"/>
          </a:p>
          <a:p>
            <a:pPr marL="285750" indent="-285750">
              <a:buClr>
                <a:srgbClr val="0096C3"/>
              </a:buClr>
              <a:buFont typeface="Wingdings" panose="05000000000000000000" pitchFamily="2" charset="2"/>
              <a:buChar char="Ø"/>
            </a:pPr>
            <a:r>
              <a:rPr lang="zh-CN" altLang="en-US" dirty="0"/>
              <a:t>该方法通过选择一些可观察的指标，如社会经济变量，以描述系统的韧性的预期能力，通过专家之间的信息共享、迭代，对基础设施的各项指标进行评分，评估基础设施在破坏性事件（灾害）作用下的工作状态和性能，得到系统的抵抗能力、吸收能力、恢复能力以及适应能力。</a:t>
            </a:r>
          </a:p>
        </p:txBody>
      </p:sp>
    </p:spTree>
    <p:extLst>
      <p:ext uri="{BB962C8B-B14F-4D97-AF65-F5344CB8AC3E}">
        <p14:creationId xmlns:p14="http://schemas.microsoft.com/office/powerpoint/2010/main" val="33896971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2066529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extLst>
              <p:ext uri="{D42A27DB-BD31-4B8C-83A1-F6EECF244321}">
                <p14:modId xmlns:p14="http://schemas.microsoft.com/office/powerpoint/2010/main" val="1583531427"/>
              </p:ext>
            </p:extLst>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97C9842F-4B5D-480E-95BE-DEC0EBEFE3F9}"/>
              </a:ext>
            </a:extLst>
          </p:cNvPr>
          <p:cNvSpPr/>
          <p:nvPr/>
        </p:nvSpPr>
        <p:spPr>
          <a:xfrm>
            <a:off x="4325466" y="1885314"/>
            <a:ext cx="4572000" cy="1754326"/>
          </a:xfrm>
          <a:prstGeom prst="rect">
            <a:avLst/>
          </a:prstGeom>
        </p:spPr>
        <p:txBody>
          <a:bodyPr>
            <a:spAutoFit/>
          </a:bodyPr>
          <a:lstStyle/>
          <a:p>
            <a:pPr marL="285750" indent="-285750">
              <a:buClr>
                <a:srgbClr val="0096C3"/>
              </a:buClr>
              <a:buFont typeface="Wingdings" panose="05000000000000000000" pitchFamily="2" charset="2"/>
              <a:buChar char="Ø"/>
            </a:pPr>
            <a:r>
              <a:rPr lang="zh-CN" altLang="en-US" dirty="0"/>
              <a:t>代理指标方法指采用与简单数学模型代替仿真或解析模型，在不影响结果精度的条件下达到简化计算。</a:t>
            </a:r>
            <a:endParaRPr lang="en-US" altLang="zh-CN" dirty="0"/>
          </a:p>
          <a:p>
            <a:pPr marL="285750" indent="-285750">
              <a:buClr>
                <a:srgbClr val="0096C3"/>
              </a:buClr>
              <a:buFont typeface="Wingdings" panose="05000000000000000000" pitchFamily="2" charset="2"/>
              <a:buChar char="Ø"/>
            </a:pPr>
            <a:r>
              <a:rPr lang="zh-CN" altLang="en-US" dirty="0"/>
              <a:t>优势</a:t>
            </a:r>
            <a:endParaRPr lang="en-US" altLang="zh-CN" dirty="0"/>
          </a:p>
          <a:p>
            <a:pPr marL="742950" lvl="1" indent="-285750">
              <a:buClr>
                <a:srgbClr val="0096C3"/>
              </a:buClr>
              <a:buFont typeface="Wingdings" panose="05000000000000000000" pitchFamily="2" charset="2"/>
              <a:buChar char="Ø"/>
            </a:pPr>
            <a:r>
              <a:rPr lang="zh-CN" altLang="en-US" dirty="0"/>
              <a:t>计算量小</a:t>
            </a:r>
            <a:endParaRPr lang="en-US" altLang="zh-CN" dirty="0"/>
          </a:p>
          <a:p>
            <a:pPr marL="742950" lvl="1" indent="-285750">
              <a:buClr>
                <a:srgbClr val="0096C3"/>
              </a:buClr>
              <a:buFont typeface="Wingdings" panose="05000000000000000000" pitchFamily="2" charset="2"/>
              <a:buChar char="Ø"/>
            </a:pPr>
            <a:r>
              <a:rPr lang="zh-CN" altLang="en-US" dirty="0"/>
              <a:t>提高设计和优化效率</a:t>
            </a:r>
          </a:p>
        </p:txBody>
      </p:sp>
    </p:spTree>
    <p:extLst>
      <p:ext uri="{BB962C8B-B14F-4D97-AF65-F5344CB8AC3E}">
        <p14:creationId xmlns:p14="http://schemas.microsoft.com/office/powerpoint/2010/main" val="6423119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438691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a:extLst>
              <a:ext uri="{FF2B5EF4-FFF2-40B4-BE49-F238E27FC236}">
                <a16:creationId xmlns:a16="http://schemas.microsoft.com/office/drawing/2014/main" id="{F1261A12-BE02-4792-A2C6-E7A8816C28F6}"/>
              </a:ext>
            </a:extLst>
          </p:cNvPr>
          <p:cNvSpPr/>
          <p:nvPr/>
        </p:nvSpPr>
        <p:spPr>
          <a:xfrm>
            <a:off x="4445151" y="1659881"/>
            <a:ext cx="4572000" cy="3416320"/>
          </a:xfrm>
          <a:prstGeom prst="rect">
            <a:avLst/>
          </a:prstGeom>
        </p:spPr>
        <p:txBody>
          <a:bodyPr>
            <a:spAutoFit/>
          </a:bodyPr>
          <a:lstStyle/>
          <a:p>
            <a:pPr marL="285750" indent="-285750">
              <a:buClr>
                <a:srgbClr val="0096C3"/>
              </a:buClr>
              <a:buFont typeface="Wingdings" panose="05000000000000000000" pitchFamily="2" charset="2"/>
              <a:buChar char="Ø"/>
            </a:pPr>
            <a:r>
              <a:rPr lang="zh-CN" altLang="en-US" dirty="0"/>
              <a:t>系统性能曲线方法又称仿真模拟方法</a:t>
            </a:r>
            <a:r>
              <a:rPr lang="en-US" altLang="zh-CN" dirty="0"/>
              <a:t>.</a:t>
            </a:r>
          </a:p>
          <a:p>
            <a:pPr marL="742950" lvl="1" indent="-285750">
              <a:buClr>
                <a:srgbClr val="0096C3"/>
              </a:buClr>
              <a:buFont typeface="Wingdings" panose="05000000000000000000" pitchFamily="2" charset="2"/>
              <a:buChar char="Ø"/>
            </a:pPr>
            <a:r>
              <a:rPr lang="zh-CN" altLang="en-US" dirty="0"/>
              <a:t>通过模拟中断事件（灾害）后系统性能随时间变化，绘制系统性能随时间变化曲线来评估系统韧性。</a:t>
            </a:r>
            <a:endParaRPr lang="en-US" altLang="zh-CN" dirty="0"/>
          </a:p>
          <a:p>
            <a:pPr marL="285750" indent="-285750">
              <a:buClr>
                <a:srgbClr val="0096C3"/>
              </a:buClr>
              <a:buFont typeface="Wingdings" panose="05000000000000000000" pitchFamily="2" charset="2"/>
              <a:buChar char="Ø"/>
            </a:pPr>
            <a:r>
              <a:rPr lang="zh-CN" altLang="en-US" dirty="0"/>
              <a:t>优点</a:t>
            </a:r>
            <a:endParaRPr lang="en-US" altLang="zh-CN" dirty="0"/>
          </a:p>
          <a:p>
            <a:pPr marL="742950" lvl="1" indent="-285750">
              <a:buClr>
                <a:srgbClr val="0096C3"/>
              </a:buClr>
              <a:buFont typeface="Wingdings" panose="05000000000000000000" pitchFamily="2" charset="2"/>
              <a:buChar char="Ø"/>
            </a:pPr>
            <a:r>
              <a:rPr lang="zh-CN" altLang="en-US" dirty="0"/>
              <a:t>可以同时采用不同性能指标曲线，能够显示系统韧性的多个特征，如系统功能中断的负面影响、恢复时间以及恢复程度。</a:t>
            </a:r>
            <a:endParaRPr lang="en-US" altLang="zh-CN" dirty="0"/>
          </a:p>
          <a:p>
            <a:pPr marL="742950" lvl="1" indent="-285750">
              <a:buClr>
                <a:srgbClr val="0096C3"/>
              </a:buClr>
              <a:buFont typeface="Wingdings" panose="05000000000000000000" pitchFamily="2" charset="2"/>
              <a:buChar char="Ø"/>
            </a:pPr>
            <a:r>
              <a:rPr lang="zh-CN" altLang="en-US" dirty="0"/>
              <a:t>可以通过系统性能曲线直观的展示系统的抵抗能力、吸收能力、恢复能力以及适应能力。</a:t>
            </a:r>
          </a:p>
        </p:txBody>
      </p:sp>
    </p:spTree>
    <p:extLst>
      <p:ext uri="{BB962C8B-B14F-4D97-AF65-F5344CB8AC3E}">
        <p14:creationId xmlns:p14="http://schemas.microsoft.com/office/powerpoint/2010/main" val="16883537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extLst>
              <p:ext uri="{D42A27DB-BD31-4B8C-83A1-F6EECF244321}">
                <p14:modId xmlns:p14="http://schemas.microsoft.com/office/powerpoint/2010/main" val="4006367468"/>
              </p:ext>
            </p:extLst>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0729C34B-2AA1-436D-95CD-C205CAC57C67}"/>
              </a:ext>
            </a:extLst>
          </p:cNvPr>
          <p:cNvPicPr>
            <a:picLocks noChangeAspect="1"/>
          </p:cNvPicPr>
          <p:nvPr/>
        </p:nvPicPr>
        <p:blipFill>
          <a:blip r:embed="rId8"/>
          <a:stretch>
            <a:fillRect/>
          </a:stretch>
        </p:blipFill>
        <p:spPr>
          <a:xfrm>
            <a:off x="3864570" y="2493404"/>
            <a:ext cx="5205216" cy="3866419"/>
          </a:xfrm>
          <a:prstGeom prst="rect">
            <a:avLst/>
          </a:prstGeom>
        </p:spPr>
      </p:pic>
    </p:spTree>
    <p:extLst>
      <p:ext uri="{BB962C8B-B14F-4D97-AF65-F5344CB8AC3E}">
        <p14:creationId xmlns:p14="http://schemas.microsoft.com/office/powerpoint/2010/main" val="38516189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爆炸形: 8 pt  4">
            <a:extLst>
              <a:ext uri="{FF2B5EF4-FFF2-40B4-BE49-F238E27FC236}">
                <a16:creationId xmlns:a16="http://schemas.microsoft.com/office/drawing/2014/main" id="{AE3F343D-2233-4C15-A600-A10112DECBFC}"/>
              </a:ext>
            </a:extLst>
          </p:cNvPr>
          <p:cNvSpPr/>
          <p:nvPr/>
        </p:nvSpPr>
        <p:spPr>
          <a:xfrm>
            <a:off x="135218" y="4426613"/>
            <a:ext cx="3240360" cy="188035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rgbClr val="FF0000"/>
              </a:solidFill>
            </a:endParaRP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a:extLst>
              <a:ext uri="{FF2B5EF4-FFF2-40B4-BE49-F238E27FC236}">
                <a16:creationId xmlns:a16="http://schemas.microsoft.com/office/drawing/2014/main" id="{0729C34B-2AA1-436D-95CD-C205CAC57C67}"/>
              </a:ext>
            </a:extLst>
          </p:cNvPr>
          <p:cNvPicPr>
            <a:picLocks noChangeAspect="1"/>
          </p:cNvPicPr>
          <p:nvPr/>
        </p:nvPicPr>
        <p:blipFill>
          <a:blip r:embed="rId8"/>
          <a:stretch>
            <a:fillRect/>
          </a:stretch>
        </p:blipFill>
        <p:spPr>
          <a:xfrm>
            <a:off x="3864570" y="2493404"/>
            <a:ext cx="5205216" cy="3866419"/>
          </a:xfrm>
          <a:prstGeom prst="rect">
            <a:avLst/>
          </a:prstGeom>
        </p:spPr>
      </p:pic>
      <p:sp>
        <p:nvSpPr>
          <p:cNvPr id="2" name="文本框 1">
            <a:extLst>
              <a:ext uri="{FF2B5EF4-FFF2-40B4-BE49-F238E27FC236}">
                <a16:creationId xmlns:a16="http://schemas.microsoft.com/office/drawing/2014/main" id="{89BD2D01-3468-4A31-B4D7-E693BA5D3B1F}"/>
              </a:ext>
            </a:extLst>
          </p:cNvPr>
          <p:cNvSpPr txBox="1"/>
          <p:nvPr/>
        </p:nvSpPr>
        <p:spPr>
          <a:xfrm>
            <a:off x="239578" y="4736454"/>
            <a:ext cx="3839513" cy="1200329"/>
          </a:xfrm>
          <a:prstGeom prst="rect">
            <a:avLst/>
          </a:prstGeom>
          <a:noFill/>
        </p:spPr>
        <p:txBody>
          <a:bodyPr wrap="none" rtlCol="0">
            <a:spAutoFit/>
          </a:bodyPr>
          <a:lstStyle/>
          <a:p>
            <a:r>
              <a:rPr lang="zh-CN" altLang="en-US" dirty="0"/>
              <a:t>技术难点：</a:t>
            </a:r>
            <a:endParaRPr lang="en-US" altLang="zh-CN" dirty="0"/>
          </a:p>
          <a:p>
            <a:r>
              <a:rPr lang="en-US" altLang="zh-CN" dirty="0"/>
              <a:t>1 </a:t>
            </a:r>
            <a:r>
              <a:rPr lang="zh-CN" altLang="en-US" dirty="0"/>
              <a:t>计算各个状态下系统性能</a:t>
            </a:r>
            <a:endParaRPr lang="en-US" altLang="zh-CN" dirty="0"/>
          </a:p>
          <a:p>
            <a:r>
              <a:rPr lang="en-US" altLang="zh-CN" dirty="0"/>
              <a:t>2 </a:t>
            </a:r>
            <a:r>
              <a:rPr lang="zh-CN" altLang="en-US" dirty="0"/>
              <a:t>确定系统在各个状态下的转化关系</a:t>
            </a:r>
            <a:endParaRPr lang="en-US" altLang="zh-CN" dirty="0"/>
          </a:p>
          <a:p>
            <a:r>
              <a:rPr lang="en-US" altLang="zh-CN" dirty="0"/>
              <a:t>3 </a:t>
            </a:r>
            <a:r>
              <a:rPr lang="zh-CN" altLang="en-US" dirty="0"/>
              <a:t>优化系统在各个状态的转化关系</a:t>
            </a:r>
          </a:p>
        </p:txBody>
      </p:sp>
    </p:spTree>
    <p:extLst>
      <p:ext uri="{BB962C8B-B14F-4D97-AF65-F5344CB8AC3E}">
        <p14:creationId xmlns:p14="http://schemas.microsoft.com/office/powerpoint/2010/main" val="84859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爆炸形: 8 pt  4">
            <a:extLst>
              <a:ext uri="{FF2B5EF4-FFF2-40B4-BE49-F238E27FC236}">
                <a16:creationId xmlns:a16="http://schemas.microsoft.com/office/drawing/2014/main" id="{AE3F343D-2233-4C15-A600-A10112DECBFC}"/>
              </a:ext>
            </a:extLst>
          </p:cNvPr>
          <p:cNvSpPr/>
          <p:nvPr/>
        </p:nvSpPr>
        <p:spPr>
          <a:xfrm>
            <a:off x="135218" y="4426613"/>
            <a:ext cx="3240360" cy="188035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rgbClr val="FF0000"/>
              </a:solidFill>
            </a:endParaRP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文本框 8">
            <a:extLst>
              <a:ext uri="{FF2B5EF4-FFF2-40B4-BE49-F238E27FC236}">
                <a16:creationId xmlns:a16="http://schemas.microsoft.com/office/drawing/2014/main" id="{AE5AEEA8-8B51-4920-B1C3-DB742BEE6101}"/>
              </a:ext>
            </a:extLst>
          </p:cNvPr>
          <p:cNvSpPr txBox="1"/>
          <p:nvPr/>
        </p:nvSpPr>
        <p:spPr>
          <a:xfrm>
            <a:off x="239578" y="4736454"/>
            <a:ext cx="3839513" cy="1200329"/>
          </a:xfrm>
          <a:prstGeom prst="rect">
            <a:avLst/>
          </a:prstGeom>
          <a:noFill/>
        </p:spPr>
        <p:txBody>
          <a:bodyPr wrap="none" rtlCol="0">
            <a:spAutoFit/>
          </a:bodyPr>
          <a:lstStyle/>
          <a:p>
            <a:r>
              <a:rPr lang="zh-CN" altLang="en-US" dirty="0"/>
              <a:t>技术难点：</a:t>
            </a:r>
            <a:endParaRPr lang="en-US" altLang="zh-CN" dirty="0"/>
          </a:p>
          <a:p>
            <a:r>
              <a:rPr lang="en-US" altLang="zh-CN" dirty="0"/>
              <a:t>1 </a:t>
            </a:r>
            <a:r>
              <a:rPr lang="zh-CN" altLang="en-US" dirty="0"/>
              <a:t>计算各个状态下系统性能</a:t>
            </a:r>
            <a:endParaRPr lang="en-US" altLang="zh-CN" dirty="0"/>
          </a:p>
          <a:p>
            <a:r>
              <a:rPr lang="en-US" altLang="zh-CN" dirty="0"/>
              <a:t>2 </a:t>
            </a:r>
            <a:r>
              <a:rPr lang="zh-CN" altLang="en-US" dirty="0"/>
              <a:t>确定系统在各个状态下的转化关系</a:t>
            </a:r>
            <a:endParaRPr lang="en-US" altLang="zh-CN" dirty="0"/>
          </a:p>
          <a:p>
            <a:r>
              <a:rPr lang="en-US" altLang="zh-CN" dirty="0"/>
              <a:t>3 </a:t>
            </a:r>
            <a:r>
              <a:rPr lang="zh-CN" altLang="en-US" dirty="0"/>
              <a:t>优化系统在各个状态的转化关系</a:t>
            </a:r>
          </a:p>
        </p:txBody>
      </p:sp>
    </p:spTree>
    <p:extLst>
      <p:ext uri="{BB962C8B-B14F-4D97-AF65-F5344CB8AC3E}">
        <p14:creationId xmlns:p14="http://schemas.microsoft.com/office/powerpoint/2010/main" val="4077347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标题 1">
            <a:extLst>
              <a:ext uri="{FF2B5EF4-FFF2-40B4-BE49-F238E27FC236}">
                <a16:creationId xmlns:a16="http://schemas.microsoft.com/office/drawing/2014/main" id="{E9BA24EC-4526-4BAF-A97B-257D90D64114}"/>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
        <p:nvSpPr>
          <p:cNvPr id="13" name="文本框 12">
            <a:extLst>
              <a:ext uri="{FF2B5EF4-FFF2-40B4-BE49-F238E27FC236}">
                <a16:creationId xmlns:a16="http://schemas.microsoft.com/office/drawing/2014/main" id="{81D7342C-33AF-45B7-A7A1-A4EA3499421B}"/>
              </a:ext>
            </a:extLst>
          </p:cNvPr>
          <p:cNvSpPr txBox="1"/>
          <p:nvPr/>
        </p:nvSpPr>
        <p:spPr>
          <a:xfrm>
            <a:off x="251520" y="1659881"/>
            <a:ext cx="4522956" cy="400110"/>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zh-CN" altLang="en-US" sz="2000" dirty="0"/>
              <a:t>系统韧性评估方法</a:t>
            </a:r>
            <a:endParaRPr lang="en-US" altLang="zh-CN" sz="2000" dirty="0"/>
          </a:p>
        </p:txBody>
      </p:sp>
      <p:graphicFrame>
        <p:nvGraphicFramePr>
          <p:cNvPr id="7" name="图示 6">
            <a:extLst>
              <a:ext uri="{FF2B5EF4-FFF2-40B4-BE49-F238E27FC236}">
                <a16:creationId xmlns:a16="http://schemas.microsoft.com/office/drawing/2014/main" id="{9BC1CE74-6DBA-4E2C-AF29-2DBACCB4D382}"/>
              </a:ext>
            </a:extLst>
          </p:cNvPr>
          <p:cNvGraphicFramePr/>
          <p:nvPr/>
        </p:nvGraphicFramePr>
        <p:xfrm>
          <a:off x="-353774" y="2348880"/>
          <a:ext cx="4666972" cy="1584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爆炸形: 8 pt  8">
            <a:extLst>
              <a:ext uri="{FF2B5EF4-FFF2-40B4-BE49-F238E27FC236}">
                <a16:creationId xmlns:a16="http://schemas.microsoft.com/office/drawing/2014/main" id="{923A7189-0DC7-4017-A19B-D4AAB403AF1D}"/>
              </a:ext>
            </a:extLst>
          </p:cNvPr>
          <p:cNvSpPr/>
          <p:nvPr/>
        </p:nvSpPr>
        <p:spPr>
          <a:xfrm>
            <a:off x="135218" y="4426613"/>
            <a:ext cx="3240360" cy="1880353"/>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endParaRPr lang="zh-CN" altLang="en-US" sz="2000" dirty="0">
              <a:solidFill>
                <a:srgbClr val="FF0000"/>
              </a:solidFill>
            </a:endParaRPr>
          </a:p>
        </p:txBody>
      </p:sp>
      <p:sp>
        <p:nvSpPr>
          <p:cNvPr id="12" name="文本框 11">
            <a:extLst>
              <a:ext uri="{FF2B5EF4-FFF2-40B4-BE49-F238E27FC236}">
                <a16:creationId xmlns:a16="http://schemas.microsoft.com/office/drawing/2014/main" id="{04C03ED2-2190-4D55-84A1-5C92F38BC6A8}"/>
              </a:ext>
            </a:extLst>
          </p:cNvPr>
          <p:cNvSpPr txBox="1"/>
          <p:nvPr/>
        </p:nvSpPr>
        <p:spPr>
          <a:xfrm>
            <a:off x="239578" y="4736454"/>
            <a:ext cx="3839513" cy="1200329"/>
          </a:xfrm>
          <a:prstGeom prst="rect">
            <a:avLst/>
          </a:prstGeom>
          <a:noFill/>
        </p:spPr>
        <p:txBody>
          <a:bodyPr wrap="none" rtlCol="0">
            <a:spAutoFit/>
          </a:bodyPr>
          <a:lstStyle/>
          <a:p>
            <a:r>
              <a:rPr lang="zh-CN" altLang="en-US" dirty="0"/>
              <a:t>技术难点：</a:t>
            </a:r>
            <a:endParaRPr lang="en-US" altLang="zh-CN" dirty="0"/>
          </a:p>
          <a:p>
            <a:r>
              <a:rPr lang="en-US" altLang="zh-CN" dirty="0"/>
              <a:t>1 </a:t>
            </a:r>
            <a:r>
              <a:rPr lang="zh-CN" altLang="en-US" dirty="0"/>
              <a:t>计算各个状态下系统性能</a:t>
            </a:r>
            <a:endParaRPr lang="en-US" altLang="zh-CN" dirty="0"/>
          </a:p>
          <a:p>
            <a:r>
              <a:rPr lang="en-US" altLang="zh-CN" dirty="0"/>
              <a:t>2 </a:t>
            </a:r>
            <a:r>
              <a:rPr lang="zh-CN" altLang="en-US" dirty="0"/>
              <a:t>确定系统在各个状态下的转化关系</a:t>
            </a:r>
            <a:endParaRPr lang="en-US" altLang="zh-CN" dirty="0"/>
          </a:p>
          <a:p>
            <a:r>
              <a:rPr lang="en-US" altLang="zh-CN" dirty="0"/>
              <a:t>3 </a:t>
            </a:r>
            <a:r>
              <a:rPr lang="zh-CN" altLang="en-US" dirty="0"/>
              <a:t>优化系统在各个状态的转化关系</a:t>
            </a:r>
          </a:p>
        </p:txBody>
      </p:sp>
      <p:sp>
        <p:nvSpPr>
          <p:cNvPr id="16" name="爆炸形: 8 pt  15">
            <a:extLst>
              <a:ext uri="{FF2B5EF4-FFF2-40B4-BE49-F238E27FC236}">
                <a16:creationId xmlns:a16="http://schemas.microsoft.com/office/drawing/2014/main" id="{4C48D381-DD4C-4AD7-B611-8C0AE0DEC428}"/>
              </a:ext>
            </a:extLst>
          </p:cNvPr>
          <p:cNvSpPr/>
          <p:nvPr/>
        </p:nvSpPr>
        <p:spPr>
          <a:xfrm>
            <a:off x="4560409" y="4618487"/>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18" name="文本框 17">
            <a:extLst>
              <a:ext uri="{FF2B5EF4-FFF2-40B4-BE49-F238E27FC236}">
                <a16:creationId xmlns:a16="http://schemas.microsoft.com/office/drawing/2014/main" id="{FEF3179C-2FC8-4800-A95C-C2B93C57896B}"/>
              </a:ext>
            </a:extLst>
          </p:cNvPr>
          <p:cNvSpPr txBox="1"/>
          <p:nvPr/>
        </p:nvSpPr>
        <p:spPr>
          <a:xfrm>
            <a:off x="5385787" y="4711163"/>
            <a:ext cx="2492990" cy="646331"/>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缺少供水管网系统</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震后恢复过程仿真模型</a:t>
            </a:r>
          </a:p>
        </p:txBody>
      </p:sp>
      <p:sp>
        <p:nvSpPr>
          <p:cNvPr id="20" name="爆炸形: 8 pt  19">
            <a:extLst>
              <a:ext uri="{FF2B5EF4-FFF2-40B4-BE49-F238E27FC236}">
                <a16:creationId xmlns:a16="http://schemas.microsoft.com/office/drawing/2014/main" id="{F72FA7DF-B690-4EA4-84C3-A846729F22EE}"/>
              </a:ext>
            </a:extLst>
          </p:cNvPr>
          <p:cNvSpPr/>
          <p:nvPr/>
        </p:nvSpPr>
        <p:spPr>
          <a:xfrm>
            <a:off x="4469067" y="552559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22" name="文本框 21">
            <a:extLst>
              <a:ext uri="{FF2B5EF4-FFF2-40B4-BE49-F238E27FC236}">
                <a16:creationId xmlns:a16="http://schemas.microsoft.com/office/drawing/2014/main" id="{F3E32A4C-A23D-4DE0-8320-D73215D35904}"/>
              </a:ext>
            </a:extLst>
          </p:cNvPr>
          <p:cNvSpPr txBox="1"/>
          <p:nvPr/>
        </p:nvSpPr>
        <p:spPr>
          <a:xfrm>
            <a:off x="5356720" y="5660635"/>
            <a:ext cx="2954655" cy="646331"/>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缺少兼顾分析时间与效率的</a:t>
            </a:r>
            <a:endParaRPr lang="en-US" altLang="zh-CN" dirty="0">
              <a:latin typeface="楷体" panose="02010609060101010101" pitchFamily="49" charset="-122"/>
              <a:ea typeface="楷体" panose="02010609060101010101" pitchFamily="49" charset="-122"/>
            </a:endParaRPr>
          </a:p>
          <a:p>
            <a:r>
              <a:rPr lang="zh-CN" altLang="en-US" dirty="0">
                <a:latin typeface="楷体" panose="02010609060101010101" pitchFamily="49" charset="-122"/>
                <a:ea typeface="楷体" panose="02010609060101010101" pitchFamily="49" charset="-122"/>
              </a:rPr>
              <a:t>震后恢复活动规划方法</a:t>
            </a:r>
          </a:p>
        </p:txBody>
      </p:sp>
      <p:sp>
        <p:nvSpPr>
          <p:cNvPr id="23" name="爆炸形: 8 pt  22">
            <a:extLst>
              <a:ext uri="{FF2B5EF4-FFF2-40B4-BE49-F238E27FC236}">
                <a16:creationId xmlns:a16="http://schemas.microsoft.com/office/drawing/2014/main" id="{BC732B35-6BCF-4468-B33E-DA432924F0EF}"/>
              </a:ext>
            </a:extLst>
          </p:cNvPr>
          <p:cNvSpPr/>
          <p:nvPr/>
        </p:nvSpPr>
        <p:spPr>
          <a:xfrm>
            <a:off x="4531342" y="3563823"/>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24" name="文本框 23">
            <a:extLst>
              <a:ext uri="{FF2B5EF4-FFF2-40B4-BE49-F238E27FC236}">
                <a16:creationId xmlns:a16="http://schemas.microsoft.com/office/drawing/2014/main" id="{8FA2AF50-1A0E-40C9-844C-F68ABAE04D0C}"/>
              </a:ext>
            </a:extLst>
          </p:cNvPr>
          <p:cNvSpPr txBox="1"/>
          <p:nvPr/>
        </p:nvSpPr>
        <p:spPr>
          <a:xfrm>
            <a:off x="5356720" y="3656499"/>
            <a:ext cx="249299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供水管网震后功能分析</a:t>
            </a:r>
          </a:p>
        </p:txBody>
      </p:sp>
    </p:spTree>
    <p:extLst>
      <p:ext uri="{BB962C8B-B14F-4D97-AF65-F5344CB8AC3E}">
        <p14:creationId xmlns:p14="http://schemas.microsoft.com/office/powerpoint/2010/main" val="770974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BB16B0C-455F-4D46-88C5-2C17066A8B2D}"/>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dirty="0"/>
              <a:t>1 </a:t>
            </a:r>
            <a:r>
              <a:rPr lang="zh-CN" altLang="en-US" sz="2400" dirty="0"/>
              <a:t>绪论</a:t>
            </a: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noFill/>
        </p:spPr>
        <p:txBody>
          <a:bodyPr wrap="none" rtlCol="0">
            <a:spAutoFit/>
          </a:bodyPr>
          <a:lstStyle/>
          <a:p>
            <a:r>
              <a:rPr lang="zh-CN" altLang="en-US" sz="2000" dirty="0"/>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solidFill>
            <a:srgbClr val="0096C3"/>
          </a:solidFill>
        </p:spPr>
        <p:txBody>
          <a:bodyPr wrap="none" rtlCol="0">
            <a:spAutoFit/>
          </a:bodyPr>
          <a:lstStyle/>
          <a:p>
            <a:r>
              <a:rPr lang="zh-CN" altLang="en-US" sz="2000" dirty="0">
                <a:solidFill>
                  <a:schemeClr val="bg1"/>
                </a:solidFill>
              </a:rPr>
              <a:t>研究内容</a:t>
            </a:r>
          </a:p>
        </p:txBody>
      </p:sp>
      <p:sp>
        <p:nvSpPr>
          <p:cNvPr id="2" name="爆炸形: 8 pt  1">
            <a:extLst>
              <a:ext uri="{FF2B5EF4-FFF2-40B4-BE49-F238E27FC236}">
                <a16:creationId xmlns:a16="http://schemas.microsoft.com/office/drawing/2014/main" id="{AD9E1D57-6315-48BD-A766-3098DF3FA12D}"/>
              </a:ext>
            </a:extLst>
          </p:cNvPr>
          <p:cNvSpPr/>
          <p:nvPr/>
        </p:nvSpPr>
        <p:spPr>
          <a:xfrm>
            <a:off x="408590" y="2318965"/>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7" name="爆炸形: 8 pt  6">
            <a:extLst>
              <a:ext uri="{FF2B5EF4-FFF2-40B4-BE49-F238E27FC236}">
                <a16:creationId xmlns:a16="http://schemas.microsoft.com/office/drawing/2014/main" id="{C6FA0C30-9D21-4104-8B1B-50AEEF02D7FB}"/>
              </a:ext>
            </a:extLst>
          </p:cNvPr>
          <p:cNvSpPr/>
          <p:nvPr/>
        </p:nvSpPr>
        <p:spPr>
          <a:xfrm>
            <a:off x="362146" y="1457116"/>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9" name="文本框 8">
            <a:extLst>
              <a:ext uri="{FF2B5EF4-FFF2-40B4-BE49-F238E27FC236}">
                <a16:creationId xmlns:a16="http://schemas.microsoft.com/office/drawing/2014/main" id="{F1B41C04-8485-4812-9453-A4048208924A}"/>
              </a:ext>
            </a:extLst>
          </p:cNvPr>
          <p:cNvSpPr txBox="1"/>
          <p:nvPr/>
        </p:nvSpPr>
        <p:spPr>
          <a:xfrm>
            <a:off x="1259632" y="1664965"/>
            <a:ext cx="2510624"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缺少管网破坏状态模型</a:t>
            </a:r>
          </a:p>
        </p:txBody>
      </p:sp>
      <p:sp>
        <p:nvSpPr>
          <p:cNvPr id="10" name="文本框 9">
            <a:extLst>
              <a:ext uri="{FF2B5EF4-FFF2-40B4-BE49-F238E27FC236}">
                <a16:creationId xmlns:a16="http://schemas.microsoft.com/office/drawing/2014/main" id="{4AE270D4-FB48-4AA1-A4C2-6F506FA881F5}"/>
              </a:ext>
            </a:extLst>
          </p:cNvPr>
          <p:cNvSpPr txBox="1"/>
          <p:nvPr/>
        </p:nvSpPr>
        <p:spPr>
          <a:xfrm>
            <a:off x="1259632" y="2533517"/>
            <a:ext cx="226215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节点负压供水的现象</a:t>
            </a:r>
          </a:p>
        </p:txBody>
      </p:sp>
      <p:sp>
        <p:nvSpPr>
          <p:cNvPr id="11" name="文本框 10">
            <a:extLst>
              <a:ext uri="{FF2B5EF4-FFF2-40B4-BE49-F238E27FC236}">
                <a16:creationId xmlns:a16="http://schemas.microsoft.com/office/drawing/2014/main" id="{071F07D7-7C2A-4D01-A381-0125B363B44B}"/>
              </a:ext>
            </a:extLst>
          </p:cNvPr>
          <p:cNvSpPr txBox="1"/>
          <p:nvPr/>
        </p:nvSpPr>
        <p:spPr>
          <a:xfrm>
            <a:off x="1259632" y="3272226"/>
            <a:ext cx="3185487"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震后水力分析未考虑水源能力</a:t>
            </a:r>
          </a:p>
        </p:txBody>
      </p:sp>
      <p:sp>
        <p:nvSpPr>
          <p:cNvPr id="31" name="爆炸形: 8 pt  30">
            <a:extLst>
              <a:ext uri="{FF2B5EF4-FFF2-40B4-BE49-F238E27FC236}">
                <a16:creationId xmlns:a16="http://schemas.microsoft.com/office/drawing/2014/main" id="{DA18DF55-3FF5-4684-8421-46229AAA21EC}"/>
              </a:ext>
            </a:extLst>
          </p:cNvPr>
          <p:cNvSpPr/>
          <p:nvPr/>
        </p:nvSpPr>
        <p:spPr>
          <a:xfrm>
            <a:off x="371280" y="311599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33" name="爆炸形: 8 pt  32">
            <a:extLst>
              <a:ext uri="{FF2B5EF4-FFF2-40B4-BE49-F238E27FC236}">
                <a16:creationId xmlns:a16="http://schemas.microsoft.com/office/drawing/2014/main" id="{BC9B300D-B80D-495F-AEEE-409B9A84B7ED}"/>
              </a:ext>
            </a:extLst>
          </p:cNvPr>
          <p:cNvSpPr/>
          <p:nvPr/>
        </p:nvSpPr>
        <p:spPr>
          <a:xfrm>
            <a:off x="362146" y="389214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37" name="文本框 36">
            <a:extLst>
              <a:ext uri="{FF2B5EF4-FFF2-40B4-BE49-F238E27FC236}">
                <a16:creationId xmlns:a16="http://schemas.microsoft.com/office/drawing/2014/main" id="{7C3357E6-A029-4D00-803A-3A25BA118EB7}"/>
              </a:ext>
            </a:extLst>
          </p:cNvPr>
          <p:cNvSpPr txBox="1"/>
          <p:nvPr/>
        </p:nvSpPr>
        <p:spPr>
          <a:xfrm>
            <a:off x="1230882" y="4093950"/>
            <a:ext cx="439258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缺少供水管网系统震后恢复过程仿真模型</a:t>
            </a:r>
          </a:p>
        </p:txBody>
      </p:sp>
      <p:sp>
        <p:nvSpPr>
          <p:cNvPr id="39" name="文本框 38">
            <a:extLst>
              <a:ext uri="{FF2B5EF4-FFF2-40B4-BE49-F238E27FC236}">
                <a16:creationId xmlns:a16="http://schemas.microsoft.com/office/drawing/2014/main" id="{1391B135-5DA2-4835-9A1C-847D5CD7E686}"/>
              </a:ext>
            </a:extLst>
          </p:cNvPr>
          <p:cNvSpPr txBox="1"/>
          <p:nvPr/>
        </p:nvSpPr>
        <p:spPr>
          <a:xfrm>
            <a:off x="1303031" y="4903347"/>
            <a:ext cx="5262979"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缺少兼顾分析时间与效率的震后恢复活动规划方法</a:t>
            </a:r>
          </a:p>
        </p:txBody>
      </p:sp>
      <p:sp>
        <p:nvSpPr>
          <p:cNvPr id="49" name="爆炸形: 8 pt  48">
            <a:extLst>
              <a:ext uri="{FF2B5EF4-FFF2-40B4-BE49-F238E27FC236}">
                <a16:creationId xmlns:a16="http://schemas.microsoft.com/office/drawing/2014/main" id="{F9D6DF0B-9FDC-45AD-A86A-085A0E6DEA78}"/>
              </a:ext>
            </a:extLst>
          </p:cNvPr>
          <p:cNvSpPr/>
          <p:nvPr/>
        </p:nvSpPr>
        <p:spPr>
          <a:xfrm>
            <a:off x="414679" y="4747115"/>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Tree>
    <p:extLst>
      <p:ext uri="{BB962C8B-B14F-4D97-AF65-F5344CB8AC3E}">
        <p14:creationId xmlns:p14="http://schemas.microsoft.com/office/powerpoint/2010/main" val="904648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1E0E3-7E12-4617-A746-A7EA2D334D80}"/>
              </a:ext>
            </a:extLst>
          </p:cNvPr>
          <p:cNvSpPr>
            <a:spLocks noGrp="1"/>
          </p:cNvSpPr>
          <p:nvPr>
            <p:ph type="title" idx="4294967295"/>
          </p:nvPr>
        </p:nvSpPr>
        <p:spPr>
          <a:xfrm>
            <a:off x="2061392" y="188640"/>
            <a:ext cx="5021215" cy="738187"/>
          </a:xfrm>
        </p:spPr>
        <p:txBody>
          <a:bodyPr/>
          <a:lstStyle/>
          <a:p>
            <a:r>
              <a:rPr lang="zh-CN" altLang="en-US" dirty="0"/>
              <a:t>主要内容</a:t>
            </a:r>
          </a:p>
        </p:txBody>
      </p:sp>
      <p:grpSp>
        <p:nvGrpSpPr>
          <p:cNvPr id="8" name="组合 11">
            <a:extLst>
              <a:ext uri="{FF2B5EF4-FFF2-40B4-BE49-F238E27FC236}">
                <a16:creationId xmlns:a16="http://schemas.microsoft.com/office/drawing/2014/main" id="{013D69EC-B15D-41DB-B0C5-80C111C4ABB5}"/>
              </a:ext>
            </a:extLst>
          </p:cNvPr>
          <p:cNvGrpSpPr/>
          <p:nvPr/>
        </p:nvGrpSpPr>
        <p:grpSpPr bwMode="auto">
          <a:xfrm>
            <a:off x="589494" y="1414234"/>
            <a:ext cx="1501377" cy="400110"/>
            <a:chOff x="-5045" y="53398"/>
            <a:chExt cx="2001673" cy="533787"/>
          </a:xfrm>
        </p:grpSpPr>
        <p:sp>
          <p:nvSpPr>
            <p:cNvPr id="10" name="矩形 12">
              <a:extLst>
                <a:ext uri="{FF2B5EF4-FFF2-40B4-BE49-F238E27FC236}">
                  <a16:creationId xmlns:a16="http://schemas.microsoft.com/office/drawing/2014/main" id="{A99AA06B-AF1B-4B7B-A6AD-14DC8AD7A6A4}"/>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6">
              <a:extLst>
                <a:ext uri="{FF2B5EF4-FFF2-40B4-BE49-F238E27FC236}">
                  <a16:creationId xmlns:a16="http://schemas.microsoft.com/office/drawing/2014/main" id="{EAE00641-3D3B-49D1-A091-677E0E0ECE0D}"/>
                </a:ext>
              </a:extLst>
            </p:cNvPr>
            <p:cNvSpPr>
              <a:spLocks noChangeArrowheads="1"/>
            </p:cNvSpPr>
            <p:nvPr/>
          </p:nvSpPr>
          <p:spPr bwMode="auto">
            <a:xfrm>
              <a:off x="1066534" y="53398"/>
              <a:ext cx="930094"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绪论</a:t>
              </a:r>
            </a:p>
          </p:txBody>
        </p:sp>
      </p:grpSp>
      <p:grpSp>
        <p:nvGrpSpPr>
          <p:cNvPr id="37" name="组合 11">
            <a:extLst>
              <a:ext uri="{FF2B5EF4-FFF2-40B4-BE49-F238E27FC236}">
                <a16:creationId xmlns:a16="http://schemas.microsoft.com/office/drawing/2014/main" id="{F4D89423-EF48-445C-A2D2-A54C1FAFEA7E}"/>
              </a:ext>
            </a:extLst>
          </p:cNvPr>
          <p:cNvGrpSpPr/>
          <p:nvPr/>
        </p:nvGrpSpPr>
        <p:grpSpPr bwMode="auto">
          <a:xfrm>
            <a:off x="589494" y="4047398"/>
            <a:ext cx="6387219" cy="400110"/>
            <a:chOff x="-5045" y="29622"/>
            <a:chExt cx="8515604" cy="533787"/>
          </a:xfrm>
        </p:grpSpPr>
        <p:sp>
          <p:nvSpPr>
            <p:cNvPr id="39" name="矩形 12">
              <a:extLst>
                <a:ext uri="{FF2B5EF4-FFF2-40B4-BE49-F238E27FC236}">
                  <a16:creationId xmlns:a16="http://schemas.microsoft.com/office/drawing/2014/main" id="{92D1DABE-5EB1-4120-8FE9-166ED3A187EC}"/>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6">
              <a:extLst>
                <a:ext uri="{FF2B5EF4-FFF2-40B4-BE49-F238E27FC236}">
                  <a16:creationId xmlns:a16="http://schemas.microsoft.com/office/drawing/2014/main" id="{FECDAA85-D60B-4F24-ADB2-5F6780D266F6}"/>
                </a:ext>
              </a:extLst>
            </p:cNvPr>
            <p:cNvSpPr>
              <a:spLocks noChangeArrowheads="1"/>
            </p:cNvSpPr>
            <p:nvPr/>
          </p:nvSpPr>
          <p:spPr bwMode="auto">
            <a:xfrm>
              <a:off x="1072799" y="29622"/>
              <a:ext cx="7437760"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基于事件驱动的供水管网震后恢复仿真模型研究</a:t>
              </a:r>
            </a:p>
          </p:txBody>
        </p:sp>
      </p:grpSp>
      <p:grpSp>
        <p:nvGrpSpPr>
          <p:cNvPr id="42" name="组合 11">
            <a:extLst>
              <a:ext uri="{FF2B5EF4-FFF2-40B4-BE49-F238E27FC236}">
                <a16:creationId xmlns:a16="http://schemas.microsoft.com/office/drawing/2014/main" id="{F4F1A32B-687A-48AA-BF89-CE3D307ECBE5}"/>
              </a:ext>
            </a:extLst>
          </p:cNvPr>
          <p:cNvGrpSpPr/>
          <p:nvPr/>
        </p:nvGrpSpPr>
        <p:grpSpPr bwMode="auto">
          <a:xfrm>
            <a:off x="589494" y="4515590"/>
            <a:ext cx="4702169" cy="400110"/>
            <a:chOff x="-5045" y="10828"/>
            <a:chExt cx="6269047" cy="533787"/>
          </a:xfrm>
        </p:grpSpPr>
        <p:sp>
          <p:nvSpPr>
            <p:cNvPr id="44" name="矩形 12">
              <a:extLst>
                <a:ext uri="{FF2B5EF4-FFF2-40B4-BE49-F238E27FC236}">
                  <a16:creationId xmlns:a16="http://schemas.microsoft.com/office/drawing/2014/main" id="{20FED0B0-EA42-4293-90C1-3CFE29013D57}"/>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6">
              <a:extLst>
                <a:ext uri="{FF2B5EF4-FFF2-40B4-BE49-F238E27FC236}">
                  <a16:creationId xmlns:a16="http://schemas.microsoft.com/office/drawing/2014/main" id="{0E6B93F2-22C4-42B8-A243-323D1B2C6C3A}"/>
                </a:ext>
              </a:extLst>
            </p:cNvPr>
            <p:cNvSpPr>
              <a:spLocks noChangeArrowheads="1"/>
            </p:cNvSpPr>
            <p:nvPr/>
          </p:nvSpPr>
          <p:spPr bwMode="auto">
            <a:xfrm>
              <a:off x="1106600" y="10828"/>
              <a:ext cx="5157402"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供水管网灾后恢复过程韧性优化</a:t>
              </a:r>
            </a:p>
          </p:txBody>
        </p:sp>
      </p:grpSp>
      <p:grpSp>
        <p:nvGrpSpPr>
          <p:cNvPr id="47" name="组合 11">
            <a:extLst>
              <a:ext uri="{FF2B5EF4-FFF2-40B4-BE49-F238E27FC236}">
                <a16:creationId xmlns:a16="http://schemas.microsoft.com/office/drawing/2014/main" id="{A62BA12B-D1D1-427A-B711-1C1E0BC25776}"/>
              </a:ext>
            </a:extLst>
          </p:cNvPr>
          <p:cNvGrpSpPr/>
          <p:nvPr/>
        </p:nvGrpSpPr>
        <p:grpSpPr bwMode="auto">
          <a:xfrm>
            <a:off x="589494" y="5237490"/>
            <a:ext cx="4609196" cy="400110"/>
            <a:chOff x="-5045" y="-40041"/>
            <a:chExt cx="6145090" cy="533787"/>
          </a:xfrm>
        </p:grpSpPr>
        <p:sp>
          <p:nvSpPr>
            <p:cNvPr id="49" name="矩形 12">
              <a:extLst>
                <a:ext uri="{FF2B5EF4-FFF2-40B4-BE49-F238E27FC236}">
                  <a16:creationId xmlns:a16="http://schemas.microsoft.com/office/drawing/2014/main" id="{BF8823E3-DD79-42D2-94F4-320978F45527}"/>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6">
              <a:extLst>
                <a:ext uri="{FF2B5EF4-FFF2-40B4-BE49-F238E27FC236}">
                  <a16:creationId xmlns:a16="http://schemas.microsoft.com/office/drawing/2014/main" id="{823F16A5-AA3E-4215-8131-CDE8ADA3C4A6}"/>
                </a:ext>
              </a:extLst>
            </p:cNvPr>
            <p:cNvSpPr>
              <a:spLocks noChangeArrowheads="1"/>
            </p:cNvSpPr>
            <p:nvPr/>
          </p:nvSpPr>
          <p:spPr bwMode="auto">
            <a:xfrm>
              <a:off x="1106600" y="-40041"/>
              <a:ext cx="5033445"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供水管网抗震韧性分析软件开发</a:t>
              </a:r>
            </a:p>
          </p:txBody>
        </p:sp>
      </p:grpSp>
      <p:grpSp>
        <p:nvGrpSpPr>
          <p:cNvPr id="57" name="组合 11">
            <a:extLst>
              <a:ext uri="{FF2B5EF4-FFF2-40B4-BE49-F238E27FC236}">
                <a16:creationId xmlns:a16="http://schemas.microsoft.com/office/drawing/2014/main" id="{BE9C340C-4B2C-45E2-B68E-5CB806E0A930}"/>
              </a:ext>
            </a:extLst>
          </p:cNvPr>
          <p:cNvGrpSpPr/>
          <p:nvPr/>
        </p:nvGrpSpPr>
        <p:grpSpPr bwMode="auto">
          <a:xfrm>
            <a:off x="589494" y="2656236"/>
            <a:ext cx="7366881" cy="400110"/>
            <a:chOff x="-5045" y="11873"/>
            <a:chExt cx="9821700" cy="533787"/>
          </a:xfrm>
        </p:grpSpPr>
        <p:sp>
          <p:nvSpPr>
            <p:cNvPr id="59" name="矩形 12">
              <a:extLst>
                <a:ext uri="{FF2B5EF4-FFF2-40B4-BE49-F238E27FC236}">
                  <a16:creationId xmlns:a16="http://schemas.microsoft.com/office/drawing/2014/main" id="{1B504F6B-9B68-451D-9BAD-F26FDEEEBB21}"/>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6">
              <a:extLst>
                <a:ext uri="{FF2B5EF4-FFF2-40B4-BE49-F238E27FC236}">
                  <a16:creationId xmlns:a16="http://schemas.microsoft.com/office/drawing/2014/main" id="{1871CE4B-DCD0-46E3-A31B-762383628E94}"/>
                </a:ext>
              </a:extLst>
            </p:cNvPr>
            <p:cNvSpPr>
              <a:spLocks noChangeArrowheads="1"/>
            </p:cNvSpPr>
            <p:nvPr/>
          </p:nvSpPr>
          <p:spPr bwMode="auto">
            <a:xfrm>
              <a:off x="1066533" y="11873"/>
              <a:ext cx="8750122"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基于压力驱动配属了模型的供水管网震后水力分析方法</a:t>
              </a:r>
            </a:p>
          </p:txBody>
        </p:sp>
      </p:grpSp>
      <p:grpSp>
        <p:nvGrpSpPr>
          <p:cNvPr id="62" name="组合 11">
            <a:extLst>
              <a:ext uri="{FF2B5EF4-FFF2-40B4-BE49-F238E27FC236}">
                <a16:creationId xmlns:a16="http://schemas.microsoft.com/office/drawing/2014/main" id="{8F1C07F5-3309-4930-8575-97FB6C4B7620}"/>
              </a:ext>
            </a:extLst>
          </p:cNvPr>
          <p:cNvGrpSpPr/>
          <p:nvPr/>
        </p:nvGrpSpPr>
        <p:grpSpPr bwMode="auto">
          <a:xfrm>
            <a:off x="573928" y="3203512"/>
            <a:ext cx="4617210" cy="400110"/>
            <a:chOff x="-5045" y="34359"/>
            <a:chExt cx="6155778" cy="533787"/>
          </a:xfrm>
        </p:grpSpPr>
        <p:sp>
          <p:nvSpPr>
            <p:cNvPr id="64" name="矩形 12">
              <a:extLst>
                <a:ext uri="{FF2B5EF4-FFF2-40B4-BE49-F238E27FC236}">
                  <a16:creationId xmlns:a16="http://schemas.microsoft.com/office/drawing/2014/main" id="{B9E6CF7E-E460-420A-8C64-BC8FC5415CB8}"/>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6">
              <a:extLst>
                <a:ext uri="{FF2B5EF4-FFF2-40B4-BE49-F238E27FC236}">
                  <a16:creationId xmlns:a16="http://schemas.microsoft.com/office/drawing/2014/main" id="{B0DF0618-BD24-450E-BDCE-3AFF9D3F1524}"/>
                </a:ext>
              </a:extLst>
            </p:cNvPr>
            <p:cNvSpPr>
              <a:spLocks noChangeArrowheads="1"/>
            </p:cNvSpPr>
            <p:nvPr/>
          </p:nvSpPr>
          <p:spPr bwMode="auto">
            <a:xfrm>
              <a:off x="1106600" y="34359"/>
              <a:ext cx="5044133"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震后水源功能模式集成开发研究</a:t>
              </a:r>
            </a:p>
          </p:txBody>
        </p:sp>
      </p:grpSp>
      <p:grpSp>
        <p:nvGrpSpPr>
          <p:cNvPr id="66" name="组合 11">
            <a:extLst>
              <a:ext uri="{FF2B5EF4-FFF2-40B4-BE49-F238E27FC236}">
                <a16:creationId xmlns:a16="http://schemas.microsoft.com/office/drawing/2014/main" id="{1797EBEC-EC4F-4FAC-92C2-3B2D5B70331A}"/>
              </a:ext>
            </a:extLst>
          </p:cNvPr>
          <p:cNvGrpSpPr/>
          <p:nvPr/>
        </p:nvGrpSpPr>
        <p:grpSpPr bwMode="auto">
          <a:xfrm>
            <a:off x="573928" y="2126235"/>
            <a:ext cx="7598472" cy="400110"/>
            <a:chOff x="-5045" y="11873"/>
            <a:chExt cx="10130463" cy="533787"/>
          </a:xfrm>
        </p:grpSpPr>
        <p:sp>
          <p:nvSpPr>
            <p:cNvPr id="67" name="矩形 12">
              <a:extLst>
                <a:ext uri="{FF2B5EF4-FFF2-40B4-BE49-F238E27FC236}">
                  <a16:creationId xmlns:a16="http://schemas.microsoft.com/office/drawing/2014/main" id="{D0BD1C92-509B-4A7E-8E0A-6AB4933DE38A}"/>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6">
              <a:extLst>
                <a:ext uri="{FF2B5EF4-FFF2-40B4-BE49-F238E27FC236}">
                  <a16:creationId xmlns:a16="http://schemas.microsoft.com/office/drawing/2014/main" id="{3CFE5110-59C3-4227-9152-9566446B7CE9}"/>
                </a:ext>
              </a:extLst>
            </p:cNvPr>
            <p:cNvSpPr>
              <a:spLocks noChangeArrowheads="1"/>
            </p:cNvSpPr>
            <p:nvPr/>
          </p:nvSpPr>
          <p:spPr bwMode="auto">
            <a:xfrm>
              <a:off x="1066534" y="11873"/>
              <a:ext cx="9058884"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a:t>
              </a:r>
              <a:r>
                <a:rPr lang="en-US" altLang="zh-CN" sz="2000" dirty="0">
                  <a:latin typeface="+mn-lt"/>
                  <a:ea typeface="微软雅黑" panose="020B0503020204020204" pitchFamily="34" charset="-122"/>
                  <a:cs typeface="+mn-lt"/>
                </a:rPr>
                <a:t>EPANET</a:t>
              </a:r>
              <a:r>
                <a:rPr lang="zh-CN" altLang="en-US" sz="2000" dirty="0">
                  <a:latin typeface="+mn-lt"/>
                  <a:ea typeface="微软雅黑" panose="020B0503020204020204" pitchFamily="34" charset="-122"/>
                  <a:cs typeface="+mn-lt"/>
                </a:rPr>
                <a:t>的供水管网震后水力分析与地震破坏模型研究</a:t>
              </a:r>
            </a:p>
          </p:txBody>
        </p:sp>
      </p:grpSp>
      <p:grpSp>
        <p:nvGrpSpPr>
          <p:cNvPr id="27" name="组合 11">
            <a:extLst>
              <a:ext uri="{FF2B5EF4-FFF2-40B4-BE49-F238E27FC236}">
                <a16:creationId xmlns:a16="http://schemas.microsoft.com/office/drawing/2014/main" id="{E74531B4-02B8-4CC4-91E5-E6D9A2A8712D}"/>
              </a:ext>
            </a:extLst>
          </p:cNvPr>
          <p:cNvGrpSpPr/>
          <p:nvPr/>
        </p:nvGrpSpPr>
        <p:grpSpPr bwMode="auto">
          <a:xfrm>
            <a:off x="589494" y="6013747"/>
            <a:ext cx="2300870" cy="400110"/>
            <a:chOff x="-5045" y="-40041"/>
            <a:chExt cx="3067575" cy="533787"/>
          </a:xfrm>
        </p:grpSpPr>
        <p:sp>
          <p:nvSpPr>
            <p:cNvPr id="28" name="矩形 12">
              <a:extLst>
                <a:ext uri="{FF2B5EF4-FFF2-40B4-BE49-F238E27FC236}">
                  <a16:creationId xmlns:a16="http://schemas.microsoft.com/office/drawing/2014/main" id="{42A48ECD-CB58-42F6-84F6-1CA1E2880C72}"/>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6">
              <a:extLst>
                <a:ext uri="{FF2B5EF4-FFF2-40B4-BE49-F238E27FC236}">
                  <a16:creationId xmlns:a16="http://schemas.microsoft.com/office/drawing/2014/main" id="{075390B6-9EEB-4A6E-BF63-69B6B2BC1845}"/>
                </a:ext>
              </a:extLst>
            </p:cNvPr>
            <p:cNvSpPr>
              <a:spLocks noChangeArrowheads="1"/>
            </p:cNvSpPr>
            <p:nvPr/>
          </p:nvSpPr>
          <p:spPr bwMode="auto">
            <a:xfrm>
              <a:off x="1106600" y="-40041"/>
              <a:ext cx="1955930"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结论与展望</a:t>
              </a:r>
            </a:p>
          </p:txBody>
        </p:sp>
      </p:grpSp>
    </p:spTree>
    <p:extLst>
      <p:ext uri="{BB962C8B-B14F-4D97-AF65-F5344CB8AC3E}">
        <p14:creationId xmlns:p14="http://schemas.microsoft.com/office/powerpoint/2010/main" val="1798260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标题 1">
            <a:extLst>
              <a:ext uri="{FF2B5EF4-FFF2-40B4-BE49-F238E27FC236}">
                <a16:creationId xmlns:a16="http://schemas.microsoft.com/office/drawing/2014/main" id="{EBB16B0C-455F-4D46-88C5-2C17066A8B2D}"/>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dirty="0"/>
              <a:t>1 </a:t>
            </a:r>
            <a:r>
              <a:rPr lang="zh-CN" altLang="en-US" sz="2400" dirty="0"/>
              <a:t>绪论</a:t>
            </a: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noFill/>
        </p:spPr>
        <p:txBody>
          <a:bodyPr wrap="none" rtlCol="0">
            <a:spAutoFit/>
          </a:bodyPr>
          <a:lstStyle/>
          <a:p>
            <a:r>
              <a:rPr lang="zh-CN" altLang="en-US" sz="2000" dirty="0"/>
              <a:t>研究现状</a:t>
            </a:r>
          </a:p>
        </p:txBody>
      </p:sp>
      <p:sp>
        <p:nvSpPr>
          <p:cNvPr id="3" name="文本框 2">
            <a:extLst>
              <a:ext uri="{FF2B5EF4-FFF2-40B4-BE49-F238E27FC236}">
                <a16:creationId xmlns:a16="http://schemas.microsoft.com/office/drawing/2014/main" id="{6720AD53-6005-48D0-9969-1BCB333BB378}"/>
              </a:ext>
            </a:extLst>
          </p:cNvPr>
          <p:cNvSpPr txBox="1"/>
          <p:nvPr/>
        </p:nvSpPr>
        <p:spPr>
          <a:xfrm>
            <a:off x="3563888" y="1079690"/>
            <a:ext cx="1210588" cy="400110"/>
          </a:xfrm>
          <a:prstGeom prst="rect">
            <a:avLst/>
          </a:prstGeom>
          <a:solidFill>
            <a:srgbClr val="0096C3"/>
          </a:solidFill>
        </p:spPr>
        <p:txBody>
          <a:bodyPr wrap="none" rtlCol="0">
            <a:spAutoFit/>
          </a:bodyPr>
          <a:lstStyle/>
          <a:p>
            <a:r>
              <a:rPr lang="zh-CN" altLang="en-US" sz="2000" dirty="0">
                <a:solidFill>
                  <a:schemeClr val="bg1"/>
                </a:solidFill>
              </a:rPr>
              <a:t>研究内容</a:t>
            </a:r>
          </a:p>
        </p:txBody>
      </p:sp>
      <p:grpSp>
        <p:nvGrpSpPr>
          <p:cNvPr id="12" name="组合 11">
            <a:extLst>
              <a:ext uri="{FF2B5EF4-FFF2-40B4-BE49-F238E27FC236}">
                <a16:creationId xmlns:a16="http://schemas.microsoft.com/office/drawing/2014/main" id="{D28966DD-2D54-45DE-BF77-C7FF90379995}"/>
              </a:ext>
            </a:extLst>
          </p:cNvPr>
          <p:cNvGrpSpPr/>
          <p:nvPr/>
        </p:nvGrpSpPr>
        <p:grpSpPr bwMode="auto">
          <a:xfrm>
            <a:off x="1569018" y="4506486"/>
            <a:ext cx="6387219" cy="400110"/>
            <a:chOff x="-5045" y="29622"/>
            <a:chExt cx="8515604" cy="533787"/>
          </a:xfrm>
        </p:grpSpPr>
        <p:sp>
          <p:nvSpPr>
            <p:cNvPr id="13" name="矩形 12">
              <a:extLst>
                <a:ext uri="{FF2B5EF4-FFF2-40B4-BE49-F238E27FC236}">
                  <a16:creationId xmlns:a16="http://schemas.microsoft.com/office/drawing/2014/main" id="{D58EE1D2-A1CB-446A-B02B-B2199302019E}"/>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矩形 6">
              <a:extLst>
                <a:ext uri="{FF2B5EF4-FFF2-40B4-BE49-F238E27FC236}">
                  <a16:creationId xmlns:a16="http://schemas.microsoft.com/office/drawing/2014/main" id="{46E0DB2D-3C21-48F2-899E-8F4A0089103D}"/>
                </a:ext>
              </a:extLst>
            </p:cNvPr>
            <p:cNvSpPr>
              <a:spLocks noChangeArrowheads="1"/>
            </p:cNvSpPr>
            <p:nvPr/>
          </p:nvSpPr>
          <p:spPr bwMode="auto">
            <a:xfrm>
              <a:off x="1072799" y="29622"/>
              <a:ext cx="7437760"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基于事件驱动的供水管网震后恢复仿真模型研究</a:t>
              </a:r>
            </a:p>
          </p:txBody>
        </p:sp>
      </p:grpSp>
      <p:grpSp>
        <p:nvGrpSpPr>
          <p:cNvPr id="15" name="组合 11">
            <a:extLst>
              <a:ext uri="{FF2B5EF4-FFF2-40B4-BE49-F238E27FC236}">
                <a16:creationId xmlns:a16="http://schemas.microsoft.com/office/drawing/2014/main" id="{1232417F-E1BE-49DC-9C33-F174B7B3953B}"/>
              </a:ext>
            </a:extLst>
          </p:cNvPr>
          <p:cNvGrpSpPr/>
          <p:nvPr/>
        </p:nvGrpSpPr>
        <p:grpSpPr bwMode="auto">
          <a:xfrm>
            <a:off x="1569018" y="5228737"/>
            <a:ext cx="4702169" cy="400110"/>
            <a:chOff x="-5045" y="10828"/>
            <a:chExt cx="6269047" cy="533787"/>
          </a:xfrm>
        </p:grpSpPr>
        <p:sp>
          <p:nvSpPr>
            <p:cNvPr id="16" name="矩形 12">
              <a:extLst>
                <a:ext uri="{FF2B5EF4-FFF2-40B4-BE49-F238E27FC236}">
                  <a16:creationId xmlns:a16="http://schemas.microsoft.com/office/drawing/2014/main" id="{F8185D43-1239-48F3-8B6A-1BB9903AEEC2}"/>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7" name="矩形 6">
              <a:extLst>
                <a:ext uri="{FF2B5EF4-FFF2-40B4-BE49-F238E27FC236}">
                  <a16:creationId xmlns:a16="http://schemas.microsoft.com/office/drawing/2014/main" id="{73749F27-D789-47ED-A265-E6922E4333B9}"/>
                </a:ext>
              </a:extLst>
            </p:cNvPr>
            <p:cNvSpPr>
              <a:spLocks noChangeArrowheads="1"/>
            </p:cNvSpPr>
            <p:nvPr/>
          </p:nvSpPr>
          <p:spPr bwMode="auto">
            <a:xfrm>
              <a:off x="1106600" y="10828"/>
              <a:ext cx="5157402"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供水管网灾后恢复过程韧性优化</a:t>
              </a:r>
            </a:p>
          </p:txBody>
        </p:sp>
      </p:grpSp>
      <p:grpSp>
        <p:nvGrpSpPr>
          <p:cNvPr id="18" name="组合 11">
            <a:extLst>
              <a:ext uri="{FF2B5EF4-FFF2-40B4-BE49-F238E27FC236}">
                <a16:creationId xmlns:a16="http://schemas.microsoft.com/office/drawing/2014/main" id="{2E16A894-C0D8-4FB4-8FE4-85945911F226}"/>
              </a:ext>
            </a:extLst>
          </p:cNvPr>
          <p:cNvGrpSpPr/>
          <p:nvPr/>
        </p:nvGrpSpPr>
        <p:grpSpPr bwMode="auto">
          <a:xfrm>
            <a:off x="1569018" y="5949280"/>
            <a:ext cx="4609196" cy="400110"/>
            <a:chOff x="-5045" y="-40041"/>
            <a:chExt cx="6145090" cy="533787"/>
          </a:xfrm>
        </p:grpSpPr>
        <p:sp>
          <p:nvSpPr>
            <p:cNvPr id="19" name="矩形 12">
              <a:extLst>
                <a:ext uri="{FF2B5EF4-FFF2-40B4-BE49-F238E27FC236}">
                  <a16:creationId xmlns:a16="http://schemas.microsoft.com/office/drawing/2014/main" id="{A82D49A2-8699-4AD2-AD58-EFF18AA6F53E}"/>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矩形 6">
              <a:extLst>
                <a:ext uri="{FF2B5EF4-FFF2-40B4-BE49-F238E27FC236}">
                  <a16:creationId xmlns:a16="http://schemas.microsoft.com/office/drawing/2014/main" id="{F8836A7C-4F9E-4660-B2AA-122EFAFDC1AD}"/>
                </a:ext>
              </a:extLst>
            </p:cNvPr>
            <p:cNvSpPr>
              <a:spLocks noChangeArrowheads="1"/>
            </p:cNvSpPr>
            <p:nvPr/>
          </p:nvSpPr>
          <p:spPr bwMode="auto">
            <a:xfrm>
              <a:off x="1106600" y="-40041"/>
              <a:ext cx="5033445"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供水管网抗震韧性分析软件开发</a:t>
              </a:r>
            </a:p>
          </p:txBody>
        </p:sp>
      </p:grpSp>
      <p:grpSp>
        <p:nvGrpSpPr>
          <p:cNvPr id="21" name="组合 11">
            <a:extLst>
              <a:ext uri="{FF2B5EF4-FFF2-40B4-BE49-F238E27FC236}">
                <a16:creationId xmlns:a16="http://schemas.microsoft.com/office/drawing/2014/main" id="{93FD794E-4305-402A-AD18-FC689029D9A3}"/>
              </a:ext>
            </a:extLst>
          </p:cNvPr>
          <p:cNvGrpSpPr/>
          <p:nvPr/>
        </p:nvGrpSpPr>
        <p:grpSpPr bwMode="auto">
          <a:xfrm>
            <a:off x="1569018" y="2859191"/>
            <a:ext cx="7351315" cy="400110"/>
            <a:chOff x="-5045" y="23396"/>
            <a:chExt cx="9800947" cy="533787"/>
          </a:xfrm>
        </p:grpSpPr>
        <p:sp>
          <p:nvSpPr>
            <p:cNvPr id="22" name="矩形 12">
              <a:extLst>
                <a:ext uri="{FF2B5EF4-FFF2-40B4-BE49-F238E27FC236}">
                  <a16:creationId xmlns:a16="http://schemas.microsoft.com/office/drawing/2014/main" id="{D5818719-8C59-4260-86B4-19A6BA0BAC67}"/>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矩形 6">
              <a:extLst>
                <a:ext uri="{FF2B5EF4-FFF2-40B4-BE49-F238E27FC236}">
                  <a16:creationId xmlns:a16="http://schemas.microsoft.com/office/drawing/2014/main" id="{EB6990B0-4C1B-4484-919F-4975A69A0AA3}"/>
                </a:ext>
              </a:extLst>
            </p:cNvPr>
            <p:cNvSpPr>
              <a:spLocks noChangeArrowheads="1"/>
            </p:cNvSpPr>
            <p:nvPr/>
          </p:nvSpPr>
          <p:spPr bwMode="auto">
            <a:xfrm>
              <a:off x="1045781" y="23396"/>
              <a:ext cx="8750121"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基于压力驱动配属了模型的供水管网震后水力分析方法</a:t>
              </a:r>
            </a:p>
          </p:txBody>
        </p:sp>
      </p:grpSp>
      <p:grpSp>
        <p:nvGrpSpPr>
          <p:cNvPr id="24" name="组合 11">
            <a:extLst>
              <a:ext uri="{FF2B5EF4-FFF2-40B4-BE49-F238E27FC236}">
                <a16:creationId xmlns:a16="http://schemas.microsoft.com/office/drawing/2014/main" id="{6B31FD24-5AA2-43E4-8564-7E8941D0B2B5}"/>
              </a:ext>
            </a:extLst>
          </p:cNvPr>
          <p:cNvGrpSpPr/>
          <p:nvPr/>
        </p:nvGrpSpPr>
        <p:grpSpPr bwMode="auto">
          <a:xfrm>
            <a:off x="1569018" y="3724119"/>
            <a:ext cx="4617210" cy="400110"/>
            <a:chOff x="-5045" y="34359"/>
            <a:chExt cx="6155778" cy="533787"/>
          </a:xfrm>
        </p:grpSpPr>
        <p:sp>
          <p:nvSpPr>
            <p:cNvPr id="25" name="矩形 12">
              <a:extLst>
                <a:ext uri="{FF2B5EF4-FFF2-40B4-BE49-F238E27FC236}">
                  <a16:creationId xmlns:a16="http://schemas.microsoft.com/office/drawing/2014/main" id="{472F624B-F6B3-4719-A7E8-50FF36CBEEBC}"/>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6">
              <a:extLst>
                <a:ext uri="{FF2B5EF4-FFF2-40B4-BE49-F238E27FC236}">
                  <a16:creationId xmlns:a16="http://schemas.microsoft.com/office/drawing/2014/main" id="{BE8F64BC-C10A-438C-A9BE-CD9B47BB750C}"/>
                </a:ext>
              </a:extLst>
            </p:cNvPr>
            <p:cNvSpPr>
              <a:spLocks noChangeArrowheads="1"/>
            </p:cNvSpPr>
            <p:nvPr/>
          </p:nvSpPr>
          <p:spPr bwMode="auto">
            <a:xfrm>
              <a:off x="1106600" y="34359"/>
              <a:ext cx="5044133"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震后水源功能模式集成开发研究</a:t>
              </a:r>
            </a:p>
          </p:txBody>
        </p:sp>
      </p:grpSp>
      <p:grpSp>
        <p:nvGrpSpPr>
          <p:cNvPr id="27" name="组合 11">
            <a:extLst>
              <a:ext uri="{FF2B5EF4-FFF2-40B4-BE49-F238E27FC236}">
                <a16:creationId xmlns:a16="http://schemas.microsoft.com/office/drawing/2014/main" id="{CA7DE4FC-4857-4B27-AE59-D4E7AB2F38FF}"/>
              </a:ext>
            </a:extLst>
          </p:cNvPr>
          <p:cNvGrpSpPr/>
          <p:nvPr/>
        </p:nvGrpSpPr>
        <p:grpSpPr bwMode="auto">
          <a:xfrm>
            <a:off x="1569018" y="2102658"/>
            <a:ext cx="7598472" cy="400110"/>
            <a:chOff x="-5045" y="11873"/>
            <a:chExt cx="10130463" cy="533787"/>
          </a:xfrm>
        </p:grpSpPr>
        <p:sp>
          <p:nvSpPr>
            <p:cNvPr id="28" name="矩形 12">
              <a:extLst>
                <a:ext uri="{FF2B5EF4-FFF2-40B4-BE49-F238E27FC236}">
                  <a16:creationId xmlns:a16="http://schemas.microsoft.com/office/drawing/2014/main" id="{DB2788E3-F098-4802-92AC-6463975A3D4F}"/>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9" name="矩形 6">
              <a:extLst>
                <a:ext uri="{FF2B5EF4-FFF2-40B4-BE49-F238E27FC236}">
                  <a16:creationId xmlns:a16="http://schemas.microsoft.com/office/drawing/2014/main" id="{4D92F743-81A5-4F5D-9228-40CB336D8BE8}"/>
                </a:ext>
              </a:extLst>
            </p:cNvPr>
            <p:cNvSpPr>
              <a:spLocks noChangeArrowheads="1"/>
            </p:cNvSpPr>
            <p:nvPr/>
          </p:nvSpPr>
          <p:spPr bwMode="auto">
            <a:xfrm>
              <a:off x="1066534" y="11873"/>
              <a:ext cx="9058884"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a:t>
              </a:r>
              <a:r>
                <a:rPr lang="en-US" altLang="zh-CN" sz="2000" dirty="0">
                  <a:latin typeface="+mn-lt"/>
                  <a:ea typeface="微软雅黑" panose="020B0503020204020204" pitchFamily="34" charset="-122"/>
                  <a:cs typeface="+mn-lt"/>
                </a:rPr>
                <a:t>EPANET</a:t>
              </a:r>
              <a:r>
                <a:rPr lang="zh-CN" altLang="en-US" sz="2000" dirty="0">
                  <a:latin typeface="+mn-lt"/>
                  <a:ea typeface="微软雅黑" panose="020B0503020204020204" pitchFamily="34" charset="-122"/>
                  <a:cs typeface="+mn-lt"/>
                </a:rPr>
                <a:t>的供水管网震后水力分析与地震破坏模型研究</a:t>
              </a:r>
            </a:p>
          </p:txBody>
        </p:sp>
      </p:grpSp>
      <p:sp>
        <p:nvSpPr>
          <p:cNvPr id="2" name="爆炸形: 8 pt  1">
            <a:extLst>
              <a:ext uri="{FF2B5EF4-FFF2-40B4-BE49-F238E27FC236}">
                <a16:creationId xmlns:a16="http://schemas.microsoft.com/office/drawing/2014/main" id="{AD9E1D57-6315-48BD-A766-3098DF3FA12D}"/>
              </a:ext>
            </a:extLst>
          </p:cNvPr>
          <p:cNvSpPr/>
          <p:nvPr/>
        </p:nvSpPr>
        <p:spPr>
          <a:xfrm>
            <a:off x="408590" y="2318965"/>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7" name="爆炸形: 8 pt  6">
            <a:extLst>
              <a:ext uri="{FF2B5EF4-FFF2-40B4-BE49-F238E27FC236}">
                <a16:creationId xmlns:a16="http://schemas.microsoft.com/office/drawing/2014/main" id="{C6FA0C30-9D21-4104-8B1B-50AEEF02D7FB}"/>
              </a:ext>
            </a:extLst>
          </p:cNvPr>
          <p:cNvSpPr/>
          <p:nvPr/>
        </p:nvSpPr>
        <p:spPr>
          <a:xfrm>
            <a:off x="362146" y="1457116"/>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9" name="文本框 8">
            <a:extLst>
              <a:ext uri="{FF2B5EF4-FFF2-40B4-BE49-F238E27FC236}">
                <a16:creationId xmlns:a16="http://schemas.microsoft.com/office/drawing/2014/main" id="{F1B41C04-8485-4812-9453-A4048208924A}"/>
              </a:ext>
            </a:extLst>
          </p:cNvPr>
          <p:cNvSpPr txBox="1"/>
          <p:nvPr/>
        </p:nvSpPr>
        <p:spPr>
          <a:xfrm>
            <a:off x="1259632" y="1664965"/>
            <a:ext cx="2510624"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缺少管网破坏状态模型</a:t>
            </a:r>
          </a:p>
        </p:txBody>
      </p:sp>
      <p:sp>
        <p:nvSpPr>
          <p:cNvPr id="11" name="文本框 10">
            <a:extLst>
              <a:ext uri="{FF2B5EF4-FFF2-40B4-BE49-F238E27FC236}">
                <a16:creationId xmlns:a16="http://schemas.microsoft.com/office/drawing/2014/main" id="{071F07D7-7C2A-4D01-A381-0125B363B44B}"/>
              </a:ext>
            </a:extLst>
          </p:cNvPr>
          <p:cNvSpPr txBox="1"/>
          <p:nvPr/>
        </p:nvSpPr>
        <p:spPr>
          <a:xfrm>
            <a:off x="1259632" y="3272226"/>
            <a:ext cx="3185487"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震后水力分析未考虑水源能力</a:t>
            </a:r>
          </a:p>
        </p:txBody>
      </p:sp>
      <p:sp>
        <p:nvSpPr>
          <p:cNvPr id="31" name="爆炸形: 8 pt  30">
            <a:extLst>
              <a:ext uri="{FF2B5EF4-FFF2-40B4-BE49-F238E27FC236}">
                <a16:creationId xmlns:a16="http://schemas.microsoft.com/office/drawing/2014/main" id="{DA18DF55-3FF5-4684-8421-46229AAA21EC}"/>
              </a:ext>
            </a:extLst>
          </p:cNvPr>
          <p:cNvSpPr/>
          <p:nvPr/>
        </p:nvSpPr>
        <p:spPr>
          <a:xfrm>
            <a:off x="371280" y="311599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5" name="爆炸形: 8 pt  4">
            <a:extLst>
              <a:ext uri="{FF2B5EF4-FFF2-40B4-BE49-F238E27FC236}">
                <a16:creationId xmlns:a16="http://schemas.microsoft.com/office/drawing/2014/main" id="{531EF101-5426-4058-88C6-A9321E8652F8}"/>
              </a:ext>
            </a:extLst>
          </p:cNvPr>
          <p:cNvSpPr/>
          <p:nvPr/>
        </p:nvSpPr>
        <p:spPr>
          <a:xfrm>
            <a:off x="362146" y="3892144"/>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8" name="文本框 7">
            <a:extLst>
              <a:ext uri="{FF2B5EF4-FFF2-40B4-BE49-F238E27FC236}">
                <a16:creationId xmlns:a16="http://schemas.microsoft.com/office/drawing/2014/main" id="{2D72FFCA-D7B8-4804-978B-8230D4633C17}"/>
              </a:ext>
            </a:extLst>
          </p:cNvPr>
          <p:cNvSpPr txBox="1"/>
          <p:nvPr/>
        </p:nvSpPr>
        <p:spPr>
          <a:xfrm>
            <a:off x="1230882" y="4093950"/>
            <a:ext cx="4392589" cy="369332"/>
          </a:xfrm>
          <a:prstGeom prst="rect">
            <a:avLst/>
          </a:prstGeom>
          <a:noFill/>
        </p:spPr>
        <p:txBody>
          <a:bodyPr wrap="square" rtlCol="0">
            <a:spAutoFit/>
          </a:bodyPr>
          <a:lstStyle/>
          <a:p>
            <a:r>
              <a:rPr lang="zh-CN" altLang="en-US" dirty="0">
                <a:latin typeface="楷体" panose="02010609060101010101" pitchFamily="49" charset="-122"/>
                <a:ea typeface="楷体" panose="02010609060101010101" pitchFamily="49" charset="-122"/>
              </a:rPr>
              <a:t>缺少供水管网系统震后恢复过程仿真模型</a:t>
            </a:r>
          </a:p>
        </p:txBody>
      </p:sp>
      <p:sp>
        <p:nvSpPr>
          <p:cNvPr id="37" name="爆炸形: 8 pt  36">
            <a:extLst>
              <a:ext uri="{FF2B5EF4-FFF2-40B4-BE49-F238E27FC236}">
                <a16:creationId xmlns:a16="http://schemas.microsoft.com/office/drawing/2014/main" id="{D4EF04EF-DE5F-4916-8F25-53F64CDECF25}"/>
              </a:ext>
            </a:extLst>
          </p:cNvPr>
          <p:cNvSpPr/>
          <p:nvPr/>
        </p:nvSpPr>
        <p:spPr>
          <a:xfrm>
            <a:off x="414679" y="4747115"/>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39" name="文本框 38">
            <a:extLst>
              <a:ext uri="{FF2B5EF4-FFF2-40B4-BE49-F238E27FC236}">
                <a16:creationId xmlns:a16="http://schemas.microsoft.com/office/drawing/2014/main" id="{E62FA066-7565-4A46-AF49-3D07C4ED3AC2}"/>
              </a:ext>
            </a:extLst>
          </p:cNvPr>
          <p:cNvSpPr txBox="1"/>
          <p:nvPr/>
        </p:nvSpPr>
        <p:spPr>
          <a:xfrm>
            <a:off x="1303031" y="4903347"/>
            <a:ext cx="5262979"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缺少兼顾分析时间与效率的震后恢复活动规划方法</a:t>
            </a:r>
          </a:p>
        </p:txBody>
      </p:sp>
      <p:sp>
        <p:nvSpPr>
          <p:cNvPr id="40" name="爆炸形: 8 pt  39">
            <a:extLst>
              <a:ext uri="{FF2B5EF4-FFF2-40B4-BE49-F238E27FC236}">
                <a16:creationId xmlns:a16="http://schemas.microsoft.com/office/drawing/2014/main" id="{1CB3933E-9E81-4007-9979-D321BD3DDDF0}"/>
              </a:ext>
            </a:extLst>
          </p:cNvPr>
          <p:cNvSpPr/>
          <p:nvPr/>
        </p:nvSpPr>
        <p:spPr>
          <a:xfrm>
            <a:off x="404381" y="5881776"/>
            <a:ext cx="1047204" cy="79455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rgbClr val="FF0000"/>
                </a:solidFill>
              </a:rPr>
              <a:t>技术开发</a:t>
            </a:r>
          </a:p>
        </p:txBody>
      </p:sp>
      <p:sp>
        <p:nvSpPr>
          <p:cNvPr id="30" name="文本框 29">
            <a:extLst>
              <a:ext uri="{FF2B5EF4-FFF2-40B4-BE49-F238E27FC236}">
                <a16:creationId xmlns:a16="http://schemas.microsoft.com/office/drawing/2014/main" id="{C366A5F4-58FC-4C23-89D7-380E0771A73D}"/>
              </a:ext>
            </a:extLst>
          </p:cNvPr>
          <p:cNvSpPr txBox="1"/>
          <p:nvPr/>
        </p:nvSpPr>
        <p:spPr>
          <a:xfrm>
            <a:off x="1259632" y="2533517"/>
            <a:ext cx="2262158"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节点负压供水的现象</a:t>
            </a:r>
          </a:p>
        </p:txBody>
      </p:sp>
    </p:spTree>
    <p:extLst>
      <p:ext uri="{BB962C8B-B14F-4D97-AF65-F5344CB8AC3E}">
        <p14:creationId xmlns:p14="http://schemas.microsoft.com/office/powerpoint/2010/main" val="32788392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7" name="文本框 6">
            <a:extLst>
              <a:ext uri="{FF2B5EF4-FFF2-40B4-BE49-F238E27FC236}">
                <a16:creationId xmlns:a16="http://schemas.microsoft.com/office/drawing/2014/main" id="{B2B4EBA5-0855-4993-B526-BA56DFB64124}"/>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8" name="文本框 7">
            <a:extLst>
              <a:ext uri="{FF2B5EF4-FFF2-40B4-BE49-F238E27FC236}">
                <a16:creationId xmlns:a16="http://schemas.microsoft.com/office/drawing/2014/main" id="{D075D761-09DA-4C78-B31D-6D27E0CDC8B7}"/>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9" name="文本框 8">
            <a:extLst>
              <a:ext uri="{FF2B5EF4-FFF2-40B4-BE49-F238E27FC236}">
                <a16:creationId xmlns:a16="http://schemas.microsoft.com/office/drawing/2014/main" id="{64252E34-2AF7-4388-BB22-54840EFE2A3C}"/>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1015663"/>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a:t>
            </a:r>
            <a:endParaRPr lang="en-US" altLang="zh-CN" sz="2000" dirty="0"/>
          </a:p>
          <a:p>
            <a:pPr marL="742950" lvl="1" indent="-285750">
              <a:buClr>
                <a:srgbClr val="0096C3"/>
              </a:buClr>
              <a:buFont typeface="Wingdings" panose="05000000000000000000" pitchFamily="2" charset="2"/>
              <a:buChar char="Ø"/>
            </a:pPr>
            <a:r>
              <a:rPr lang="zh-CN" altLang="en-US" sz="2000" dirty="0"/>
              <a:t>管线断开破坏</a:t>
            </a:r>
            <a:endParaRPr lang="en-US" altLang="zh-CN" sz="2000" dirty="0"/>
          </a:p>
        </p:txBody>
      </p:sp>
    </p:spTree>
    <p:extLst>
      <p:ext uri="{BB962C8B-B14F-4D97-AF65-F5344CB8AC3E}">
        <p14:creationId xmlns:p14="http://schemas.microsoft.com/office/powerpoint/2010/main" val="292465029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7" name="文本框 6">
            <a:extLst>
              <a:ext uri="{FF2B5EF4-FFF2-40B4-BE49-F238E27FC236}">
                <a16:creationId xmlns:a16="http://schemas.microsoft.com/office/drawing/2014/main" id="{B2B4EBA5-0855-4993-B526-BA56DFB64124}"/>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8" name="文本框 7">
            <a:extLst>
              <a:ext uri="{FF2B5EF4-FFF2-40B4-BE49-F238E27FC236}">
                <a16:creationId xmlns:a16="http://schemas.microsoft.com/office/drawing/2014/main" id="{D075D761-09DA-4C78-B31D-6D27E0CDC8B7}"/>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9" name="文本框 8">
            <a:extLst>
              <a:ext uri="{FF2B5EF4-FFF2-40B4-BE49-F238E27FC236}">
                <a16:creationId xmlns:a16="http://schemas.microsoft.com/office/drawing/2014/main" id="{64252E34-2AF7-4388-BB22-54840EFE2A3C}"/>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 name="图片 3">
            <a:extLst>
              <a:ext uri="{FF2B5EF4-FFF2-40B4-BE49-F238E27FC236}">
                <a16:creationId xmlns:a16="http://schemas.microsoft.com/office/drawing/2014/main" id="{1CBF90AE-31CD-4DDD-8389-F14B02031C24}"/>
              </a:ext>
            </a:extLst>
          </p:cNvPr>
          <p:cNvPicPr/>
          <p:nvPr/>
        </p:nvPicPr>
        <p:blipFill>
          <a:blip r:embed="rId3"/>
          <a:stretch>
            <a:fillRect/>
          </a:stretch>
        </p:blipFill>
        <p:spPr>
          <a:xfrm>
            <a:off x="5253522" y="2013824"/>
            <a:ext cx="3045460" cy="2069465"/>
          </a:xfrm>
          <a:prstGeom prst="rect">
            <a:avLst/>
          </a:prstGeom>
        </p:spPr>
      </p:pic>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E2F29AF0-5FEB-496E-9D46-D8727D9B76FD}"/>
                  </a:ext>
                </a:extLst>
              </p:cNvPr>
              <p:cNvSpPr/>
              <p:nvPr/>
            </p:nvSpPr>
            <p:spPr>
              <a:xfrm>
                <a:off x="5652120" y="5016638"/>
                <a:ext cx="1752467"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𝑄</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𝑙</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𝑑</m:t>
                          </m:r>
                        </m:sub>
                      </m:sSub>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r>
                            <a:rPr lang="zh-CN" altLang="en-US" i="1">
                              <a:latin typeface="Cambria Math" panose="02040503050406030204" pitchFamily="18" charset="0"/>
                            </a:rPr>
                            <m:t>𝑔h</m:t>
                          </m:r>
                        </m:e>
                      </m:rad>
                    </m:oMath>
                  </m:oMathPara>
                </a14:m>
                <a:endParaRPr lang="zh-CN" altLang="en-US" dirty="0"/>
              </a:p>
            </p:txBody>
          </p:sp>
        </mc:Choice>
        <mc:Fallback xmlns="">
          <p:sp>
            <p:nvSpPr>
              <p:cNvPr id="14" name="矩形 13">
                <a:extLst>
                  <a:ext uri="{FF2B5EF4-FFF2-40B4-BE49-F238E27FC236}">
                    <a16:creationId xmlns:a16="http://schemas.microsoft.com/office/drawing/2014/main" id="{E2F29AF0-5FEB-496E-9D46-D8727D9B76FD}"/>
                  </a:ext>
                </a:extLst>
              </p:cNvPr>
              <p:cNvSpPr>
                <a:spLocks noRot="1" noChangeAspect="1" noMove="1" noResize="1" noEditPoints="1" noAdjustHandles="1" noChangeArrowheads="1" noChangeShapeType="1" noTextEdit="1"/>
              </p:cNvSpPr>
              <p:nvPr/>
            </p:nvSpPr>
            <p:spPr>
              <a:xfrm>
                <a:off x="5652120" y="5016638"/>
                <a:ext cx="1752467" cy="427746"/>
              </a:xfrm>
              <a:prstGeom prst="rect">
                <a:avLst/>
              </a:prstGeom>
              <a:blipFill>
                <a:blip r:embed="rId4"/>
                <a:stretch>
                  <a:fillRect b="-8571"/>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4605D2C4-7591-4081-8B5A-229827609CC3}"/>
              </a:ext>
            </a:extLst>
          </p:cNvPr>
          <p:cNvSpPr/>
          <p:nvPr/>
        </p:nvSpPr>
        <p:spPr>
          <a:xfrm>
            <a:off x="5102694" y="4293096"/>
            <a:ext cx="3185487" cy="369332"/>
          </a:xfrm>
          <a:prstGeom prst="rect">
            <a:avLst/>
          </a:prstGeom>
        </p:spPr>
        <p:txBody>
          <a:bodyPr wrap="none">
            <a:spAutoFit/>
          </a:bodyPr>
          <a:lstStyle/>
          <a:p>
            <a:r>
              <a:rPr lang="zh-CN" altLang="en-US" dirty="0"/>
              <a:t>基于孔口出流的管线渗漏模型</a:t>
            </a:r>
          </a:p>
        </p:txBody>
      </p:sp>
    </p:spTree>
    <p:extLst>
      <p:ext uri="{BB962C8B-B14F-4D97-AF65-F5344CB8AC3E}">
        <p14:creationId xmlns:p14="http://schemas.microsoft.com/office/powerpoint/2010/main" val="24930833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11" name="图片 10">
            <a:extLst>
              <a:ext uri="{FF2B5EF4-FFF2-40B4-BE49-F238E27FC236}">
                <a16:creationId xmlns:a16="http://schemas.microsoft.com/office/drawing/2014/main" id="{ADE604EC-8184-4B18-83B9-F8C5C41520F9}"/>
              </a:ext>
            </a:extLst>
          </p:cNvPr>
          <p:cNvPicPr>
            <a:picLocks noChangeAspect="1"/>
          </p:cNvPicPr>
          <p:nvPr/>
        </p:nvPicPr>
        <p:blipFill>
          <a:blip r:embed="rId2"/>
          <a:stretch>
            <a:fillRect/>
          </a:stretch>
        </p:blipFill>
        <p:spPr>
          <a:xfrm>
            <a:off x="395536" y="4759530"/>
            <a:ext cx="2836069" cy="1559719"/>
          </a:xfrm>
          <a:prstGeom prst="rect">
            <a:avLst/>
          </a:prstGeom>
        </p:spPr>
      </p:pic>
      <p:pic>
        <p:nvPicPr>
          <p:cNvPr id="12" name="图片 11">
            <a:extLst>
              <a:ext uri="{FF2B5EF4-FFF2-40B4-BE49-F238E27FC236}">
                <a16:creationId xmlns:a16="http://schemas.microsoft.com/office/drawing/2014/main" id="{5319AE61-A5E6-41A7-A425-15D3A4E4A52C}"/>
              </a:ext>
            </a:extLst>
          </p:cNvPr>
          <p:cNvPicPr>
            <a:picLocks noChangeAspect="1"/>
          </p:cNvPicPr>
          <p:nvPr/>
        </p:nvPicPr>
        <p:blipFill>
          <a:blip r:embed="rId3"/>
          <a:stretch>
            <a:fillRect/>
          </a:stretch>
        </p:blipFill>
        <p:spPr>
          <a:xfrm>
            <a:off x="3279051" y="4505691"/>
            <a:ext cx="2990850" cy="2155031"/>
          </a:xfrm>
          <a:prstGeom prst="rect">
            <a:avLst/>
          </a:prstGeom>
        </p:spPr>
      </p:pic>
      <p:pic>
        <p:nvPicPr>
          <p:cNvPr id="13" name="图片 12">
            <a:extLst>
              <a:ext uri="{FF2B5EF4-FFF2-40B4-BE49-F238E27FC236}">
                <a16:creationId xmlns:a16="http://schemas.microsoft.com/office/drawing/2014/main" id="{B337E52B-29E1-470F-8B63-7CD01E32ACD4}"/>
              </a:ext>
            </a:extLst>
          </p:cNvPr>
          <p:cNvPicPr>
            <a:picLocks noChangeAspect="1"/>
          </p:cNvPicPr>
          <p:nvPr/>
        </p:nvPicPr>
        <p:blipFill>
          <a:blip r:embed="rId4"/>
          <a:stretch>
            <a:fillRect/>
          </a:stretch>
        </p:blipFill>
        <p:spPr>
          <a:xfrm>
            <a:off x="6233244" y="4655946"/>
            <a:ext cx="2862263" cy="1181100"/>
          </a:xfrm>
          <a:prstGeom prst="rect">
            <a:avLst/>
          </a:prstGeom>
        </p:spPr>
      </p:pic>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46B15C2-356A-48B7-91C6-9B0322FBB33A}"/>
              </a:ext>
            </a:extLst>
          </p:cNvPr>
          <p:cNvSpPr txBox="1"/>
          <p:nvPr/>
        </p:nvSpPr>
        <p:spPr>
          <a:xfrm>
            <a:off x="1259632" y="6453336"/>
            <a:ext cx="1338828" cy="369332"/>
          </a:xfrm>
          <a:prstGeom prst="rect">
            <a:avLst/>
          </a:prstGeom>
          <a:noFill/>
        </p:spPr>
        <p:txBody>
          <a:bodyPr wrap="none" rtlCol="0">
            <a:spAutoFit/>
          </a:bodyPr>
          <a:lstStyle/>
          <a:p>
            <a:r>
              <a:rPr lang="zh-CN" altLang="en-US" dirty="0"/>
              <a:t>扩散器方法</a:t>
            </a:r>
          </a:p>
        </p:txBody>
      </p:sp>
      <p:sp>
        <p:nvSpPr>
          <p:cNvPr id="14" name="文本框 13">
            <a:extLst>
              <a:ext uri="{FF2B5EF4-FFF2-40B4-BE49-F238E27FC236}">
                <a16:creationId xmlns:a16="http://schemas.microsoft.com/office/drawing/2014/main" id="{EC55F155-EC98-4C34-94B2-9E708E9AFC19}"/>
              </a:ext>
            </a:extLst>
          </p:cNvPr>
          <p:cNvSpPr txBox="1"/>
          <p:nvPr/>
        </p:nvSpPr>
        <p:spPr>
          <a:xfrm>
            <a:off x="4034829" y="6516052"/>
            <a:ext cx="1569660" cy="369332"/>
          </a:xfrm>
          <a:prstGeom prst="rect">
            <a:avLst/>
          </a:prstGeom>
          <a:noFill/>
        </p:spPr>
        <p:txBody>
          <a:bodyPr wrap="none" rtlCol="0">
            <a:spAutoFit/>
          </a:bodyPr>
          <a:lstStyle/>
          <a:p>
            <a:r>
              <a:rPr lang="zh-CN" altLang="en-US" dirty="0"/>
              <a:t>虚拟管道方法</a:t>
            </a:r>
          </a:p>
        </p:txBody>
      </p:sp>
      <p:sp>
        <p:nvSpPr>
          <p:cNvPr id="15" name="文本框 14">
            <a:extLst>
              <a:ext uri="{FF2B5EF4-FFF2-40B4-BE49-F238E27FC236}">
                <a16:creationId xmlns:a16="http://schemas.microsoft.com/office/drawing/2014/main" id="{0CB5B7E6-8E4E-4213-BBD8-E57795EDB6B0}"/>
              </a:ext>
            </a:extLst>
          </p:cNvPr>
          <p:cNvSpPr txBox="1"/>
          <p:nvPr/>
        </p:nvSpPr>
        <p:spPr>
          <a:xfrm>
            <a:off x="6879545" y="6412686"/>
            <a:ext cx="1569660" cy="369332"/>
          </a:xfrm>
          <a:prstGeom prst="rect">
            <a:avLst/>
          </a:prstGeom>
          <a:noFill/>
        </p:spPr>
        <p:txBody>
          <a:bodyPr wrap="none" rtlCol="0">
            <a:spAutoFit/>
          </a:bodyPr>
          <a:lstStyle/>
          <a:p>
            <a:r>
              <a:rPr lang="zh-CN" altLang="en-US" dirty="0"/>
              <a:t>附加流量方法</a:t>
            </a:r>
          </a:p>
        </p:txBody>
      </p:sp>
      <p:sp>
        <p:nvSpPr>
          <p:cNvPr id="17" name="文本框 16">
            <a:extLst>
              <a:ext uri="{FF2B5EF4-FFF2-40B4-BE49-F238E27FC236}">
                <a16:creationId xmlns:a16="http://schemas.microsoft.com/office/drawing/2014/main" id="{A2C381A7-E0AE-4170-B006-FFAC9B93C2D4}"/>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ECEA581C-CF9F-42A0-AD57-C6F73DB8E75E}"/>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5151804D-FC13-4CF0-A690-D57A40AACA70}"/>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15398546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11" name="图片 10">
            <a:extLst>
              <a:ext uri="{FF2B5EF4-FFF2-40B4-BE49-F238E27FC236}">
                <a16:creationId xmlns:a16="http://schemas.microsoft.com/office/drawing/2014/main" id="{ADE604EC-8184-4B18-83B9-F8C5C41520F9}"/>
              </a:ext>
            </a:extLst>
          </p:cNvPr>
          <p:cNvPicPr>
            <a:picLocks noChangeAspect="1"/>
          </p:cNvPicPr>
          <p:nvPr/>
        </p:nvPicPr>
        <p:blipFill>
          <a:blip r:embed="rId2"/>
          <a:stretch>
            <a:fillRect/>
          </a:stretch>
        </p:blipFill>
        <p:spPr>
          <a:xfrm>
            <a:off x="395536" y="4759530"/>
            <a:ext cx="2836069" cy="1559719"/>
          </a:xfrm>
          <a:prstGeom prst="rect">
            <a:avLst/>
          </a:prstGeom>
        </p:spPr>
      </p:pic>
      <p:pic>
        <p:nvPicPr>
          <p:cNvPr id="13" name="图片 12">
            <a:extLst>
              <a:ext uri="{FF2B5EF4-FFF2-40B4-BE49-F238E27FC236}">
                <a16:creationId xmlns:a16="http://schemas.microsoft.com/office/drawing/2014/main" id="{B337E52B-29E1-470F-8B63-7CD01E32ACD4}"/>
              </a:ext>
            </a:extLst>
          </p:cNvPr>
          <p:cNvPicPr>
            <a:picLocks noChangeAspect="1"/>
          </p:cNvPicPr>
          <p:nvPr/>
        </p:nvPicPr>
        <p:blipFill>
          <a:blip r:embed="rId3"/>
          <a:stretch>
            <a:fillRect/>
          </a:stretch>
        </p:blipFill>
        <p:spPr>
          <a:xfrm>
            <a:off x="6308966" y="4868625"/>
            <a:ext cx="2862263" cy="1181100"/>
          </a:xfrm>
          <a:prstGeom prst="rect">
            <a:avLst/>
          </a:prstGeom>
        </p:spPr>
      </p:pic>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46B15C2-356A-48B7-91C6-9B0322FBB33A}"/>
              </a:ext>
            </a:extLst>
          </p:cNvPr>
          <p:cNvSpPr txBox="1"/>
          <p:nvPr/>
        </p:nvSpPr>
        <p:spPr>
          <a:xfrm>
            <a:off x="1259632" y="6453336"/>
            <a:ext cx="1338828" cy="369332"/>
          </a:xfrm>
          <a:prstGeom prst="rect">
            <a:avLst/>
          </a:prstGeom>
          <a:noFill/>
        </p:spPr>
        <p:txBody>
          <a:bodyPr wrap="none" rtlCol="0">
            <a:spAutoFit/>
          </a:bodyPr>
          <a:lstStyle/>
          <a:p>
            <a:r>
              <a:rPr lang="zh-CN" altLang="en-US" dirty="0"/>
              <a:t>扩散器方法</a:t>
            </a:r>
          </a:p>
        </p:txBody>
      </p:sp>
      <p:sp>
        <p:nvSpPr>
          <p:cNvPr id="15" name="文本框 14">
            <a:extLst>
              <a:ext uri="{FF2B5EF4-FFF2-40B4-BE49-F238E27FC236}">
                <a16:creationId xmlns:a16="http://schemas.microsoft.com/office/drawing/2014/main" id="{0CB5B7E6-8E4E-4213-BBD8-E57795EDB6B0}"/>
              </a:ext>
            </a:extLst>
          </p:cNvPr>
          <p:cNvSpPr txBox="1"/>
          <p:nvPr/>
        </p:nvSpPr>
        <p:spPr>
          <a:xfrm>
            <a:off x="6836044" y="5837046"/>
            <a:ext cx="1569660" cy="369332"/>
          </a:xfrm>
          <a:prstGeom prst="rect">
            <a:avLst/>
          </a:prstGeom>
          <a:noFill/>
        </p:spPr>
        <p:txBody>
          <a:bodyPr wrap="none" rtlCol="0">
            <a:spAutoFit/>
          </a:bodyPr>
          <a:lstStyle/>
          <a:p>
            <a:r>
              <a:rPr lang="zh-CN" altLang="en-US" dirty="0"/>
              <a:t>附加流量方法</a:t>
            </a:r>
          </a:p>
        </p:txBody>
      </p:sp>
      <p:sp>
        <p:nvSpPr>
          <p:cNvPr id="10" name="矩形 9">
            <a:extLst>
              <a:ext uri="{FF2B5EF4-FFF2-40B4-BE49-F238E27FC236}">
                <a16:creationId xmlns:a16="http://schemas.microsoft.com/office/drawing/2014/main" id="{0D9FED7E-BFA0-40EA-B1AF-D492E5881216}"/>
              </a:ext>
            </a:extLst>
          </p:cNvPr>
          <p:cNvSpPr/>
          <p:nvPr/>
        </p:nvSpPr>
        <p:spPr>
          <a:xfrm>
            <a:off x="6242881" y="1020954"/>
            <a:ext cx="2994434" cy="3693319"/>
          </a:xfrm>
          <a:prstGeom prst="rect">
            <a:avLst/>
          </a:prstGeom>
        </p:spPr>
        <p:txBody>
          <a:bodyPr wrap="square">
            <a:spAutoFit/>
          </a:bodyPr>
          <a:lstStyle/>
          <a:p>
            <a:r>
              <a:rPr lang="zh-CN" altLang="en-US" b="1" dirty="0"/>
              <a:t>附加流量的方法</a:t>
            </a:r>
            <a:r>
              <a:rPr lang="zh-CN" altLang="en-US" dirty="0"/>
              <a:t>需要确定漏水点的漏水量，但是在水力分析前，无法得到准确的漏水量。若采用漏水量的估计值，则需要通过多次管网水力分析得到，需要大量的计算。</a:t>
            </a:r>
            <a:endParaRPr lang="en-US" altLang="zh-CN" dirty="0"/>
          </a:p>
          <a:p>
            <a:r>
              <a:rPr lang="zh-CN" altLang="en-US" dirty="0"/>
              <a:t>此外，对于地震后破坏严重的管网，管网中的水流方向是不确定的，无法准确得知破坏后管道中的水流方向，也就不能确定管线的上游节点。</a:t>
            </a:r>
          </a:p>
        </p:txBody>
      </p:sp>
      <p:sp>
        <p:nvSpPr>
          <p:cNvPr id="17" name="文本框 16">
            <a:extLst>
              <a:ext uri="{FF2B5EF4-FFF2-40B4-BE49-F238E27FC236}">
                <a16:creationId xmlns:a16="http://schemas.microsoft.com/office/drawing/2014/main" id="{3E5BBDA1-8683-4149-BD01-3358375AC0FF}"/>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563A05F4-1F19-4C43-B184-8F382CE964D6}"/>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E49542E6-C389-491E-84FB-F2FF0D27153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
        <p:nvSpPr>
          <p:cNvPr id="22" name="椭圆 21">
            <a:extLst>
              <a:ext uri="{FF2B5EF4-FFF2-40B4-BE49-F238E27FC236}">
                <a16:creationId xmlns:a16="http://schemas.microsoft.com/office/drawing/2014/main" id="{89A6C5F3-49F9-400A-8F79-263CC3712C7A}"/>
              </a:ext>
            </a:extLst>
          </p:cNvPr>
          <p:cNvSpPr/>
          <p:nvPr/>
        </p:nvSpPr>
        <p:spPr>
          <a:xfrm>
            <a:off x="6441772" y="5342791"/>
            <a:ext cx="2627784" cy="8612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E07B19B-E388-4385-8079-E43EBA5A3D3E}"/>
              </a:ext>
            </a:extLst>
          </p:cNvPr>
          <p:cNvPicPr>
            <a:picLocks noChangeAspect="1"/>
          </p:cNvPicPr>
          <p:nvPr/>
        </p:nvPicPr>
        <p:blipFill>
          <a:blip r:embed="rId5"/>
          <a:stretch>
            <a:fillRect/>
          </a:stretch>
        </p:blipFill>
        <p:spPr>
          <a:xfrm>
            <a:off x="3279051" y="4505691"/>
            <a:ext cx="2990850" cy="2155031"/>
          </a:xfrm>
          <a:prstGeom prst="rect">
            <a:avLst/>
          </a:prstGeom>
        </p:spPr>
      </p:pic>
      <p:sp>
        <p:nvSpPr>
          <p:cNvPr id="7" name="文本框 6">
            <a:extLst>
              <a:ext uri="{FF2B5EF4-FFF2-40B4-BE49-F238E27FC236}">
                <a16:creationId xmlns:a16="http://schemas.microsoft.com/office/drawing/2014/main" id="{EDDEB3DF-57C2-4D27-894E-46CDC7959443}"/>
              </a:ext>
            </a:extLst>
          </p:cNvPr>
          <p:cNvSpPr txBox="1"/>
          <p:nvPr/>
        </p:nvSpPr>
        <p:spPr>
          <a:xfrm>
            <a:off x="4034829" y="6516052"/>
            <a:ext cx="1569660" cy="369332"/>
          </a:xfrm>
          <a:prstGeom prst="rect">
            <a:avLst/>
          </a:prstGeom>
          <a:noFill/>
        </p:spPr>
        <p:txBody>
          <a:bodyPr wrap="none" rtlCol="0">
            <a:spAutoFit/>
          </a:bodyPr>
          <a:lstStyle/>
          <a:p>
            <a:r>
              <a:rPr lang="zh-CN" altLang="en-US" dirty="0"/>
              <a:t>虚拟管道方法</a:t>
            </a:r>
          </a:p>
        </p:txBody>
      </p:sp>
    </p:spTree>
    <p:extLst>
      <p:ext uri="{BB962C8B-B14F-4D97-AF65-F5344CB8AC3E}">
        <p14:creationId xmlns:p14="http://schemas.microsoft.com/office/powerpoint/2010/main" val="17283808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11" name="图片 10">
            <a:extLst>
              <a:ext uri="{FF2B5EF4-FFF2-40B4-BE49-F238E27FC236}">
                <a16:creationId xmlns:a16="http://schemas.microsoft.com/office/drawing/2014/main" id="{ADE604EC-8184-4B18-83B9-F8C5C41520F9}"/>
              </a:ext>
            </a:extLst>
          </p:cNvPr>
          <p:cNvPicPr>
            <a:picLocks noChangeAspect="1"/>
          </p:cNvPicPr>
          <p:nvPr/>
        </p:nvPicPr>
        <p:blipFill>
          <a:blip r:embed="rId2"/>
          <a:stretch>
            <a:fillRect/>
          </a:stretch>
        </p:blipFill>
        <p:spPr>
          <a:xfrm>
            <a:off x="395536" y="4759530"/>
            <a:ext cx="2836069" cy="1559719"/>
          </a:xfrm>
          <a:prstGeom prst="rect">
            <a:avLst/>
          </a:prstGeom>
        </p:spPr>
      </p:pic>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46B15C2-356A-48B7-91C6-9B0322FBB33A}"/>
              </a:ext>
            </a:extLst>
          </p:cNvPr>
          <p:cNvSpPr txBox="1"/>
          <p:nvPr/>
        </p:nvSpPr>
        <p:spPr>
          <a:xfrm>
            <a:off x="1259632" y="6453336"/>
            <a:ext cx="1338828" cy="369332"/>
          </a:xfrm>
          <a:prstGeom prst="rect">
            <a:avLst/>
          </a:prstGeom>
          <a:noFill/>
        </p:spPr>
        <p:txBody>
          <a:bodyPr wrap="none" rtlCol="0">
            <a:spAutoFit/>
          </a:bodyPr>
          <a:lstStyle/>
          <a:p>
            <a:r>
              <a:rPr lang="zh-CN" altLang="en-US" dirty="0"/>
              <a:t>扩散器方法</a:t>
            </a:r>
          </a:p>
        </p:txBody>
      </p:sp>
      <p:sp>
        <p:nvSpPr>
          <p:cNvPr id="17" name="文本框 16">
            <a:extLst>
              <a:ext uri="{FF2B5EF4-FFF2-40B4-BE49-F238E27FC236}">
                <a16:creationId xmlns:a16="http://schemas.microsoft.com/office/drawing/2014/main" id="{3E5BBDA1-8683-4149-BD01-3358375AC0FF}"/>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563A05F4-1F19-4C43-B184-8F382CE964D6}"/>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E49542E6-C389-491E-84FB-F2FF0D27153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142FC2A-6E19-4778-ACE0-00EBA2F6F3BF}"/>
                  </a:ext>
                </a:extLst>
              </p:cNvPr>
              <p:cNvSpPr>
                <a:spLocks noChangeAspect="1"/>
              </p:cNvSpPr>
              <p:nvPr/>
            </p:nvSpPr>
            <p:spPr>
              <a:xfrm>
                <a:off x="1217569" y="4396020"/>
                <a:ext cx="1285672"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smtClean="0">
                          <a:latin typeface="Cambria Math" panose="02040503050406030204" pitchFamily="18" charset="0"/>
                        </a:rPr>
                        <m:t>𝑞</m:t>
                      </m:r>
                      <m:r>
                        <a:rPr lang="zh-CN" altLang="en-US" sz="2000">
                          <a:latin typeface="Cambria Math" panose="02040503050406030204" pitchFamily="18" charset="0"/>
                        </a:rPr>
                        <m:t>=</m:t>
                      </m:r>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𝐸</m:t>
                          </m:r>
                        </m:sub>
                      </m:sSub>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𝑝</m:t>
                          </m:r>
                        </m:e>
                        <m:sup>
                          <m:r>
                            <a:rPr lang="zh-CN" altLang="en-US" sz="2000" i="1">
                              <a:latin typeface="Cambria Math" panose="02040503050406030204" pitchFamily="18" charset="0"/>
                            </a:rPr>
                            <m:t>𝛾</m:t>
                          </m:r>
                        </m:sup>
                      </m:sSup>
                    </m:oMath>
                  </m:oMathPara>
                </a14:m>
                <a:endParaRPr lang="zh-CN" altLang="en-US" sz="2000" dirty="0"/>
              </a:p>
            </p:txBody>
          </p:sp>
        </mc:Choice>
        <mc:Fallback xmlns="">
          <p:sp>
            <p:nvSpPr>
              <p:cNvPr id="6" name="矩形 5">
                <a:extLst>
                  <a:ext uri="{FF2B5EF4-FFF2-40B4-BE49-F238E27FC236}">
                    <a16:creationId xmlns:a16="http://schemas.microsoft.com/office/drawing/2014/main" id="{A142FC2A-6E19-4778-ACE0-00EBA2F6F3BF}"/>
                  </a:ext>
                </a:extLst>
              </p:cNvPr>
              <p:cNvSpPr>
                <a:spLocks noRot="1" noChangeAspect="1" noMove="1" noResize="1" noEditPoints="1" noAdjustHandles="1" noChangeArrowheads="1" noChangeShapeType="1" noTextEdit="1"/>
              </p:cNvSpPr>
              <p:nvPr/>
            </p:nvSpPr>
            <p:spPr>
              <a:xfrm>
                <a:off x="1217569" y="4396020"/>
                <a:ext cx="1285672" cy="400110"/>
              </a:xfrm>
              <a:prstGeom prst="rect">
                <a:avLst/>
              </a:prstGeom>
              <a:blipFill>
                <a:blip r:embed="rId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D2D413F-E6E5-4657-8E4A-D8FE94E6CB4E}"/>
                  </a:ext>
                </a:extLst>
              </p:cNvPr>
              <p:cNvSpPr/>
              <p:nvPr/>
            </p:nvSpPr>
            <p:spPr>
              <a:xfrm>
                <a:off x="5076056" y="2367767"/>
                <a:ext cx="1926746" cy="465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𝐴</m:t>
                          </m:r>
                        </m:e>
                        <m:sub>
                          <m:r>
                            <a:rPr lang="zh-CN" altLang="en-US" sz="2000" i="1">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Sub>
                      <m:rad>
                        <m:radPr>
                          <m:degHide m:val="on"/>
                          <m:ctrlPr>
                            <a:rPr lang="zh-CN" altLang="en-US" sz="2000" i="1">
                              <a:latin typeface="Cambria Math" panose="02040503050406030204" pitchFamily="18" charset="0"/>
                            </a:rPr>
                          </m:ctrlPr>
                        </m:radPr>
                        <m:deg/>
                        <m:e>
                          <m:r>
                            <a:rPr lang="zh-CN" altLang="en-US" sz="2000">
                              <a:latin typeface="Cambria Math" panose="02040503050406030204" pitchFamily="18" charset="0"/>
                            </a:rPr>
                            <m:t>2</m:t>
                          </m:r>
                          <m:r>
                            <a:rPr lang="zh-CN" altLang="en-US" sz="2000" i="1">
                              <a:latin typeface="Cambria Math" panose="02040503050406030204" pitchFamily="18" charset="0"/>
                            </a:rPr>
                            <m:t>𝑔h</m:t>
                          </m:r>
                        </m:e>
                      </m:rad>
                    </m:oMath>
                  </m:oMathPara>
                </a14:m>
                <a:endParaRPr lang="zh-CN" altLang="en-US" sz="2000" dirty="0"/>
              </a:p>
            </p:txBody>
          </p:sp>
        </mc:Choice>
        <mc:Fallback xmlns="">
          <p:sp>
            <p:nvSpPr>
              <p:cNvPr id="7" name="矩形 6">
                <a:extLst>
                  <a:ext uri="{FF2B5EF4-FFF2-40B4-BE49-F238E27FC236}">
                    <a16:creationId xmlns:a16="http://schemas.microsoft.com/office/drawing/2014/main" id="{9D2D413F-E6E5-4657-8E4A-D8FE94E6CB4E}"/>
                  </a:ext>
                </a:extLst>
              </p:cNvPr>
              <p:cNvSpPr>
                <a:spLocks noRot="1" noChangeAspect="1" noMove="1" noResize="1" noEditPoints="1" noAdjustHandles="1" noChangeArrowheads="1" noChangeShapeType="1" noTextEdit="1"/>
              </p:cNvSpPr>
              <p:nvPr/>
            </p:nvSpPr>
            <p:spPr>
              <a:xfrm>
                <a:off x="5076056" y="2367767"/>
                <a:ext cx="1926746" cy="465064"/>
              </a:xfrm>
              <a:prstGeom prst="rect">
                <a:avLst/>
              </a:prstGeom>
              <a:blipFill>
                <a:blip r:embed="rId5"/>
                <a:stretch>
                  <a:fillRect b="-909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2365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11" name="图片 10">
            <a:extLst>
              <a:ext uri="{FF2B5EF4-FFF2-40B4-BE49-F238E27FC236}">
                <a16:creationId xmlns:a16="http://schemas.microsoft.com/office/drawing/2014/main" id="{ADE604EC-8184-4B18-83B9-F8C5C41520F9}"/>
              </a:ext>
            </a:extLst>
          </p:cNvPr>
          <p:cNvPicPr>
            <a:picLocks noChangeAspect="1"/>
          </p:cNvPicPr>
          <p:nvPr/>
        </p:nvPicPr>
        <p:blipFill>
          <a:blip r:embed="rId2"/>
          <a:stretch>
            <a:fillRect/>
          </a:stretch>
        </p:blipFill>
        <p:spPr>
          <a:xfrm>
            <a:off x="395536" y="4759530"/>
            <a:ext cx="2836069" cy="1559719"/>
          </a:xfrm>
          <a:prstGeom prst="rect">
            <a:avLst/>
          </a:prstGeom>
        </p:spPr>
      </p:pic>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846B15C2-356A-48B7-91C6-9B0322FBB33A}"/>
              </a:ext>
            </a:extLst>
          </p:cNvPr>
          <p:cNvSpPr txBox="1"/>
          <p:nvPr/>
        </p:nvSpPr>
        <p:spPr>
          <a:xfrm>
            <a:off x="1259632" y="6453336"/>
            <a:ext cx="1338828" cy="369332"/>
          </a:xfrm>
          <a:prstGeom prst="rect">
            <a:avLst/>
          </a:prstGeom>
          <a:noFill/>
        </p:spPr>
        <p:txBody>
          <a:bodyPr wrap="none" rtlCol="0">
            <a:spAutoFit/>
          </a:bodyPr>
          <a:lstStyle/>
          <a:p>
            <a:r>
              <a:rPr lang="zh-CN" altLang="en-US" dirty="0"/>
              <a:t>扩散器方法</a:t>
            </a:r>
          </a:p>
        </p:txBody>
      </p:sp>
      <p:sp>
        <p:nvSpPr>
          <p:cNvPr id="17" name="文本框 16">
            <a:extLst>
              <a:ext uri="{FF2B5EF4-FFF2-40B4-BE49-F238E27FC236}">
                <a16:creationId xmlns:a16="http://schemas.microsoft.com/office/drawing/2014/main" id="{3E5BBDA1-8683-4149-BD01-3358375AC0FF}"/>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563A05F4-1F19-4C43-B184-8F382CE964D6}"/>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E49542E6-C389-491E-84FB-F2FF0D27153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A142FC2A-6E19-4778-ACE0-00EBA2F6F3BF}"/>
                  </a:ext>
                </a:extLst>
              </p:cNvPr>
              <p:cNvSpPr>
                <a:spLocks noChangeAspect="1"/>
              </p:cNvSpPr>
              <p:nvPr/>
            </p:nvSpPr>
            <p:spPr>
              <a:xfrm>
                <a:off x="1217569" y="4396020"/>
                <a:ext cx="1173783" cy="40011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𝑞</m:t>
                      </m:r>
                      <m:r>
                        <a:rPr lang="zh-CN" altLang="en-US" sz="2000">
                          <a:latin typeface="Cambria Math" panose="02040503050406030204" pitchFamily="18" charset="0"/>
                        </a:rPr>
                        <m:t>=</m:t>
                      </m:r>
                      <m:r>
                        <a:rPr lang="zh-CN" altLang="en-US" sz="2000" i="1">
                          <a:latin typeface="Cambria Math" panose="02040503050406030204" pitchFamily="18" charset="0"/>
                        </a:rPr>
                        <m:t>𝐶</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𝑝</m:t>
                          </m:r>
                        </m:e>
                        <m:sup>
                          <m:r>
                            <a:rPr lang="zh-CN" altLang="en-US" sz="2000" i="1">
                              <a:latin typeface="Cambria Math" panose="02040503050406030204" pitchFamily="18" charset="0"/>
                            </a:rPr>
                            <m:t>𝛾</m:t>
                          </m:r>
                        </m:sup>
                      </m:sSup>
                    </m:oMath>
                  </m:oMathPara>
                </a14:m>
                <a:endParaRPr lang="zh-CN" altLang="en-US" sz="2000" dirty="0"/>
              </a:p>
            </p:txBody>
          </p:sp>
        </mc:Choice>
        <mc:Fallback xmlns="">
          <p:sp>
            <p:nvSpPr>
              <p:cNvPr id="6" name="矩形 5">
                <a:extLst>
                  <a:ext uri="{FF2B5EF4-FFF2-40B4-BE49-F238E27FC236}">
                    <a16:creationId xmlns:a16="http://schemas.microsoft.com/office/drawing/2014/main" id="{A142FC2A-6E19-4778-ACE0-00EBA2F6F3BF}"/>
                  </a:ext>
                </a:extLst>
              </p:cNvPr>
              <p:cNvSpPr>
                <a:spLocks noRot="1" noChangeAspect="1" noMove="1" noResize="1" noEditPoints="1" noAdjustHandles="1" noChangeArrowheads="1" noChangeShapeType="1" noTextEdit="1"/>
              </p:cNvSpPr>
              <p:nvPr/>
            </p:nvSpPr>
            <p:spPr>
              <a:xfrm>
                <a:off x="1217569" y="4396020"/>
                <a:ext cx="1173783" cy="400110"/>
              </a:xfrm>
              <a:prstGeom prst="rect">
                <a:avLst/>
              </a:prstGeom>
              <a:blipFill>
                <a:blip r:embed="rId4"/>
                <a:stretch>
                  <a:fillRect b="-1060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D2D413F-E6E5-4657-8E4A-D8FE94E6CB4E}"/>
                  </a:ext>
                </a:extLst>
              </p:cNvPr>
              <p:cNvSpPr/>
              <p:nvPr/>
            </p:nvSpPr>
            <p:spPr>
              <a:xfrm>
                <a:off x="5076056" y="2367767"/>
                <a:ext cx="1926746" cy="465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𝐴</m:t>
                          </m:r>
                        </m:e>
                        <m:sub>
                          <m:r>
                            <a:rPr lang="zh-CN" altLang="en-US" sz="2000" i="1">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Sub>
                      <m:rad>
                        <m:radPr>
                          <m:degHide m:val="on"/>
                          <m:ctrlPr>
                            <a:rPr lang="zh-CN" altLang="en-US" sz="2000" i="1">
                              <a:latin typeface="Cambria Math" panose="02040503050406030204" pitchFamily="18" charset="0"/>
                            </a:rPr>
                          </m:ctrlPr>
                        </m:radPr>
                        <m:deg/>
                        <m:e>
                          <m:r>
                            <a:rPr lang="zh-CN" altLang="en-US" sz="2000">
                              <a:latin typeface="Cambria Math" panose="02040503050406030204" pitchFamily="18" charset="0"/>
                            </a:rPr>
                            <m:t>2</m:t>
                          </m:r>
                          <m:r>
                            <a:rPr lang="zh-CN" altLang="en-US" sz="2000" i="1">
                              <a:latin typeface="Cambria Math" panose="02040503050406030204" pitchFamily="18" charset="0"/>
                            </a:rPr>
                            <m:t>𝑔h</m:t>
                          </m:r>
                        </m:e>
                      </m:rad>
                    </m:oMath>
                  </m:oMathPara>
                </a14:m>
                <a:endParaRPr lang="zh-CN" altLang="en-US" sz="2000" dirty="0"/>
              </a:p>
            </p:txBody>
          </p:sp>
        </mc:Choice>
        <mc:Fallback xmlns="">
          <p:sp>
            <p:nvSpPr>
              <p:cNvPr id="7" name="矩形 6">
                <a:extLst>
                  <a:ext uri="{FF2B5EF4-FFF2-40B4-BE49-F238E27FC236}">
                    <a16:creationId xmlns:a16="http://schemas.microsoft.com/office/drawing/2014/main" id="{9D2D413F-E6E5-4657-8E4A-D8FE94E6CB4E}"/>
                  </a:ext>
                </a:extLst>
              </p:cNvPr>
              <p:cNvSpPr>
                <a:spLocks noRot="1" noChangeAspect="1" noMove="1" noResize="1" noEditPoints="1" noAdjustHandles="1" noChangeArrowheads="1" noChangeShapeType="1" noTextEdit="1"/>
              </p:cNvSpPr>
              <p:nvPr/>
            </p:nvSpPr>
            <p:spPr>
              <a:xfrm>
                <a:off x="5076056" y="2367767"/>
                <a:ext cx="1926746" cy="465064"/>
              </a:xfrm>
              <a:prstGeom prst="rect">
                <a:avLst/>
              </a:prstGeom>
              <a:blipFill>
                <a:blip r:embed="rId5"/>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95C15ED3-5D86-41B6-A48E-9E6A37C4496B}"/>
                  </a:ext>
                </a:extLst>
              </p:cNvPr>
              <p:cNvSpPr>
                <a:spLocks noChangeAspect="1"/>
              </p:cNvSpPr>
              <p:nvPr/>
            </p:nvSpPr>
            <p:spPr>
              <a:xfrm>
                <a:off x="5099973" y="5229638"/>
                <a:ext cx="1878912" cy="79970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𝐶</m:t>
                          </m:r>
                        </m:e>
                        <m:sub>
                          <m:r>
                            <a:rPr lang="en-US" altLang="zh-CN" sz="2000" b="0" i="1" smtClean="0">
                              <a:latin typeface="Cambria Math" panose="02040503050406030204" pitchFamily="18" charset="0"/>
                            </a:rPr>
                            <m:t>𝐸</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𝐴</m:t>
                              </m:r>
                            </m:e>
                            <m:sub>
                              <m:r>
                                <a:rPr lang="en-US" altLang="zh-CN" sz="2000" b="0" i="1" smtClean="0">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Sub>
                          <m:rad>
                            <m:radPr>
                              <m:degHide m:val="on"/>
                              <m:ctrlPr>
                                <a:rPr lang="zh-CN" altLang="en-US" sz="2000" i="1" smtClean="0">
                                  <a:latin typeface="Cambria Math" panose="02040503050406030204" pitchFamily="18" charset="0"/>
                                </a:rPr>
                              </m:ctrlPr>
                            </m:radPr>
                            <m:deg/>
                            <m:e>
                              <m:r>
                                <a:rPr lang="en-US" altLang="zh-CN" sz="2000" b="0" i="1" smtClean="0">
                                  <a:latin typeface="Cambria Math" panose="02040503050406030204" pitchFamily="18" charset="0"/>
                                </a:rPr>
                                <m:t>2</m:t>
                              </m:r>
                              <m:r>
                                <a:rPr lang="en-US" altLang="zh-CN" sz="2000" b="0" i="1" smtClean="0">
                                  <a:latin typeface="Cambria Math" panose="02040503050406030204" pitchFamily="18" charset="0"/>
                                </a:rPr>
                                <m:t>𝑔</m:t>
                              </m:r>
                            </m:e>
                          </m:rad>
                        </m:den>
                      </m:f>
                    </m:oMath>
                  </m:oMathPara>
                </a14:m>
                <a:endParaRPr lang="zh-CN" altLang="en-US" sz="2000" dirty="0"/>
              </a:p>
            </p:txBody>
          </p:sp>
        </mc:Choice>
        <mc:Fallback xmlns="">
          <p:sp>
            <p:nvSpPr>
              <p:cNvPr id="18" name="矩形 17">
                <a:extLst>
                  <a:ext uri="{FF2B5EF4-FFF2-40B4-BE49-F238E27FC236}">
                    <a16:creationId xmlns:a16="http://schemas.microsoft.com/office/drawing/2014/main" id="{95C15ED3-5D86-41B6-A48E-9E6A37C4496B}"/>
                  </a:ext>
                </a:extLst>
              </p:cNvPr>
              <p:cNvSpPr>
                <a:spLocks noRot="1" noChangeAspect="1" noMove="1" noResize="1" noEditPoints="1" noAdjustHandles="1" noChangeArrowheads="1" noChangeShapeType="1" noTextEdit="1"/>
              </p:cNvSpPr>
              <p:nvPr/>
            </p:nvSpPr>
            <p:spPr>
              <a:xfrm>
                <a:off x="5099973" y="5229638"/>
                <a:ext cx="1878912" cy="799706"/>
              </a:xfrm>
              <a:prstGeom prst="rect">
                <a:avLst/>
              </a:prstGeom>
              <a:blipFill>
                <a:blip r:embed="rId6"/>
                <a:stretch>
                  <a:fillRect/>
                </a:stretch>
              </a:blipFill>
            </p:spPr>
            <p:txBody>
              <a:bodyPr/>
              <a:lstStyle/>
              <a:p>
                <a:r>
                  <a:rPr lang="zh-CN" altLang="en-US">
                    <a:noFill/>
                  </a:rPr>
                  <a:t> </a:t>
                </a:r>
              </a:p>
            </p:txBody>
          </p:sp>
        </mc:Fallback>
      </mc:AlternateContent>
      <p:cxnSp>
        <p:nvCxnSpPr>
          <p:cNvPr id="9" name="连接符: 肘形 8">
            <a:extLst>
              <a:ext uri="{FF2B5EF4-FFF2-40B4-BE49-F238E27FC236}">
                <a16:creationId xmlns:a16="http://schemas.microsoft.com/office/drawing/2014/main" id="{736F3826-8468-4559-8B68-91FD81AAFF93}"/>
              </a:ext>
            </a:extLst>
          </p:cNvPr>
          <p:cNvCxnSpPr>
            <a:cxnSpLocks/>
            <a:stCxn id="7" idx="2"/>
            <a:endCxn id="18" idx="0"/>
          </p:cNvCxnSpPr>
          <p:nvPr/>
        </p:nvCxnSpPr>
        <p:spPr>
          <a:xfrm rot="5400000">
            <a:off x="4841026" y="4031234"/>
            <a:ext cx="2396807" cy="12700"/>
          </a:xfrm>
          <a:prstGeom prst="bentConnector3">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连接符: 肘形 22">
            <a:extLst>
              <a:ext uri="{FF2B5EF4-FFF2-40B4-BE49-F238E27FC236}">
                <a16:creationId xmlns:a16="http://schemas.microsoft.com/office/drawing/2014/main" id="{0D9A78ED-7489-48D0-B104-C6F3F0048E46}"/>
              </a:ext>
            </a:extLst>
          </p:cNvPr>
          <p:cNvCxnSpPr>
            <a:stCxn id="6" idx="3"/>
            <a:endCxn id="18" idx="0"/>
          </p:cNvCxnSpPr>
          <p:nvPr/>
        </p:nvCxnSpPr>
        <p:spPr>
          <a:xfrm>
            <a:off x="2391352" y="4596075"/>
            <a:ext cx="3648077" cy="633563"/>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56997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3E5BBDA1-8683-4149-BD01-3358375AC0FF}"/>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563A05F4-1F19-4C43-B184-8F382CE964D6}"/>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E49542E6-C389-491E-84FB-F2FF0D27153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D2D413F-E6E5-4657-8E4A-D8FE94E6CB4E}"/>
                  </a:ext>
                </a:extLst>
              </p:cNvPr>
              <p:cNvSpPr/>
              <p:nvPr/>
            </p:nvSpPr>
            <p:spPr>
              <a:xfrm>
                <a:off x="4444744" y="3165711"/>
                <a:ext cx="1926746" cy="465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𝐴</m:t>
                          </m:r>
                        </m:e>
                        <m:sub>
                          <m:r>
                            <a:rPr lang="zh-CN" altLang="en-US" sz="2000" i="1">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Sub>
                      <m:rad>
                        <m:radPr>
                          <m:degHide m:val="on"/>
                          <m:ctrlPr>
                            <a:rPr lang="zh-CN" altLang="en-US" sz="2000" i="1">
                              <a:latin typeface="Cambria Math" panose="02040503050406030204" pitchFamily="18" charset="0"/>
                            </a:rPr>
                          </m:ctrlPr>
                        </m:radPr>
                        <m:deg/>
                        <m:e>
                          <m:r>
                            <a:rPr lang="zh-CN" altLang="en-US" sz="2000">
                              <a:latin typeface="Cambria Math" panose="02040503050406030204" pitchFamily="18" charset="0"/>
                            </a:rPr>
                            <m:t>2</m:t>
                          </m:r>
                          <m:r>
                            <a:rPr lang="zh-CN" altLang="en-US" sz="2000" i="1">
                              <a:latin typeface="Cambria Math" panose="02040503050406030204" pitchFamily="18" charset="0"/>
                            </a:rPr>
                            <m:t>𝑔h</m:t>
                          </m:r>
                        </m:e>
                      </m:rad>
                    </m:oMath>
                  </m:oMathPara>
                </a14:m>
                <a:endParaRPr lang="zh-CN" altLang="en-US" sz="2000" dirty="0"/>
              </a:p>
            </p:txBody>
          </p:sp>
        </mc:Choice>
        <mc:Fallback xmlns="">
          <p:sp>
            <p:nvSpPr>
              <p:cNvPr id="7" name="矩形 6">
                <a:extLst>
                  <a:ext uri="{FF2B5EF4-FFF2-40B4-BE49-F238E27FC236}">
                    <a16:creationId xmlns:a16="http://schemas.microsoft.com/office/drawing/2014/main" id="{9D2D413F-E6E5-4657-8E4A-D8FE94E6CB4E}"/>
                  </a:ext>
                </a:extLst>
              </p:cNvPr>
              <p:cNvSpPr>
                <a:spLocks noRot="1" noChangeAspect="1" noMove="1" noResize="1" noEditPoints="1" noAdjustHandles="1" noChangeArrowheads="1" noChangeShapeType="1" noTextEdit="1"/>
              </p:cNvSpPr>
              <p:nvPr/>
            </p:nvSpPr>
            <p:spPr>
              <a:xfrm>
                <a:off x="4444744" y="3165711"/>
                <a:ext cx="1926746" cy="465064"/>
              </a:xfrm>
              <a:prstGeom prst="rect">
                <a:avLst/>
              </a:prstGeom>
              <a:blipFill>
                <a:blip r:embed="rId3"/>
                <a:stretch>
                  <a:fillRect b="-909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8F51F77-3290-43C3-937C-C48C3E231C86}"/>
              </a:ext>
            </a:extLst>
          </p:cNvPr>
          <p:cNvPicPr>
            <a:picLocks noChangeAspect="1"/>
          </p:cNvPicPr>
          <p:nvPr/>
        </p:nvPicPr>
        <p:blipFill>
          <a:blip r:embed="rId4"/>
          <a:stretch>
            <a:fillRect/>
          </a:stretch>
        </p:blipFill>
        <p:spPr>
          <a:xfrm>
            <a:off x="971600" y="3958027"/>
            <a:ext cx="2990850" cy="2155031"/>
          </a:xfrm>
          <a:prstGeom prst="rect">
            <a:avLst/>
          </a:prstGeom>
        </p:spPr>
      </p:pic>
      <p:sp>
        <p:nvSpPr>
          <p:cNvPr id="9" name="文本框 8">
            <a:extLst>
              <a:ext uri="{FF2B5EF4-FFF2-40B4-BE49-F238E27FC236}">
                <a16:creationId xmlns:a16="http://schemas.microsoft.com/office/drawing/2014/main" id="{486A222E-5D7D-437A-873B-CF4061E91F3B}"/>
              </a:ext>
            </a:extLst>
          </p:cNvPr>
          <p:cNvSpPr txBox="1"/>
          <p:nvPr/>
        </p:nvSpPr>
        <p:spPr>
          <a:xfrm>
            <a:off x="1797611" y="6230339"/>
            <a:ext cx="1569660" cy="369332"/>
          </a:xfrm>
          <a:prstGeom prst="rect">
            <a:avLst/>
          </a:prstGeom>
          <a:noFill/>
        </p:spPr>
        <p:txBody>
          <a:bodyPr wrap="none" rtlCol="0">
            <a:spAutoFit/>
          </a:bodyPr>
          <a:lstStyle/>
          <a:p>
            <a:r>
              <a:rPr lang="zh-CN" altLang="en-US" dirty="0"/>
              <a:t>虚拟管道方法</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07D61D4-51C6-4669-8693-7D2C1BE91412}"/>
                  </a:ext>
                </a:extLst>
              </p:cNvPr>
              <p:cNvSpPr/>
              <p:nvPr/>
            </p:nvSpPr>
            <p:spPr>
              <a:xfrm>
                <a:off x="4234776" y="4381661"/>
                <a:ext cx="1629677"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h</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𝑓</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𝑚</m:t>
                          </m:r>
                        </m:sub>
                      </m:sSub>
                    </m:oMath>
                  </m:oMathPara>
                </a14:m>
                <a:endParaRPr lang="zh-CN" altLang="en-US" sz="2000" dirty="0"/>
              </a:p>
            </p:txBody>
          </p:sp>
        </mc:Choice>
        <mc:Fallback xmlns="">
          <p:sp>
            <p:nvSpPr>
              <p:cNvPr id="10" name="矩形 9">
                <a:extLst>
                  <a:ext uri="{FF2B5EF4-FFF2-40B4-BE49-F238E27FC236}">
                    <a16:creationId xmlns:a16="http://schemas.microsoft.com/office/drawing/2014/main" id="{707D61D4-51C6-4669-8693-7D2C1BE91412}"/>
                  </a:ext>
                </a:extLst>
              </p:cNvPr>
              <p:cNvSpPr>
                <a:spLocks noRot="1" noChangeAspect="1" noMove="1" noResize="1" noEditPoints="1" noAdjustHandles="1" noChangeArrowheads="1" noChangeShapeType="1" noTextEdit="1"/>
              </p:cNvSpPr>
              <p:nvPr/>
            </p:nvSpPr>
            <p:spPr>
              <a:xfrm>
                <a:off x="4234776" y="4381661"/>
                <a:ext cx="1629677" cy="424732"/>
              </a:xfrm>
              <a:prstGeom prst="rect">
                <a:avLst/>
              </a:prstGeom>
              <a:blipFill>
                <a:blip r:embed="rId5"/>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35A5817-E258-4408-9496-980659AA79B0}"/>
                  </a:ext>
                </a:extLst>
              </p:cNvPr>
              <p:cNvSpPr/>
              <p:nvPr/>
            </p:nvSpPr>
            <p:spPr>
              <a:xfrm>
                <a:off x="4463269" y="4772189"/>
                <a:ext cx="2802369"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𝑓</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10.667</m:t>
                          </m:r>
                          <m:r>
                            <a:rPr lang="zh-CN" altLang="en-US" sz="2000" i="1">
                              <a:latin typeface="Cambria Math" panose="02040503050406030204" pitchFamily="18" charset="0"/>
                            </a:rPr>
                            <m:t>𝐿</m:t>
                          </m:r>
                        </m:num>
                        <m:den>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𝐶</m:t>
                              </m:r>
                            </m:e>
                            <m:sup>
                              <m:r>
                                <a:rPr lang="zh-CN" altLang="en-US" sz="2000">
                                  <a:latin typeface="Cambria Math" panose="02040503050406030204" pitchFamily="18" charset="0"/>
                                </a:rPr>
                                <m:t>1.852</m:t>
                              </m:r>
                            </m:sup>
                          </m:sSup>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𝑑</m:t>
                              </m:r>
                            </m:e>
                            <m:sup>
                              <m:r>
                                <a:rPr lang="zh-CN" altLang="en-US" sz="2000">
                                  <a:latin typeface="Cambria Math" panose="02040503050406030204" pitchFamily="18" charset="0"/>
                                </a:rPr>
                                <m:t>4.875</m:t>
                              </m:r>
                            </m:sup>
                          </m:sSup>
                        </m:den>
                      </m:f>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𝑞</m:t>
                          </m:r>
                        </m:e>
                        <m:sup>
                          <m:r>
                            <a:rPr lang="zh-CN" altLang="en-US" sz="2000">
                              <a:latin typeface="Cambria Math" panose="02040503050406030204" pitchFamily="18" charset="0"/>
                            </a:rPr>
                            <m:t>1.852</m:t>
                          </m:r>
                        </m:sup>
                      </m:sSup>
                    </m:oMath>
                  </m:oMathPara>
                </a14:m>
                <a:endParaRPr lang="zh-CN" altLang="en-US" sz="2000" dirty="0"/>
              </a:p>
            </p:txBody>
          </p:sp>
        </mc:Choice>
        <mc:Fallback xmlns="">
          <p:sp>
            <p:nvSpPr>
              <p:cNvPr id="14" name="矩形 13">
                <a:extLst>
                  <a:ext uri="{FF2B5EF4-FFF2-40B4-BE49-F238E27FC236}">
                    <a16:creationId xmlns:a16="http://schemas.microsoft.com/office/drawing/2014/main" id="{435A5817-E258-4408-9496-980659AA79B0}"/>
                  </a:ext>
                </a:extLst>
              </p:cNvPr>
              <p:cNvSpPr>
                <a:spLocks noRot="1" noChangeAspect="1" noMove="1" noResize="1" noEditPoints="1" noAdjustHandles="1" noChangeArrowheads="1" noChangeShapeType="1" noTextEdit="1"/>
              </p:cNvSpPr>
              <p:nvPr/>
            </p:nvSpPr>
            <p:spPr>
              <a:xfrm>
                <a:off x="4463269" y="4772189"/>
                <a:ext cx="2802369" cy="6705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245FE84-1E01-45D5-BB96-8AF00E217653}"/>
                  </a:ext>
                </a:extLst>
              </p:cNvPr>
              <p:cNvSpPr/>
              <p:nvPr/>
            </p:nvSpPr>
            <p:spPr>
              <a:xfrm>
                <a:off x="4478338" y="5620919"/>
                <a:ext cx="2925353" cy="790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𝑚</m:t>
                          </m:r>
                        </m:sub>
                      </m:sSub>
                      <m:r>
                        <a:rPr lang="zh-CN" altLang="en-US" sz="2000">
                          <a:latin typeface="Cambria Math" panose="02040503050406030204" pitchFamily="18" charset="0"/>
                        </a:rPr>
                        <m:t>=</m:t>
                      </m:r>
                      <m:r>
                        <a:rPr lang="zh-CN" altLang="en-US" sz="2000" i="1">
                          <a:latin typeface="Cambria Math" panose="02040503050406030204" pitchFamily="18" charset="0"/>
                        </a:rPr>
                        <m:t>𝜁</m:t>
                      </m:r>
                      <m:d>
                        <m:dPr>
                          <m:ctrlPr>
                            <a:rPr lang="zh-CN" altLang="en-US" sz="2000" i="1">
                              <a:latin typeface="Cambria Math" panose="02040503050406030204" pitchFamily="18" charset="0"/>
                            </a:rPr>
                          </m:ctrlPr>
                        </m:dPr>
                        <m:e>
                          <m:f>
                            <m:fPr>
                              <m:ctrlPr>
                                <a:rPr lang="zh-CN" altLang="en-US" sz="2000" i="1">
                                  <a:latin typeface="Cambria Math" panose="02040503050406030204" pitchFamily="18" charset="0"/>
                                </a:rPr>
                              </m:ctrlPr>
                            </m:fPr>
                            <m:num>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𝑣</m:t>
                                  </m:r>
                                </m:e>
                                <m:sup>
                                  <m:r>
                                    <a:rPr lang="zh-CN" altLang="en-US" sz="2000">
                                      <a:latin typeface="Cambria Math" panose="02040503050406030204" pitchFamily="18" charset="0"/>
                                    </a:rPr>
                                    <m:t>2</m:t>
                                  </m:r>
                                </m:sup>
                              </m:sSup>
                            </m:num>
                            <m:den>
                              <m:r>
                                <a:rPr lang="zh-CN" altLang="en-US" sz="2000">
                                  <a:latin typeface="Cambria Math" panose="02040503050406030204" pitchFamily="18" charset="0"/>
                                </a:rPr>
                                <m:t>2</m:t>
                              </m:r>
                              <m:r>
                                <a:rPr lang="zh-CN" altLang="en-US" sz="2000" i="1">
                                  <a:latin typeface="Cambria Math" panose="02040503050406030204" pitchFamily="18" charset="0"/>
                                </a:rPr>
                                <m:t>𝑔</m:t>
                              </m:r>
                            </m:den>
                          </m:f>
                        </m:e>
                      </m:d>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𝜁</m:t>
                          </m:r>
                        </m:num>
                        <m:den>
                          <m:r>
                            <a:rPr lang="zh-CN" altLang="en-US" sz="2000">
                              <a:latin typeface="Cambria Math" panose="02040503050406030204" pitchFamily="18" charset="0"/>
                            </a:rPr>
                            <m:t>2</m:t>
                          </m:r>
                          <m:r>
                            <a:rPr lang="zh-CN" altLang="en-US" sz="2000" i="1">
                              <a:latin typeface="Cambria Math" panose="02040503050406030204" pitchFamily="18" charset="0"/>
                            </a:rPr>
                            <m:t>𝑔</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𝐴</m:t>
                              </m:r>
                            </m:e>
                            <m:sup>
                              <m:r>
                                <a:rPr lang="zh-CN" altLang="en-US" sz="2000">
                                  <a:latin typeface="Cambria Math" panose="02040503050406030204" pitchFamily="18" charset="0"/>
                                </a:rPr>
                                <m:t>2</m:t>
                              </m:r>
                            </m:sup>
                          </m:sSup>
                        </m:den>
                      </m:f>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𝑞</m:t>
                          </m:r>
                        </m:e>
                        <m:sup>
                          <m:r>
                            <a:rPr lang="zh-CN" altLang="en-US" sz="2000">
                              <a:latin typeface="Cambria Math" panose="02040503050406030204" pitchFamily="18" charset="0"/>
                            </a:rPr>
                            <m:t>2</m:t>
                          </m:r>
                        </m:sup>
                      </m:sSup>
                    </m:oMath>
                  </m:oMathPara>
                </a14:m>
                <a:endParaRPr lang="zh-CN" altLang="en-US" sz="2000" dirty="0"/>
              </a:p>
            </p:txBody>
          </p:sp>
        </mc:Choice>
        <mc:Fallback xmlns="">
          <p:sp>
            <p:nvSpPr>
              <p:cNvPr id="16" name="矩形 15">
                <a:extLst>
                  <a:ext uri="{FF2B5EF4-FFF2-40B4-BE49-F238E27FC236}">
                    <a16:creationId xmlns:a16="http://schemas.microsoft.com/office/drawing/2014/main" id="{4245FE84-1E01-45D5-BB96-8AF00E217653}"/>
                  </a:ext>
                </a:extLst>
              </p:cNvPr>
              <p:cNvSpPr>
                <a:spLocks noRot="1" noChangeAspect="1" noMove="1" noResize="1" noEditPoints="1" noAdjustHandles="1" noChangeArrowheads="1" noChangeShapeType="1" noTextEdit="1"/>
              </p:cNvSpPr>
              <p:nvPr/>
            </p:nvSpPr>
            <p:spPr>
              <a:xfrm>
                <a:off x="4478338" y="5620919"/>
                <a:ext cx="2925353" cy="790024"/>
              </a:xfrm>
              <a:prstGeom prst="rect">
                <a:avLst/>
              </a:prstGeom>
              <a:blipFill>
                <a:blip r:embed="rId7"/>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3958330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7E751D58-DD15-4FFD-91FB-94AB6693FD02}"/>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管线渗漏破坏模型</a:t>
            </a:r>
            <a:endParaRPr lang="en-US" altLang="zh-CN" sz="2000" dirty="0"/>
          </a:p>
        </p:txBody>
      </p:sp>
      <p:pic>
        <p:nvPicPr>
          <p:cNvPr id="5" name="Picture 11" descr="图4">
            <a:extLst>
              <a:ext uri="{FF2B5EF4-FFF2-40B4-BE49-F238E27FC236}">
                <a16:creationId xmlns:a16="http://schemas.microsoft.com/office/drawing/2014/main" id="{B235C2C2-2865-4C09-8B0C-BE746623B48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42910"/>
          <a:stretch/>
        </p:blipFill>
        <p:spPr bwMode="auto">
          <a:xfrm>
            <a:off x="521207" y="2572692"/>
            <a:ext cx="4050792" cy="118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文本框 16">
            <a:extLst>
              <a:ext uri="{FF2B5EF4-FFF2-40B4-BE49-F238E27FC236}">
                <a16:creationId xmlns:a16="http://schemas.microsoft.com/office/drawing/2014/main" id="{3E5BBDA1-8683-4149-BD01-3358375AC0FF}"/>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9" name="文本框 18">
            <a:extLst>
              <a:ext uri="{FF2B5EF4-FFF2-40B4-BE49-F238E27FC236}">
                <a16:creationId xmlns:a16="http://schemas.microsoft.com/office/drawing/2014/main" id="{563A05F4-1F19-4C43-B184-8F382CE964D6}"/>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21" name="文本框 20">
            <a:extLst>
              <a:ext uri="{FF2B5EF4-FFF2-40B4-BE49-F238E27FC236}">
                <a16:creationId xmlns:a16="http://schemas.microsoft.com/office/drawing/2014/main" id="{E49542E6-C389-491E-84FB-F2FF0D27153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9D2D413F-E6E5-4657-8E4A-D8FE94E6CB4E}"/>
                  </a:ext>
                </a:extLst>
              </p:cNvPr>
              <p:cNvSpPr/>
              <p:nvPr/>
            </p:nvSpPr>
            <p:spPr>
              <a:xfrm>
                <a:off x="4444744" y="3165711"/>
                <a:ext cx="1926746" cy="46506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𝑄</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𝐴</m:t>
                          </m:r>
                        </m:e>
                        <m:sub>
                          <m:r>
                            <a:rPr lang="zh-CN" altLang="en-US" sz="2000" i="1">
                              <a:latin typeface="Cambria Math" panose="02040503050406030204" pitchFamily="18" charset="0"/>
                            </a:rPr>
                            <m:t>𝑙</m:t>
                          </m:r>
                        </m:sub>
                      </m:sSub>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Sub>
                      <m:rad>
                        <m:radPr>
                          <m:degHide m:val="on"/>
                          <m:ctrlPr>
                            <a:rPr lang="zh-CN" altLang="en-US" sz="2000" i="1">
                              <a:latin typeface="Cambria Math" panose="02040503050406030204" pitchFamily="18" charset="0"/>
                            </a:rPr>
                          </m:ctrlPr>
                        </m:radPr>
                        <m:deg/>
                        <m:e>
                          <m:r>
                            <a:rPr lang="zh-CN" altLang="en-US" sz="2000">
                              <a:latin typeface="Cambria Math" panose="02040503050406030204" pitchFamily="18" charset="0"/>
                            </a:rPr>
                            <m:t>2</m:t>
                          </m:r>
                          <m:r>
                            <a:rPr lang="zh-CN" altLang="en-US" sz="2000" i="1">
                              <a:latin typeface="Cambria Math" panose="02040503050406030204" pitchFamily="18" charset="0"/>
                            </a:rPr>
                            <m:t>𝑔h</m:t>
                          </m:r>
                        </m:e>
                      </m:rad>
                    </m:oMath>
                  </m:oMathPara>
                </a14:m>
                <a:endParaRPr lang="zh-CN" altLang="en-US" sz="2000" dirty="0"/>
              </a:p>
            </p:txBody>
          </p:sp>
        </mc:Choice>
        <mc:Fallback xmlns="">
          <p:sp>
            <p:nvSpPr>
              <p:cNvPr id="7" name="矩形 6">
                <a:extLst>
                  <a:ext uri="{FF2B5EF4-FFF2-40B4-BE49-F238E27FC236}">
                    <a16:creationId xmlns:a16="http://schemas.microsoft.com/office/drawing/2014/main" id="{9D2D413F-E6E5-4657-8E4A-D8FE94E6CB4E}"/>
                  </a:ext>
                </a:extLst>
              </p:cNvPr>
              <p:cNvSpPr>
                <a:spLocks noRot="1" noChangeAspect="1" noMove="1" noResize="1" noEditPoints="1" noAdjustHandles="1" noChangeArrowheads="1" noChangeShapeType="1" noTextEdit="1"/>
              </p:cNvSpPr>
              <p:nvPr/>
            </p:nvSpPr>
            <p:spPr>
              <a:xfrm>
                <a:off x="4444744" y="3165711"/>
                <a:ext cx="1926746" cy="465064"/>
              </a:xfrm>
              <a:prstGeom prst="rect">
                <a:avLst/>
              </a:prstGeom>
              <a:blipFill>
                <a:blip r:embed="rId3"/>
                <a:stretch>
                  <a:fillRect b="-9091"/>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E8F51F77-3290-43C3-937C-C48C3E231C86}"/>
              </a:ext>
            </a:extLst>
          </p:cNvPr>
          <p:cNvPicPr>
            <a:picLocks noChangeAspect="1"/>
          </p:cNvPicPr>
          <p:nvPr/>
        </p:nvPicPr>
        <p:blipFill>
          <a:blip r:embed="rId4"/>
          <a:stretch>
            <a:fillRect/>
          </a:stretch>
        </p:blipFill>
        <p:spPr>
          <a:xfrm>
            <a:off x="971600" y="3958027"/>
            <a:ext cx="2990850" cy="2155031"/>
          </a:xfrm>
          <a:prstGeom prst="rect">
            <a:avLst/>
          </a:prstGeom>
        </p:spPr>
      </p:pic>
      <p:sp>
        <p:nvSpPr>
          <p:cNvPr id="9" name="文本框 8">
            <a:extLst>
              <a:ext uri="{FF2B5EF4-FFF2-40B4-BE49-F238E27FC236}">
                <a16:creationId xmlns:a16="http://schemas.microsoft.com/office/drawing/2014/main" id="{486A222E-5D7D-437A-873B-CF4061E91F3B}"/>
              </a:ext>
            </a:extLst>
          </p:cNvPr>
          <p:cNvSpPr txBox="1"/>
          <p:nvPr/>
        </p:nvSpPr>
        <p:spPr>
          <a:xfrm>
            <a:off x="1797611" y="6230339"/>
            <a:ext cx="1569660" cy="369332"/>
          </a:xfrm>
          <a:prstGeom prst="rect">
            <a:avLst/>
          </a:prstGeom>
          <a:noFill/>
        </p:spPr>
        <p:txBody>
          <a:bodyPr wrap="none" rtlCol="0">
            <a:spAutoFit/>
          </a:bodyPr>
          <a:lstStyle/>
          <a:p>
            <a:r>
              <a:rPr lang="zh-CN" altLang="en-US" dirty="0"/>
              <a:t>虚拟管道方法</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707D61D4-51C6-4669-8693-7D2C1BE91412}"/>
                  </a:ext>
                </a:extLst>
              </p:cNvPr>
              <p:cNvSpPr/>
              <p:nvPr/>
            </p:nvSpPr>
            <p:spPr>
              <a:xfrm>
                <a:off x="4234776" y="4381661"/>
                <a:ext cx="1629677" cy="4247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h</m:t>
                      </m:r>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𝑓</m:t>
                          </m:r>
                        </m:sub>
                      </m:sSub>
                      <m:r>
                        <a:rPr lang="zh-CN" altLang="en-US" sz="200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𝑚</m:t>
                          </m:r>
                        </m:sub>
                      </m:sSub>
                    </m:oMath>
                  </m:oMathPara>
                </a14:m>
                <a:endParaRPr lang="zh-CN" altLang="en-US" sz="2000" dirty="0"/>
              </a:p>
            </p:txBody>
          </p:sp>
        </mc:Choice>
        <mc:Fallback xmlns="">
          <p:sp>
            <p:nvSpPr>
              <p:cNvPr id="10" name="矩形 9">
                <a:extLst>
                  <a:ext uri="{FF2B5EF4-FFF2-40B4-BE49-F238E27FC236}">
                    <a16:creationId xmlns:a16="http://schemas.microsoft.com/office/drawing/2014/main" id="{707D61D4-51C6-4669-8693-7D2C1BE91412}"/>
                  </a:ext>
                </a:extLst>
              </p:cNvPr>
              <p:cNvSpPr>
                <a:spLocks noRot="1" noChangeAspect="1" noMove="1" noResize="1" noEditPoints="1" noAdjustHandles="1" noChangeArrowheads="1" noChangeShapeType="1" noTextEdit="1"/>
              </p:cNvSpPr>
              <p:nvPr/>
            </p:nvSpPr>
            <p:spPr>
              <a:xfrm>
                <a:off x="4234776" y="4381661"/>
                <a:ext cx="1629677" cy="424732"/>
              </a:xfrm>
              <a:prstGeom prst="rect">
                <a:avLst/>
              </a:prstGeom>
              <a:blipFill>
                <a:blip r:embed="rId5"/>
                <a:stretch>
                  <a:fillRect b="-101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435A5817-E258-4408-9496-980659AA79B0}"/>
                  </a:ext>
                </a:extLst>
              </p:cNvPr>
              <p:cNvSpPr/>
              <p:nvPr/>
            </p:nvSpPr>
            <p:spPr>
              <a:xfrm>
                <a:off x="4463269" y="4772189"/>
                <a:ext cx="2802369" cy="6705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𝑓</m:t>
                          </m:r>
                        </m:sub>
                      </m:sSub>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a:latin typeface="Cambria Math" panose="02040503050406030204" pitchFamily="18" charset="0"/>
                            </a:rPr>
                            <m:t>10.667</m:t>
                          </m:r>
                          <m:r>
                            <a:rPr lang="zh-CN" altLang="en-US" sz="2000" i="1">
                              <a:latin typeface="Cambria Math" panose="02040503050406030204" pitchFamily="18" charset="0"/>
                            </a:rPr>
                            <m:t>𝐿</m:t>
                          </m:r>
                        </m:num>
                        <m:den>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𝐶</m:t>
                              </m:r>
                            </m:e>
                            <m:sup>
                              <m:r>
                                <a:rPr lang="zh-CN" altLang="en-US" sz="2000">
                                  <a:latin typeface="Cambria Math" panose="02040503050406030204" pitchFamily="18" charset="0"/>
                                </a:rPr>
                                <m:t>1.852</m:t>
                              </m:r>
                            </m:sup>
                          </m:sSup>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𝑑</m:t>
                              </m:r>
                            </m:e>
                            <m:sup>
                              <m:r>
                                <a:rPr lang="zh-CN" altLang="en-US" sz="2000">
                                  <a:latin typeface="Cambria Math" panose="02040503050406030204" pitchFamily="18" charset="0"/>
                                </a:rPr>
                                <m:t>4.875</m:t>
                              </m:r>
                            </m:sup>
                          </m:sSup>
                        </m:den>
                      </m:f>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𝑞</m:t>
                          </m:r>
                        </m:e>
                        <m:sup>
                          <m:r>
                            <a:rPr lang="zh-CN" altLang="en-US" sz="2000">
                              <a:latin typeface="Cambria Math" panose="02040503050406030204" pitchFamily="18" charset="0"/>
                            </a:rPr>
                            <m:t>1.852</m:t>
                          </m:r>
                        </m:sup>
                      </m:sSup>
                    </m:oMath>
                  </m:oMathPara>
                </a14:m>
                <a:endParaRPr lang="zh-CN" altLang="en-US" sz="2000" dirty="0"/>
              </a:p>
            </p:txBody>
          </p:sp>
        </mc:Choice>
        <mc:Fallback xmlns="">
          <p:sp>
            <p:nvSpPr>
              <p:cNvPr id="14" name="矩形 13">
                <a:extLst>
                  <a:ext uri="{FF2B5EF4-FFF2-40B4-BE49-F238E27FC236}">
                    <a16:creationId xmlns:a16="http://schemas.microsoft.com/office/drawing/2014/main" id="{435A5817-E258-4408-9496-980659AA79B0}"/>
                  </a:ext>
                </a:extLst>
              </p:cNvPr>
              <p:cNvSpPr>
                <a:spLocks noRot="1" noChangeAspect="1" noMove="1" noResize="1" noEditPoints="1" noAdjustHandles="1" noChangeArrowheads="1" noChangeShapeType="1" noTextEdit="1"/>
              </p:cNvSpPr>
              <p:nvPr/>
            </p:nvSpPr>
            <p:spPr>
              <a:xfrm>
                <a:off x="4463269" y="4772189"/>
                <a:ext cx="2802369" cy="670568"/>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245FE84-1E01-45D5-BB96-8AF00E217653}"/>
                  </a:ext>
                </a:extLst>
              </p:cNvPr>
              <p:cNvSpPr/>
              <p:nvPr/>
            </p:nvSpPr>
            <p:spPr>
              <a:xfrm>
                <a:off x="4478338" y="5620919"/>
                <a:ext cx="2925353" cy="7900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h</m:t>
                          </m:r>
                        </m:e>
                        <m:sub>
                          <m:r>
                            <a:rPr lang="zh-CN" altLang="en-US" sz="2000" i="1">
                              <a:latin typeface="Cambria Math" panose="02040503050406030204" pitchFamily="18" charset="0"/>
                            </a:rPr>
                            <m:t>𝑚</m:t>
                          </m:r>
                        </m:sub>
                      </m:sSub>
                      <m:r>
                        <a:rPr lang="zh-CN" altLang="en-US" sz="2000">
                          <a:latin typeface="Cambria Math" panose="02040503050406030204" pitchFamily="18" charset="0"/>
                        </a:rPr>
                        <m:t>=</m:t>
                      </m:r>
                      <m:r>
                        <a:rPr lang="zh-CN" altLang="en-US" sz="2000" i="1">
                          <a:latin typeface="Cambria Math" panose="02040503050406030204" pitchFamily="18" charset="0"/>
                        </a:rPr>
                        <m:t>𝜁</m:t>
                      </m:r>
                      <m:d>
                        <m:dPr>
                          <m:ctrlPr>
                            <a:rPr lang="zh-CN" altLang="en-US" sz="2000" i="1">
                              <a:latin typeface="Cambria Math" panose="02040503050406030204" pitchFamily="18" charset="0"/>
                            </a:rPr>
                          </m:ctrlPr>
                        </m:dPr>
                        <m:e>
                          <m:f>
                            <m:fPr>
                              <m:ctrlPr>
                                <a:rPr lang="zh-CN" altLang="en-US" sz="2000" i="1">
                                  <a:latin typeface="Cambria Math" panose="02040503050406030204" pitchFamily="18" charset="0"/>
                                </a:rPr>
                              </m:ctrlPr>
                            </m:fPr>
                            <m:num>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𝑣</m:t>
                                  </m:r>
                                </m:e>
                                <m:sup>
                                  <m:r>
                                    <a:rPr lang="zh-CN" altLang="en-US" sz="2000">
                                      <a:latin typeface="Cambria Math" panose="02040503050406030204" pitchFamily="18" charset="0"/>
                                    </a:rPr>
                                    <m:t>2</m:t>
                                  </m:r>
                                </m:sup>
                              </m:sSup>
                            </m:num>
                            <m:den>
                              <m:r>
                                <a:rPr lang="zh-CN" altLang="en-US" sz="2000">
                                  <a:latin typeface="Cambria Math" panose="02040503050406030204" pitchFamily="18" charset="0"/>
                                </a:rPr>
                                <m:t>2</m:t>
                              </m:r>
                              <m:r>
                                <a:rPr lang="zh-CN" altLang="en-US" sz="2000" i="1">
                                  <a:latin typeface="Cambria Math" panose="02040503050406030204" pitchFamily="18" charset="0"/>
                                </a:rPr>
                                <m:t>𝑔</m:t>
                              </m:r>
                            </m:den>
                          </m:f>
                        </m:e>
                      </m:d>
                      <m:r>
                        <a:rPr lang="zh-CN" altLang="en-US" sz="200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𝜁</m:t>
                          </m:r>
                        </m:num>
                        <m:den>
                          <m:r>
                            <a:rPr lang="zh-CN" altLang="en-US" sz="2000">
                              <a:latin typeface="Cambria Math" panose="02040503050406030204" pitchFamily="18" charset="0"/>
                            </a:rPr>
                            <m:t>2</m:t>
                          </m:r>
                          <m:r>
                            <a:rPr lang="zh-CN" altLang="en-US" sz="2000" i="1">
                              <a:latin typeface="Cambria Math" panose="02040503050406030204" pitchFamily="18" charset="0"/>
                            </a:rPr>
                            <m:t>𝑔</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𝐴</m:t>
                              </m:r>
                            </m:e>
                            <m:sup>
                              <m:r>
                                <a:rPr lang="zh-CN" altLang="en-US" sz="2000">
                                  <a:latin typeface="Cambria Math" panose="02040503050406030204" pitchFamily="18" charset="0"/>
                                </a:rPr>
                                <m:t>2</m:t>
                              </m:r>
                            </m:sup>
                          </m:sSup>
                        </m:den>
                      </m:f>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𝑞</m:t>
                          </m:r>
                        </m:e>
                        <m:sup>
                          <m:r>
                            <a:rPr lang="zh-CN" altLang="en-US" sz="2000">
                              <a:latin typeface="Cambria Math" panose="02040503050406030204" pitchFamily="18" charset="0"/>
                            </a:rPr>
                            <m:t>2</m:t>
                          </m:r>
                        </m:sup>
                      </m:sSup>
                    </m:oMath>
                  </m:oMathPara>
                </a14:m>
                <a:endParaRPr lang="zh-CN" altLang="en-US" sz="2000" dirty="0"/>
              </a:p>
            </p:txBody>
          </p:sp>
        </mc:Choice>
        <mc:Fallback xmlns="">
          <p:sp>
            <p:nvSpPr>
              <p:cNvPr id="16" name="矩形 15">
                <a:extLst>
                  <a:ext uri="{FF2B5EF4-FFF2-40B4-BE49-F238E27FC236}">
                    <a16:creationId xmlns:a16="http://schemas.microsoft.com/office/drawing/2014/main" id="{4245FE84-1E01-45D5-BB96-8AF00E217653}"/>
                  </a:ext>
                </a:extLst>
              </p:cNvPr>
              <p:cNvSpPr>
                <a:spLocks noRot="1" noChangeAspect="1" noMove="1" noResize="1" noEditPoints="1" noAdjustHandles="1" noChangeArrowheads="1" noChangeShapeType="1" noTextEdit="1"/>
              </p:cNvSpPr>
              <p:nvPr/>
            </p:nvSpPr>
            <p:spPr>
              <a:xfrm>
                <a:off x="4478338" y="5620919"/>
                <a:ext cx="2925353" cy="790024"/>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141FE158-4CB4-432B-8D4A-F90DC9BF9748}"/>
                  </a:ext>
                </a:extLst>
              </p:cNvPr>
              <p:cNvSpPr/>
              <p:nvPr/>
            </p:nvSpPr>
            <p:spPr>
              <a:xfrm>
                <a:off x="6944746" y="2946867"/>
                <a:ext cx="1663340" cy="78861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h</m:t>
                      </m:r>
                      <m:r>
                        <a:rPr lang="zh-CN" altLang="en-US" sz="2000">
                          <a:latin typeface="Cambria Math" panose="02040503050406030204" pitchFamily="18" charset="0"/>
                        </a:rPr>
                        <m:t>=</m:t>
                      </m:r>
                      <m:r>
                        <a:rPr lang="zh-CN" altLang="en-US" sz="2000" i="1">
                          <a:latin typeface="Cambria Math" panose="02040503050406030204" pitchFamily="18" charset="0"/>
                        </a:rPr>
                        <m:t> </m:t>
                      </m:r>
                      <m:f>
                        <m:fPr>
                          <m:ctrlPr>
                            <a:rPr lang="zh-CN" altLang="en-US" sz="2000" i="1">
                              <a:latin typeface="Cambria Math" panose="02040503050406030204" pitchFamily="18" charset="0"/>
                            </a:rPr>
                          </m:ctrlPr>
                        </m:fPr>
                        <m:num>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𝑞</m:t>
                              </m:r>
                            </m:e>
                            <m:sup>
                              <m:r>
                                <a:rPr lang="zh-CN" altLang="en-US" sz="2000">
                                  <a:latin typeface="Cambria Math" panose="02040503050406030204" pitchFamily="18" charset="0"/>
                                </a:rPr>
                                <m:t>2</m:t>
                              </m:r>
                            </m:sup>
                          </m:sSup>
                        </m:num>
                        <m:den>
                          <m:r>
                            <a:rPr lang="zh-CN" altLang="en-US" sz="2000">
                              <a:latin typeface="Cambria Math" panose="02040503050406030204" pitchFamily="18" charset="0"/>
                            </a:rPr>
                            <m:t>2</m:t>
                          </m:r>
                          <m:r>
                            <a:rPr lang="zh-CN" altLang="en-US" sz="2000" i="1">
                              <a:latin typeface="Cambria Math" panose="02040503050406030204" pitchFamily="18" charset="0"/>
                            </a:rPr>
                            <m:t>𝑔</m:t>
                          </m:r>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𝐴</m:t>
                              </m:r>
                            </m:e>
                            <m:sub>
                              <m:r>
                                <a:rPr lang="zh-CN" altLang="en-US" sz="2000" i="1">
                                  <a:latin typeface="Cambria Math" panose="02040503050406030204" pitchFamily="18" charset="0"/>
                                </a:rPr>
                                <m:t>𝑙</m:t>
                              </m:r>
                            </m:sub>
                            <m:sup>
                              <m:r>
                                <a:rPr lang="zh-CN" altLang="en-US" sz="2000">
                                  <a:latin typeface="Cambria Math" panose="02040503050406030204" pitchFamily="18" charset="0"/>
                                </a:rPr>
                                <m:t>2</m:t>
                              </m:r>
                            </m:sup>
                          </m:sSubSup>
                          <m:sSubSup>
                            <m:sSubSupPr>
                              <m:ctrlPr>
                                <a:rPr lang="zh-CN" altLang="en-US" sz="2000" i="1">
                                  <a:latin typeface="Cambria Math" panose="02040503050406030204" pitchFamily="18" charset="0"/>
                                </a:rPr>
                              </m:ctrlPr>
                            </m:sSubSupPr>
                            <m:e>
                              <m:r>
                                <a:rPr lang="zh-CN" altLang="en-US" sz="2000" i="1">
                                  <a:latin typeface="Cambria Math" panose="02040503050406030204" pitchFamily="18" charset="0"/>
                                </a:rPr>
                                <m:t>𝐶</m:t>
                              </m:r>
                            </m:e>
                            <m:sub>
                              <m:r>
                                <a:rPr lang="zh-CN" altLang="en-US" sz="2000" i="1">
                                  <a:latin typeface="Cambria Math" panose="02040503050406030204" pitchFamily="18" charset="0"/>
                                </a:rPr>
                                <m:t>𝑑</m:t>
                              </m:r>
                            </m:sub>
                            <m:sup>
                              <m:r>
                                <a:rPr lang="zh-CN" altLang="en-US" sz="2000">
                                  <a:latin typeface="Cambria Math" panose="02040503050406030204" pitchFamily="18" charset="0"/>
                                </a:rPr>
                                <m:t>2</m:t>
                              </m:r>
                            </m:sup>
                          </m:sSubSup>
                        </m:den>
                      </m:f>
                    </m:oMath>
                  </m:oMathPara>
                </a14:m>
                <a:endParaRPr lang="zh-CN" altLang="en-US" sz="2000" dirty="0"/>
              </a:p>
            </p:txBody>
          </p:sp>
        </mc:Choice>
        <mc:Fallback xmlns="">
          <p:sp>
            <p:nvSpPr>
              <p:cNvPr id="4" name="矩形 3">
                <a:extLst>
                  <a:ext uri="{FF2B5EF4-FFF2-40B4-BE49-F238E27FC236}">
                    <a16:creationId xmlns:a16="http://schemas.microsoft.com/office/drawing/2014/main" id="{141FE158-4CB4-432B-8D4A-F90DC9BF9748}"/>
                  </a:ext>
                </a:extLst>
              </p:cNvPr>
              <p:cNvSpPr>
                <a:spLocks noRot="1" noChangeAspect="1" noMove="1" noResize="1" noEditPoints="1" noAdjustHandles="1" noChangeArrowheads="1" noChangeShapeType="1" noTextEdit="1"/>
              </p:cNvSpPr>
              <p:nvPr/>
            </p:nvSpPr>
            <p:spPr>
              <a:xfrm>
                <a:off x="6944746" y="2946867"/>
                <a:ext cx="1663340" cy="788614"/>
              </a:xfrm>
              <a:prstGeom prst="rect">
                <a:avLst/>
              </a:prstGeom>
              <a:blipFill>
                <a:blip r:embed="rId8"/>
                <a:stretch>
                  <a:fillRect/>
                </a:stretch>
              </a:blipFill>
            </p:spPr>
            <p:txBody>
              <a:bodyPr/>
              <a:lstStyle/>
              <a:p>
                <a:r>
                  <a:rPr lang="zh-CN" altLang="en-US">
                    <a:noFill/>
                  </a:rPr>
                  <a:t> </a:t>
                </a:r>
              </a:p>
            </p:txBody>
          </p:sp>
        </mc:Fallback>
      </mc:AlternateContent>
      <p:sp>
        <p:nvSpPr>
          <p:cNvPr id="11" name="箭头: 右 10">
            <a:extLst>
              <a:ext uri="{FF2B5EF4-FFF2-40B4-BE49-F238E27FC236}">
                <a16:creationId xmlns:a16="http://schemas.microsoft.com/office/drawing/2014/main" id="{F5914683-F313-4F89-BBFC-DDA9A8B3DFAE}"/>
              </a:ext>
            </a:extLst>
          </p:cNvPr>
          <p:cNvSpPr/>
          <p:nvPr/>
        </p:nvSpPr>
        <p:spPr>
          <a:xfrm>
            <a:off x="6370086" y="3196310"/>
            <a:ext cx="576064" cy="374175"/>
          </a:xfrm>
          <a:prstGeom prst="rightArrow">
            <a:avLst/>
          </a:prstGeom>
          <a:solidFill>
            <a:srgbClr val="0096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29913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4" name="文本框 3">
            <a:extLst>
              <a:ext uri="{FF2B5EF4-FFF2-40B4-BE49-F238E27FC236}">
                <a16:creationId xmlns:a16="http://schemas.microsoft.com/office/drawing/2014/main" id="{C1FEEFF0-3E5E-44F3-BF76-61B85D8B1514}"/>
              </a:ext>
            </a:extLst>
          </p:cNvPr>
          <p:cNvSpPr txBox="1"/>
          <p:nvPr/>
        </p:nvSpPr>
        <p:spPr>
          <a:xfrm>
            <a:off x="251520" y="1659881"/>
            <a:ext cx="4522956" cy="707886"/>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sz="2000" dirty="0"/>
              <a:t>EPANET</a:t>
            </a:r>
            <a:r>
              <a:rPr lang="zh-CN" altLang="en-US" sz="2000" dirty="0"/>
              <a:t> 中管线破坏模型</a:t>
            </a:r>
            <a:endParaRPr lang="en-US" altLang="zh-CN" sz="2000" dirty="0"/>
          </a:p>
          <a:p>
            <a:pPr marL="742950" lvl="1" indent="-285750">
              <a:buClr>
                <a:srgbClr val="0096C3"/>
              </a:buClr>
              <a:buFont typeface="Wingdings" panose="05000000000000000000" pitchFamily="2" charset="2"/>
              <a:buChar char="Ø"/>
            </a:pPr>
            <a:r>
              <a:rPr lang="zh-CN" altLang="en-US" sz="2000" dirty="0"/>
              <a:t>管线 断开破坏模型</a:t>
            </a:r>
            <a:endParaRPr lang="en-US" altLang="zh-CN" sz="2000" dirty="0"/>
          </a:p>
        </p:txBody>
      </p:sp>
      <p:pic>
        <p:nvPicPr>
          <p:cNvPr id="11" name="图片 10">
            <a:extLst>
              <a:ext uri="{FF2B5EF4-FFF2-40B4-BE49-F238E27FC236}">
                <a16:creationId xmlns:a16="http://schemas.microsoft.com/office/drawing/2014/main" id="{2ECEFA60-DEB8-4BBB-BEE1-C796D7787D10}"/>
              </a:ext>
            </a:extLst>
          </p:cNvPr>
          <p:cNvPicPr>
            <a:picLocks noChangeAspect="1"/>
          </p:cNvPicPr>
          <p:nvPr/>
        </p:nvPicPr>
        <p:blipFill>
          <a:blip r:embed="rId2"/>
          <a:stretch>
            <a:fillRect/>
          </a:stretch>
        </p:blipFill>
        <p:spPr>
          <a:xfrm>
            <a:off x="247204" y="4077072"/>
            <a:ext cx="3400425" cy="1228725"/>
          </a:xfrm>
          <a:prstGeom prst="rect">
            <a:avLst/>
          </a:prstGeom>
        </p:spPr>
      </p:pic>
      <p:pic>
        <p:nvPicPr>
          <p:cNvPr id="12" name="图片 11">
            <a:extLst>
              <a:ext uri="{FF2B5EF4-FFF2-40B4-BE49-F238E27FC236}">
                <a16:creationId xmlns:a16="http://schemas.microsoft.com/office/drawing/2014/main" id="{D32DAD72-E10D-4D5B-B83F-9B20E2F743E0}"/>
              </a:ext>
            </a:extLst>
          </p:cNvPr>
          <p:cNvPicPr>
            <a:picLocks noChangeAspect="1"/>
          </p:cNvPicPr>
          <p:nvPr/>
        </p:nvPicPr>
        <p:blipFill rotWithShape="1">
          <a:blip r:embed="rId3"/>
          <a:srcRect b="10991"/>
          <a:stretch/>
        </p:blipFill>
        <p:spPr bwMode="auto">
          <a:xfrm>
            <a:off x="5004048" y="3877523"/>
            <a:ext cx="3803333" cy="1472647"/>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id="{856308DB-AD6B-445A-8123-CF77F4ED98DC}"/>
              </a:ext>
            </a:extLst>
          </p:cNvPr>
          <p:cNvSpPr/>
          <p:nvPr/>
        </p:nvSpPr>
        <p:spPr>
          <a:xfrm>
            <a:off x="449797" y="2505670"/>
            <a:ext cx="3923928" cy="923330"/>
          </a:xfrm>
          <a:prstGeom prst="rect">
            <a:avLst/>
          </a:prstGeom>
        </p:spPr>
        <p:txBody>
          <a:bodyPr wrap="square">
            <a:spAutoFit/>
          </a:bodyPr>
          <a:lstStyle/>
          <a:p>
            <a:r>
              <a:rPr lang="zh-CN" altLang="en-US" dirty="0"/>
              <a:t>管线发生断开破坏时，原有管线断开为不连续的两根管段，水流从管道断开一端流出，管道完全丧失输水能力</a:t>
            </a:r>
          </a:p>
        </p:txBody>
      </p:sp>
      <p:sp>
        <p:nvSpPr>
          <p:cNvPr id="13" name="文本框 12">
            <a:extLst>
              <a:ext uri="{FF2B5EF4-FFF2-40B4-BE49-F238E27FC236}">
                <a16:creationId xmlns:a16="http://schemas.microsoft.com/office/drawing/2014/main" id="{55FCAA2F-18B6-430B-ABA0-BD5B8208A1B4}"/>
              </a:ext>
            </a:extLst>
          </p:cNvPr>
          <p:cNvSpPr txBox="1"/>
          <p:nvPr/>
        </p:nvSpPr>
        <p:spPr>
          <a:xfrm>
            <a:off x="5410325" y="3347006"/>
            <a:ext cx="1107996" cy="369332"/>
          </a:xfrm>
          <a:prstGeom prst="rect">
            <a:avLst/>
          </a:prstGeom>
          <a:noFill/>
        </p:spPr>
        <p:txBody>
          <a:bodyPr wrap="none" rtlCol="0">
            <a:spAutoFit/>
          </a:bodyPr>
          <a:lstStyle/>
          <a:p>
            <a:r>
              <a:rPr lang="zh-CN" altLang="en-US" dirty="0"/>
              <a:t>虚拟水库</a:t>
            </a:r>
          </a:p>
        </p:txBody>
      </p:sp>
      <p:sp>
        <p:nvSpPr>
          <p:cNvPr id="16" name="文本框 15">
            <a:extLst>
              <a:ext uri="{FF2B5EF4-FFF2-40B4-BE49-F238E27FC236}">
                <a16:creationId xmlns:a16="http://schemas.microsoft.com/office/drawing/2014/main" id="{D3198007-6CC6-4F7A-B471-6678632DBD98}"/>
              </a:ext>
            </a:extLst>
          </p:cNvPr>
          <p:cNvSpPr txBox="1"/>
          <p:nvPr/>
        </p:nvSpPr>
        <p:spPr>
          <a:xfrm>
            <a:off x="6732240" y="3315369"/>
            <a:ext cx="1107996" cy="369332"/>
          </a:xfrm>
          <a:prstGeom prst="rect">
            <a:avLst/>
          </a:prstGeom>
          <a:noFill/>
        </p:spPr>
        <p:txBody>
          <a:bodyPr wrap="none" rtlCol="0">
            <a:spAutoFit/>
          </a:bodyPr>
          <a:lstStyle/>
          <a:p>
            <a:r>
              <a:rPr lang="zh-CN" altLang="en-US" dirty="0"/>
              <a:t>虚拟水库</a:t>
            </a:r>
          </a:p>
        </p:txBody>
      </p:sp>
      <p:sp>
        <p:nvSpPr>
          <p:cNvPr id="17" name="文本框 16">
            <a:extLst>
              <a:ext uri="{FF2B5EF4-FFF2-40B4-BE49-F238E27FC236}">
                <a16:creationId xmlns:a16="http://schemas.microsoft.com/office/drawing/2014/main" id="{BDA32B82-9EB8-41F9-A87C-2244A1BF1968}"/>
              </a:ext>
            </a:extLst>
          </p:cNvPr>
          <p:cNvSpPr txBox="1"/>
          <p:nvPr/>
        </p:nvSpPr>
        <p:spPr>
          <a:xfrm>
            <a:off x="5476249" y="5325919"/>
            <a:ext cx="1107996" cy="369332"/>
          </a:xfrm>
          <a:prstGeom prst="rect">
            <a:avLst/>
          </a:prstGeom>
          <a:noFill/>
        </p:spPr>
        <p:txBody>
          <a:bodyPr wrap="none" rtlCol="0">
            <a:spAutoFit/>
          </a:bodyPr>
          <a:lstStyle/>
          <a:p>
            <a:r>
              <a:rPr lang="zh-CN" altLang="en-US" dirty="0"/>
              <a:t>虚拟节点</a:t>
            </a:r>
          </a:p>
        </p:txBody>
      </p:sp>
      <p:sp>
        <p:nvSpPr>
          <p:cNvPr id="18" name="文本框 17">
            <a:extLst>
              <a:ext uri="{FF2B5EF4-FFF2-40B4-BE49-F238E27FC236}">
                <a16:creationId xmlns:a16="http://schemas.microsoft.com/office/drawing/2014/main" id="{9918E2F0-2E33-4BA9-8012-58712B3A9D64}"/>
              </a:ext>
            </a:extLst>
          </p:cNvPr>
          <p:cNvSpPr txBox="1"/>
          <p:nvPr/>
        </p:nvSpPr>
        <p:spPr>
          <a:xfrm>
            <a:off x="6797864" y="5350865"/>
            <a:ext cx="1107996" cy="369332"/>
          </a:xfrm>
          <a:prstGeom prst="rect">
            <a:avLst/>
          </a:prstGeom>
          <a:noFill/>
        </p:spPr>
        <p:txBody>
          <a:bodyPr wrap="none" rtlCol="0">
            <a:spAutoFit/>
          </a:bodyPr>
          <a:lstStyle/>
          <a:p>
            <a:r>
              <a:rPr lang="zh-CN" altLang="en-US" dirty="0"/>
              <a:t>虚拟节点</a:t>
            </a:r>
          </a:p>
        </p:txBody>
      </p:sp>
      <p:sp>
        <p:nvSpPr>
          <p:cNvPr id="20" name="箭头: 右 19">
            <a:extLst>
              <a:ext uri="{FF2B5EF4-FFF2-40B4-BE49-F238E27FC236}">
                <a16:creationId xmlns:a16="http://schemas.microsoft.com/office/drawing/2014/main" id="{149B3EF2-1208-42E9-BF3A-76B8652C35F0}"/>
              </a:ext>
            </a:extLst>
          </p:cNvPr>
          <p:cNvSpPr/>
          <p:nvPr/>
        </p:nvSpPr>
        <p:spPr>
          <a:xfrm>
            <a:off x="3851920" y="4377358"/>
            <a:ext cx="967739" cy="472975"/>
          </a:xfrm>
          <a:prstGeom prst="rightArrow">
            <a:avLst/>
          </a:prstGeom>
          <a:solidFill>
            <a:srgbClr val="009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2BDA5E56-8DC5-4E85-BF08-122CB044EBE2}"/>
              </a:ext>
            </a:extLst>
          </p:cNvPr>
          <p:cNvSpPr/>
          <p:nvPr/>
        </p:nvSpPr>
        <p:spPr>
          <a:xfrm>
            <a:off x="3491880" y="5960660"/>
            <a:ext cx="4572000" cy="646331"/>
          </a:xfrm>
          <a:prstGeom prst="rect">
            <a:avLst/>
          </a:prstGeom>
        </p:spPr>
        <p:txBody>
          <a:bodyPr>
            <a:spAutoFit/>
          </a:bodyPr>
          <a:lstStyle/>
          <a:p>
            <a:r>
              <a:rPr lang="zh-CN" altLang="zh-CN" kern="100" dirty="0">
                <a:latin typeface="Times New Roman" panose="02020603050405020304" pitchFamily="18" charset="0"/>
                <a:cs typeface="Times New Roman" panose="02020603050405020304" pitchFamily="18" charset="0"/>
              </a:rPr>
              <a:t>令</a:t>
            </a:r>
            <a:r>
              <a:rPr lang="en-US" altLang="zh-CN" i="1" kern="100" dirty="0">
                <a:latin typeface="Times New Roman" panose="02020603050405020304" pitchFamily="18" charset="0"/>
              </a:rPr>
              <a:t>C</a:t>
            </a:r>
            <a:r>
              <a:rPr lang="en-US" altLang="zh-CN" kern="100" dirty="0">
                <a:latin typeface="Times New Roman" panose="02020603050405020304" pitchFamily="18" charset="0"/>
              </a:rPr>
              <a:t>1</a:t>
            </a:r>
            <a:r>
              <a:rPr lang="zh-CN" altLang="zh-CN" kern="100" dirty="0">
                <a:latin typeface="Times New Roman" panose="02020603050405020304" pitchFamily="18" charset="0"/>
                <a:cs typeface="Times New Roman" panose="02020603050405020304" pitchFamily="18" charset="0"/>
              </a:rPr>
              <a:t>，</a:t>
            </a:r>
            <a:r>
              <a:rPr lang="en-US" altLang="zh-CN" i="1" kern="100" dirty="0">
                <a:latin typeface="Times New Roman" panose="02020603050405020304" pitchFamily="18" charset="0"/>
              </a:rPr>
              <a:t>C</a:t>
            </a:r>
            <a:r>
              <a:rPr lang="en-US" altLang="zh-CN" kern="100" dirty="0">
                <a:latin typeface="Times New Roman" panose="02020603050405020304" pitchFamily="18" charset="0"/>
              </a:rPr>
              <a:t>2</a:t>
            </a:r>
            <a:r>
              <a:rPr lang="zh-CN" altLang="zh-CN" kern="100" dirty="0">
                <a:latin typeface="Times New Roman" panose="02020603050405020304" pitchFamily="18" charset="0"/>
                <a:cs typeface="Times New Roman" panose="02020603050405020304" pitchFamily="18" charset="0"/>
              </a:rPr>
              <a:t>的长度</a:t>
            </a:r>
            <a:r>
              <a:rPr lang="en-US" altLang="zh-CN" i="1" kern="100" dirty="0">
                <a:latin typeface="Times New Roman" panose="02020603050405020304" pitchFamily="18" charset="0"/>
              </a:rPr>
              <a:t>L</a:t>
            </a:r>
            <a:r>
              <a:rPr lang="en-US" altLang="zh-CN" kern="100" dirty="0">
                <a:latin typeface="Times New Roman" panose="02020603050405020304" pitchFamily="18" charset="0"/>
              </a:rPr>
              <a:t>=1m</a:t>
            </a:r>
            <a:r>
              <a:rPr lang="zh-CN" altLang="zh-CN" kern="100" dirty="0">
                <a:latin typeface="Times New Roman" panose="02020603050405020304" pitchFamily="18" charset="0"/>
                <a:cs typeface="Times New Roman" panose="02020603050405020304" pitchFamily="18" charset="0"/>
              </a:rPr>
              <a:t>，直径</a:t>
            </a:r>
            <a:r>
              <a:rPr lang="en-US" altLang="zh-CN" i="1" kern="100" dirty="0">
                <a:latin typeface="Times New Roman" panose="02020603050405020304" pitchFamily="18" charset="0"/>
              </a:rPr>
              <a:t>d </a:t>
            </a:r>
            <a:r>
              <a:rPr lang="en-US" altLang="zh-CN" kern="100" dirty="0">
                <a:latin typeface="Times New Roman" panose="02020603050405020304" pitchFamily="18" charset="0"/>
              </a:rPr>
              <a:t>= 999mm</a:t>
            </a:r>
            <a:r>
              <a:rPr lang="zh-CN" altLang="zh-CN" kern="100" dirty="0">
                <a:latin typeface="Times New Roman" panose="02020603050405020304" pitchFamily="18" charset="0"/>
                <a:cs typeface="Times New Roman" panose="02020603050405020304" pitchFamily="18" charset="0"/>
              </a:rPr>
              <a:t>，粗糙度系数</a:t>
            </a:r>
            <a:r>
              <a:rPr lang="en-US" altLang="zh-CN" i="1" kern="100" dirty="0">
                <a:latin typeface="Times New Roman" panose="02020603050405020304" pitchFamily="18" charset="0"/>
              </a:rPr>
              <a:t>C</a:t>
            </a:r>
            <a:r>
              <a:rPr lang="en-US" altLang="zh-CN" kern="100" dirty="0">
                <a:latin typeface="Times New Roman" panose="02020603050405020304" pitchFamily="18" charset="0"/>
              </a:rPr>
              <a:t>=10</a:t>
            </a:r>
            <a:r>
              <a:rPr lang="en-US" altLang="zh-CN" kern="100" baseline="30000" dirty="0">
                <a:latin typeface="Times New Roman" panose="02020603050405020304" pitchFamily="18" charset="0"/>
              </a:rPr>
              <a:t>6</a:t>
            </a:r>
            <a:r>
              <a:rPr lang="zh-CN" altLang="zh-CN" kern="100" dirty="0">
                <a:latin typeface="Times New Roman" panose="02020603050405020304" pitchFamily="18" charset="0"/>
                <a:cs typeface="Times New Roman" panose="02020603050405020304" pitchFamily="18" charset="0"/>
              </a:rPr>
              <a:t>，局部损失系数</a:t>
            </a:r>
            <a:r>
              <a:rPr lang="en-US" altLang="zh-CN" i="1" kern="100" dirty="0">
                <a:latin typeface="Times New Roman" panose="02020603050405020304" pitchFamily="18" charset="0"/>
              </a:rPr>
              <a:t>ζ</a:t>
            </a:r>
            <a:r>
              <a:rPr lang="en-US" altLang="zh-CN" kern="100" dirty="0">
                <a:latin typeface="Times New Roman" panose="02020603050405020304" pitchFamily="18" charset="0"/>
              </a:rPr>
              <a:t>=0</a:t>
            </a:r>
            <a:endParaRPr lang="zh-CN" altLang="en-US" dirty="0"/>
          </a:p>
        </p:txBody>
      </p:sp>
      <p:sp>
        <p:nvSpPr>
          <p:cNvPr id="3" name="文本框 2">
            <a:extLst>
              <a:ext uri="{FF2B5EF4-FFF2-40B4-BE49-F238E27FC236}">
                <a16:creationId xmlns:a16="http://schemas.microsoft.com/office/drawing/2014/main" id="{7F2F08F3-124A-4286-A440-F5BEBF580D57}"/>
              </a:ext>
            </a:extLst>
          </p:cNvPr>
          <p:cNvSpPr txBox="1"/>
          <p:nvPr/>
        </p:nvSpPr>
        <p:spPr>
          <a:xfrm>
            <a:off x="355795" y="1078321"/>
            <a:ext cx="1723549" cy="400110"/>
          </a:xfrm>
          <a:prstGeom prst="rect">
            <a:avLst/>
          </a:prstGeom>
          <a:solidFill>
            <a:srgbClr val="0096C3"/>
          </a:solidFill>
        </p:spPr>
        <p:txBody>
          <a:bodyPr wrap="none" rtlCol="0">
            <a:spAutoFit/>
          </a:bodyPr>
          <a:lstStyle/>
          <a:p>
            <a:r>
              <a:rPr lang="zh-CN" altLang="en-US" sz="2000" dirty="0">
                <a:solidFill>
                  <a:schemeClr val="bg1"/>
                </a:solidFill>
              </a:rPr>
              <a:t>管道破坏模型</a:t>
            </a:r>
          </a:p>
        </p:txBody>
      </p:sp>
      <p:sp>
        <p:nvSpPr>
          <p:cNvPr id="10" name="文本框 9">
            <a:extLst>
              <a:ext uri="{FF2B5EF4-FFF2-40B4-BE49-F238E27FC236}">
                <a16:creationId xmlns:a16="http://schemas.microsoft.com/office/drawing/2014/main" id="{33A91579-81E6-4FA3-80A4-DC531A15034B}"/>
              </a:ext>
            </a:extLst>
          </p:cNvPr>
          <p:cNvSpPr txBox="1"/>
          <p:nvPr/>
        </p:nvSpPr>
        <p:spPr>
          <a:xfrm>
            <a:off x="2057162" y="1075118"/>
            <a:ext cx="1210588" cy="400110"/>
          </a:xfrm>
          <a:prstGeom prst="rect">
            <a:avLst/>
          </a:prstGeom>
          <a:noFill/>
        </p:spPr>
        <p:txBody>
          <a:bodyPr wrap="none" rtlCol="0">
            <a:spAutoFit/>
          </a:bodyPr>
          <a:lstStyle/>
          <a:p>
            <a:r>
              <a:rPr lang="zh-CN" altLang="en-US" sz="2000" dirty="0"/>
              <a:t>对比分析</a:t>
            </a:r>
          </a:p>
        </p:txBody>
      </p:sp>
      <p:sp>
        <p:nvSpPr>
          <p:cNvPr id="14" name="文本框 13">
            <a:extLst>
              <a:ext uri="{FF2B5EF4-FFF2-40B4-BE49-F238E27FC236}">
                <a16:creationId xmlns:a16="http://schemas.microsoft.com/office/drawing/2014/main" id="{6A6AC168-C869-4ECA-89C9-F0374915AA55}"/>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24479851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01E0E3-7E12-4617-A746-A7EA2D334D80}"/>
              </a:ext>
            </a:extLst>
          </p:cNvPr>
          <p:cNvSpPr>
            <a:spLocks noGrp="1"/>
          </p:cNvSpPr>
          <p:nvPr>
            <p:ph type="title" idx="4294967295"/>
          </p:nvPr>
        </p:nvSpPr>
        <p:spPr>
          <a:xfrm>
            <a:off x="2061392" y="188640"/>
            <a:ext cx="5021215" cy="738187"/>
          </a:xfrm>
        </p:spPr>
        <p:txBody>
          <a:bodyPr/>
          <a:lstStyle/>
          <a:p>
            <a:r>
              <a:rPr lang="zh-CN" altLang="en-US" dirty="0"/>
              <a:t>主要内容</a:t>
            </a:r>
          </a:p>
        </p:txBody>
      </p:sp>
      <p:grpSp>
        <p:nvGrpSpPr>
          <p:cNvPr id="8" name="组合 11">
            <a:extLst>
              <a:ext uri="{FF2B5EF4-FFF2-40B4-BE49-F238E27FC236}">
                <a16:creationId xmlns:a16="http://schemas.microsoft.com/office/drawing/2014/main" id="{013D69EC-B15D-41DB-B0C5-80C111C4ABB5}"/>
              </a:ext>
            </a:extLst>
          </p:cNvPr>
          <p:cNvGrpSpPr/>
          <p:nvPr/>
        </p:nvGrpSpPr>
        <p:grpSpPr bwMode="auto">
          <a:xfrm>
            <a:off x="589494" y="1414234"/>
            <a:ext cx="1501377" cy="400110"/>
            <a:chOff x="-5045" y="53398"/>
            <a:chExt cx="2001673" cy="533787"/>
          </a:xfrm>
        </p:grpSpPr>
        <p:sp>
          <p:nvSpPr>
            <p:cNvPr id="10" name="矩形 12">
              <a:extLst>
                <a:ext uri="{FF2B5EF4-FFF2-40B4-BE49-F238E27FC236}">
                  <a16:creationId xmlns:a16="http://schemas.microsoft.com/office/drawing/2014/main" id="{A99AA06B-AF1B-4B7B-A6AD-14DC8AD7A6A4}"/>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矩形 6">
              <a:extLst>
                <a:ext uri="{FF2B5EF4-FFF2-40B4-BE49-F238E27FC236}">
                  <a16:creationId xmlns:a16="http://schemas.microsoft.com/office/drawing/2014/main" id="{EAE00641-3D3B-49D1-A091-677E0E0ECE0D}"/>
                </a:ext>
              </a:extLst>
            </p:cNvPr>
            <p:cNvSpPr>
              <a:spLocks noChangeArrowheads="1"/>
            </p:cNvSpPr>
            <p:nvPr/>
          </p:nvSpPr>
          <p:spPr bwMode="auto">
            <a:xfrm>
              <a:off x="1066534" y="53398"/>
              <a:ext cx="930094"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绪论</a:t>
              </a:r>
            </a:p>
          </p:txBody>
        </p:sp>
      </p:grpSp>
      <p:grpSp>
        <p:nvGrpSpPr>
          <p:cNvPr id="37" name="组合 11">
            <a:extLst>
              <a:ext uri="{FF2B5EF4-FFF2-40B4-BE49-F238E27FC236}">
                <a16:creationId xmlns:a16="http://schemas.microsoft.com/office/drawing/2014/main" id="{F4D89423-EF48-445C-A2D2-A54C1FAFEA7E}"/>
              </a:ext>
            </a:extLst>
          </p:cNvPr>
          <p:cNvGrpSpPr/>
          <p:nvPr/>
        </p:nvGrpSpPr>
        <p:grpSpPr bwMode="auto">
          <a:xfrm>
            <a:off x="589494" y="4047398"/>
            <a:ext cx="6387219" cy="400110"/>
            <a:chOff x="-5045" y="29622"/>
            <a:chExt cx="8515604" cy="533787"/>
          </a:xfrm>
        </p:grpSpPr>
        <p:sp>
          <p:nvSpPr>
            <p:cNvPr id="39" name="矩形 12">
              <a:extLst>
                <a:ext uri="{FF2B5EF4-FFF2-40B4-BE49-F238E27FC236}">
                  <a16:creationId xmlns:a16="http://schemas.microsoft.com/office/drawing/2014/main" id="{92D1DABE-5EB1-4120-8FE9-166ED3A187EC}"/>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6">
              <a:extLst>
                <a:ext uri="{FF2B5EF4-FFF2-40B4-BE49-F238E27FC236}">
                  <a16:creationId xmlns:a16="http://schemas.microsoft.com/office/drawing/2014/main" id="{FECDAA85-D60B-4F24-ADB2-5F6780D266F6}"/>
                </a:ext>
              </a:extLst>
            </p:cNvPr>
            <p:cNvSpPr>
              <a:spLocks noChangeArrowheads="1"/>
            </p:cNvSpPr>
            <p:nvPr/>
          </p:nvSpPr>
          <p:spPr bwMode="auto">
            <a:xfrm>
              <a:off x="1072799" y="29622"/>
              <a:ext cx="7437760"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基于事件驱动的供水管网震后恢复仿真模型研究</a:t>
              </a:r>
            </a:p>
          </p:txBody>
        </p:sp>
      </p:grpSp>
      <p:grpSp>
        <p:nvGrpSpPr>
          <p:cNvPr id="42" name="组合 11">
            <a:extLst>
              <a:ext uri="{FF2B5EF4-FFF2-40B4-BE49-F238E27FC236}">
                <a16:creationId xmlns:a16="http://schemas.microsoft.com/office/drawing/2014/main" id="{F4F1A32B-687A-48AA-BF89-CE3D307ECBE5}"/>
              </a:ext>
            </a:extLst>
          </p:cNvPr>
          <p:cNvGrpSpPr/>
          <p:nvPr/>
        </p:nvGrpSpPr>
        <p:grpSpPr bwMode="auto">
          <a:xfrm>
            <a:off x="589494" y="4515590"/>
            <a:ext cx="4702169" cy="400110"/>
            <a:chOff x="-5045" y="10828"/>
            <a:chExt cx="6269047" cy="533787"/>
          </a:xfrm>
        </p:grpSpPr>
        <p:sp>
          <p:nvSpPr>
            <p:cNvPr id="44" name="矩形 12">
              <a:extLst>
                <a:ext uri="{FF2B5EF4-FFF2-40B4-BE49-F238E27FC236}">
                  <a16:creationId xmlns:a16="http://schemas.microsoft.com/office/drawing/2014/main" id="{20FED0B0-EA42-4293-90C1-3CFE29013D57}"/>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5" name="矩形 6">
              <a:extLst>
                <a:ext uri="{FF2B5EF4-FFF2-40B4-BE49-F238E27FC236}">
                  <a16:creationId xmlns:a16="http://schemas.microsoft.com/office/drawing/2014/main" id="{0E6B93F2-22C4-42B8-A243-323D1B2C6C3A}"/>
                </a:ext>
              </a:extLst>
            </p:cNvPr>
            <p:cNvSpPr>
              <a:spLocks noChangeArrowheads="1"/>
            </p:cNvSpPr>
            <p:nvPr/>
          </p:nvSpPr>
          <p:spPr bwMode="auto">
            <a:xfrm>
              <a:off x="1106600" y="10828"/>
              <a:ext cx="5157402"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供水管网灾后恢复过程韧性优化</a:t>
              </a:r>
            </a:p>
          </p:txBody>
        </p:sp>
      </p:grpSp>
      <p:grpSp>
        <p:nvGrpSpPr>
          <p:cNvPr id="47" name="组合 11">
            <a:extLst>
              <a:ext uri="{FF2B5EF4-FFF2-40B4-BE49-F238E27FC236}">
                <a16:creationId xmlns:a16="http://schemas.microsoft.com/office/drawing/2014/main" id="{A62BA12B-D1D1-427A-B711-1C1E0BC25776}"/>
              </a:ext>
            </a:extLst>
          </p:cNvPr>
          <p:cNvGrpSpPr/>
          <p:nvPr/>
        </p:nvGrpSpPr>
        <p:grpSpPr bwMode="auto">
          <a:xfrm>
            <a:off x="589494" y="5237490"/>
            <a:ext cx="4609196" cy="400110"/>
            <a:chOff x="-5045" y="-40041"/>
            <a:chExt cx="6145090" cy="533787"/>
          </a:xfrm>
        </p:grpSpPr>
        <p:sp>
          <p:nvSpPr>
            <p:cNvPr id="49" name="矩形 12">
              <a:extLst>
                <a:ext uri="{FF2B5EF4-FFF2-40B4-BE49-F238E27FC236}">
                  <a16:creationId xmlns:a16="http://schemas.microsoft.com/office/drawing/2014/main" id="{BF8823E3-DD79-42D2-94F4-320978F45527}"/>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7</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矩形 6">
              <a:extLst>
                <a:ext uri="{FF2B5EF4-FFF2-40B4-BE49-F238E27FC236}">
                  <a16:creationId xmlns:a16="http://schemas.microsoft.com/office/drawing/2014/main" id="{823F16A5-AA3E-4215-8131-CDE8ADA3C4A6}"/>
                </a:ext>
              </a:extLst>
            </p:cNvPr>
            <p:cNvSpPr>
              <a:spLocks noChangeArrowheads="1"/>
            </p:cNvSpPr>
            <p:nvPr/>
          </p:nvSpPr>
          <p:spPr bwMode="auto">
            <a:xfrm>
              <a:off x="1106600" y="-40041"/>
              <a:ext cx="5033445"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供水管网抗震韧性分析软件开发</a:t>
              </a:r>
            </a:p>
          </p:txBody>
        </p:sp>
      </p:grpSp>
      <p:grpSp>
        <p:nvGrpSpPr>
          <p:cNvPr id="57" name="组合 11">
            <a:extLst>
              <a:ext uri="{FF2B5EF4-FFF2-40B4-BE49-F238E27FC236}">
                <a16:creationId xmlns:a16="http://schemas.microsoft.com/office/drawing/2014/main" id="{BE9C340C-4B2C-45E2-B68E-5CB806E0A930}"/>
              </a:ext>
            </a:extLst>
          </p:cNvPr>
          <p:cNvGrpSpPr/>
          <p:nvPr/>
        </p:nvGrpSpPr>
        <p:grpSpPr bwMode="auto">
          <a:xfrm>
            <a:off x="589494" y="2656236"/>
            <a:ext cx="7366881" cy="400110"/>
            <a:chOff x="-5045" y="11873"/>
            <a:chExt cx="9821700" cy="533787"/>
          </a:xfrm>
        </p:grpSpPr>
        <p:sp>
          <p:nvSpPr>
            <p:cNvPr id="59" name="矩形 12">
              <a:extLst>
                <a:ext uri="{FF2B5EF4-FFF2-40B4-BE49-F238E27FC236}">
                  <a16:creationId xmlns:a16="http://schemas.microsoft.com/office/drawing/2014/main" id="{1B504F6B-9B68-451D-9BAD-F26FDEEEBB21}"/>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0" name="矩形 6">
              <a:extLst>
                <a:ext uri="{FF2B5EF4-FFF2-40B4-BE49-F238E27FC236}">
                  <a16:creationId xmlns:a16="http://schemas.microsoft.com/office/drawing/2014/main" id="{1871CE4B-DCD0-46E3-A31B-762383628E94}"/>
                </a:ext>
              </a:extLst>
            </p:cNvPr>
            <p:cNvSpPr>
              <a:spLocks noChangeArrowheads="1"/>
            </p:cNvSpPr>
            <p:nvPr/>
          </p:nvSpPr>
          <p:spPr bwMode="auto">
            <a:xfrm>
              <a:off x="1066533" y="11873"/>
              <a:ext cx="8750122"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基于压力驱动配属了模型的供水管网震后水力分析方法</a:t>
              </a:r>
            </a:p>
          </p:txBody>
        </p:sp>
      </p:grpSp>
      <p:grpSp>
        <p:nvGrpSpPr>
          <p:cNvPr id="62" name="组合 11">
            <a:extLst>
              <a:ext uri="{FF2B5EF4-FFF2-40B4-BE49-F238E27FC236}">
                <a16:creationId xmlns:a16="http://schemas.microsoft.com/office/drawing/2014/main" id="{8F1C07F5-3309-4930-8575-97FB6C4B7620}"/>
              </a:ext>
            </a:extLst>
          </p:cNvPr>
          <p:cNvGrpSpPr/>
          <p:nvPr/>
        </p:nvGrpSpPr>
        <p:grpSpPr bwMode="auto">
          <a:xfrm>
            <a:off x="573928" y="3203512"/>
            <a:ext cx="4617210" cy="400110"/>
            <a:chOff x="-5045" y="34359"/>
            <a:chExt cx="6155778" cy="533787"/>
          </a:xfrm>
        </p:grpSpPr>
        <p:sp>
          <p:nvSpPr>
            <p:cNvPr id="64" name="矩形 12">
              <a:extLst>
                <a:ext uri="{FF2B5EF4-FFF2-40B4-BE49-F238E27FC236}">
                  <a16:creationId xmlns:a16="http://schemas.microsoft.com/office/drawing/2014/main" id="{B9E6CF7E-E460-420A-8C64-BC8FC5415CB8}"/>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5" name="矩形 6">
              <a:extLst>
                <a:ext uri="{FF2B5EF4-FFF2-40B4-BE49-F238E27FC236}">
                  <a16:creationId xmlns:a16="http://schemas.microsoft.com/office/drawing/2014/main" id="{B0DF0618-BD24-450E-BDCE-3AFF9D3F1524}"/>
                </a:ext>
              </a:extLst>
            </p:cNvPr>
            <p:cNvSpPr>
              <a:spLocks noChangeArrowheads="1"/>
            </p:cNvSpPr>
            <p:nvPr/>
          </p:nvSpPr>
          <p:spPr bwMode="auto">
            <a:xfrm>
              <a:off x="1106600" y="34359"/>
              <a:ext cx="5044133"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震后水源功能模式集成开发研究</a:t>
              </a:r>
            </a:p>
          </p:txBody>
        </p:sp>
      </p:grpSp>
      <p:grpSp>
        <p:nvGrpSpPr>
          <p:cNvPr id="66" name="组合 11">
            <a:extLst>
              <a:ext uri="{FF2B5EF4-FFF2-40B4-BE49-F238E27FC236}">
                <a16:creationId xmlns:a16="http://schemas.microsoft.com/office/drawing/2014/main" id="{1797EBEC-EC4F-4FAC-92C2-3B2D5B70331A}"/>
              </a:ext>
            </a:extLst>
          </p:cNvPr>
          <p:cNvGrpSpPr/>
          <p:nvPr/>
        </p:nvGrpSpPr>
        <p:grpSpPr bwMode="auto">
          <a:xfrm>
            <a:off x="573928" y="2126235"/>
            <a:ext cx="7598472" cy="400110"/>
            <a:chOff x="-5045" y="11873"/>
            <a:chExt cx="10130463" cy="533787"/>
          </a:xfrm>
        </p:grpSpPr>
        <p:sp>
          <p:nvSpPr>
            <p:cNvPr id="67" name="矩形 12">
              <a:extLst>
                <a:ext uri="{FF2B5EF4-FFF2-40B4-BE49-F238E27FC236}">
                  <a16:creationId xmlns:a16="http://schemas.microsoft.com/office/drawing/2014/main" id="{D0BD1C92-509B-4A7E-8E0A-6AB4933DE38A}"/>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r>
                <a:rPr lang="en-US" altLang="zh-CN"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8" name="矩形 6">
              <a:extLst>
                <a:ext uri="{FF2B5EF4-FFF2-40B4-BE49-F238E27FC236}">
                  <a16:creationId xmlns:a16="http://schemas.microsoft.com/office/drawing/2014/main" id="{3CFE5110-59C3-4227-9152-9566446B7CE9}"/>
                </a:ext>
              </a:extLst>
            </p:cNvPr>
            <p:cNvSpPr>
              <a:spLocks noChangeArrowheads="1"/>
            </p:cNvSpPr>
            <p:nvPr/>
          </p:nvSpPr>
          <p:spPr bwMode="auto">
            <a:xfrm>
              <a:off x="1066534" y="11873"/>
              <a:ext cx="9058884"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buClrTx/>
                <a:buSzTx/>
                <a:defRPr/>
              </a:pPr>
              <a:r>
                <a:rPr lang="zh-CN" altLang="en-US" sz="2000" dirty="0">
                  <a:latin typeface="+mn-lt"/>
                  <a:ea typeface="微软雅黑" panose="020B0503020204020204" pitchFamily="34" charset="-122"/>
                  <a:cs typeface="+mn-lt"/>
                </a:rPr>
                <a:t>基于</a:t>
              </a:r>
              <a:r>
                <a:rPr lang="en-US" altLang="zh-CN" sz="2000" dirty="0">
                  <a:latin typeface="+mn-lt"/>
                  <a:ea typeface="微软雅黑" panose="020B0503020204020204" pitchFamily="34" charset="-122"/>
                  <a:cs typeface="+mn-lt"/>
                </a:rPr>
                <a:t>EPANET</a:t>
              </a:r>
              <a:r>
                <a:rPr lang="zh-CN" altLang="en-US" sz="2000" dirty="0">
                  <a:latin typeface="+mn-lt"/>
                  <a:ea typeface="微软雅黑" panose="020B0503020204020204" pitchFamily="34" charset="-122"/>
                  <a:cs typeface="+mn-lt"/>
                </a:rPr>
                <a:t>的供水管网震后水力分析与地震破坏模型研究</a:t>
              </a:r>
            </a:p>
          </p:txBody>
        </p:sp>
      </p:grpSp>
      <p:grpSp>
        <p:nvGrpSpPr>
          <p:cNvPr id="69" name="组合 11">
            <a:extLst>
              <a:ext uri="{FF2B5EF4-FFF2-40B4-BE49-F238E27FC236}">
                <a16:creationId xmlns:a16="http://schemas.microsoft.com/office/drawing/2014/main" id="{76533B47-A410-4D45-AC93-4D1FD60953DB}"/>
              </a:ext>
            </a:extLst>
          </p:cNvPr>
          <p:cNvGrpSpPr/>
          <p:nvPr/>
        </p:nvGrpSpPr>
        <p:grpSpPr bwMode="auto">
          <a:xfrm>
            <a:off x="589494" y="6013747"/>
            <a:ext cx="2300870" cy="400110"/>
            <a:chOff x="-5045" y="-40041"/>
            <a:chExt cx="3067575" cy="533787"/>
          </a:xfrm>
        </p:grpSpPr>
        <p:sp>
          <p:nvSpPr>
            <p:cNvPr id="70" name="矩形 12">
              <a:extLst>
                <a:ext uri="{FF2B5EF4-FFF2-40B4-BE49-F238E27FC236}">
                  <a16:creationId xmlns:a16="http://schemas.microsoft.com/office/drawing/2014/main" id="{69642589-7D08-4061-A4B7-66D3A724B534}"/>
                </a:ext>
              </a:extLst>
            </p:cNvPr>
            <p:cNvSpPr>
              <a:spLocks noChangeArrowheads="1"/>
            </p:cNvSpPr>
            <p:nvPr/>
          </p:nvSpPr>
          <p:spPr bwMode="auto">
            <a:xfrm>
              <a:off x="-5045" y="61697"/>
              <a:ext cx="431999" cy="432048"/>
            </a:xfrm>
            <a:prstGeom prst="rect">
              <a:avLst/>
            </a:prstGeom>
            <a:solidFill>
              <a:srgbClr val="0096C3"/>
            </a:solidFill>
            <a:ln>
              <a:noFill/>
            </a:ln>
            <a:extLst>
              <a:ext uri="{91240B29-F687-4F45-9708-019B960494DF}">
                <a14:hiddenLine xmlns:a14="http://schemas.microsoft.com/office/drawing/2010/main" w="12700">
                  <a:solidFill>
                    <a:srgbClr val="42719B"/>
                  </a:solidFill>
                  <a:bevel/>
                </a14:hiddenLine>
              </a:ext>
            </a:extLst>
          </p:spPr>
          <p:txBody>
            <a:bodyPr anchor="ctr"/>
            <a:lstStyle/>
            <a:p>
              <a:pPr algn="ctr"/>
              <a:endParaRPr lang="zh-CN" altLang="en-US" dirty="0">
                <a:solidFill>
                  <a:schemeClr val="accent3"/>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1" name="矩形 6">
              <a:extLst>
                <a:ext uri="{FF2B5EF4-FFF2-40B4-BE49-F238E27FC236}">
                  <a16:creationId xmlns:a16="http://schemas.microsoft.com/office/drawing/2014/main" id="{43C6AA19-7D4B-4CC0-AA6E-2A6B51019C5C}"/>
                </a:ext>
              </a:extLst>
            </p:cNvPr>
            <p:cNvSpPr>
              <a:spLocks noChangeArrowheads="1"/>
            </p:cNvSpPr>
            <p:nvPr/>
          </p:nvSpPr>
          <p:spPr bwMode="auto">
            <a:xfrm>
              <a:off x="1106600" y="-40041"/>
              <a:ext cx="1955930" cy="5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buClrTx/>
                <a:buSzTx/>
                <a:defRPr/>
              </a:pPr>
              <a:r>
                <a:rPr lang="zh-CN" altLang="en-US" sz="2000" dirty="0">
                  <a:latin typeface="+mn-lt"/>
                  <a:ea typeface="微软雅黑" panose="020B0503020204020204" pitchFamily="34" charset="-122"/>
                  <a:cs typeface="+mn-lt"/>
                </a:rPr>
                <a:t>结论与展望</a:t>
              </a:r>
            </a:p>
          </p:txBody>
        </p:sp>
      </p:grpSp>
      <p:sp>
        <p:nvSpPr>
          <p:cNvPr id="3" name="文本框 2">
            <a:extLst>
              <a:ext uri="{FF2B5EF4-FFF2-40B4-BE49-F238E27FC236}">
                <a16:creationId xmlns:a16="http://schemas.microsoft.com/office/drawing/2014/main" id="{CB601DD8-59BD-465E-BC9C-8653E18E7053}"/>
              </a:ext>
            </a:extLst>
          </p:cNvPr>
          <p:cNvSpPr txBox="1"/>
          <p:nvPr/>
        </p:nvSpPr>
        <p:spPr>
          <a:xfrm>
            <a:off x="0" y="2116844"/>
            <a:ext cx="461665" cy="1477328"/>
          </a:xfrm>
          <a:prstGeom prst="rect">
            <a:avLst/>
          </a:prstGeom>
          <a:solidFill>
            <a:srgbClr val="0096C3"/>
          </a:solidFill>
        </p:spPr>
        <p:txBody>
          <a:bodyPr vert="eaVert" wrap="none" rtlCol="0">
            <a:spAutoFit/>
          </a:bodyPr>
          <a:lstStyle/>
          <a:p>
            <a:r>
              <a:rPr lang="zh-CN" altLang="en-US" dirty="0">
                <a:solidFill>
                  <a:schemeClr val="bg1"/>
                </a:solidFill>
              </a:rPr>
              <a:t>震后功能仿真</a:t>
            </a:r>
          </a:p>
        </p:txBody>
      </p:sp>
      <p:sp>
        <p:nvSpPr>
          <p:cNvPr id="29" name="文本框 28">
            <a:extLst>
              <a:ext uri="{FF2B5EF4-FFF2-40B4-BE49-F238E27FC236}">
                <a16:creationId xmlns:a16="http://schemas.microsoft.com/office/drawing/2014/main" id="{CEC771A2-86E6-4041-A44C-02F2C2B2BB05}"/>
              </a:ext>
            </a:extLst>
          </p:cNvPr>
          <p:cNvSpPr txBox="1"/>
          <p:nvPr/>
        </p:nvSpPr>
        <p:spPr>
          <a:xfrm>
            <a:off x="0" y="4007758"/>
            <a:ext cx="461665" cy="1015663"/>
          </a:xfrm>
          <a:prstGeom prst="rect">
            <a:avLst/>
          </a:prstGeom>
          <a:solidFill>
            <a:srgbClr val="0096C3"/>
          </a:solidFill>
        </p:spPr>
        <p:txBody>
          <a:bodyPr vert="eaVert" wrap="none" rtlCol="0">
            <a:spAutoFit/>
          </a:bodyPr>
          <a:lstStyle/>
          <a:p>
            <a:r>
              <a:rPr lang="zh-CN" altLang="en-US" dirty="0">
                <a:solidFill>
                  <a:schemeClr val="bg1"/>
                </a:solidFill>
              </a:rPr>
              <a:t>韧性评估</a:t>
            </a:r>
          </a:p>
        </p:txBody>
      </p:sp>
      <p:sp>
        <p:nvSpPr>
          <p:cNvPr id="30" name="文本框 29">
            <a:extLst>
              <a:ext uri="{FF2B5EF4-FFF2-40B4-BE49-F238E27FC236}">
                <a16:creationId xmlns:a16="http://schemas.microsoft.com/office/drawing/2014/main" id="{D983EC0D-7CDA-472C-8263-27DBEC1B0D25}"/>
              </a:ext>
            </a:extLst>
          </p:cNvPr>
          <p:cNvSpPr txBox="1"/>
          <p:nvPr/>
        </p:nvSpPr>
        <p:spPr>
          <a:xfrm>
            <a:off x="-1" y="5129768"/>
            <a:ext cx="461665" cy="1015663"/>
          </a:xfrm>
          <a:prstGeom prst="rect">
            <a:avLst/>
          </a:prstGeom>
          <a:solidFill>
            <a:srgbClr val="0096C3"/>
          </a:solidFill>
        </p:spPr>
        <p:txBody>
          <a:bodyPr vert="eaVert" wrap="none" rtlCol="0">
            <a:spAutoFit/>
          </a:bodyPr>
          <a:lstStyle/>
          <a:p>
            <a:r>
              <a:rPr lang="zh-CN" altLang="en-US" dirty="0">
                <a:solidFill>
                  <a:schemeClr val="bg1"/>
                </a:solidFill>
              </a:rPr>
              <a:t>技术开发</a:t>
            </a:r>
          </a:p>
        </p:txBody>
      </p:sp>
    </p:spTree>
    <p:extLst>
      <p:ext uri="{BB962C8B-B14F-4D97-AF65-F5344CB8AC3E}">
        <p14:creationId xmlns:p14="http://schemas.microsoft.com/office/powerpoint/2010/main" val="360075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3EB76B37-BCCF-49EF-8064-A8BA810FEED9}"/>
              </a:ext>
            </a:extLst>
          </p:cNvPr>
          <p:cNvSpPr txBox="1"/>
          <p:nvPr/>
        </p:nvSpPr>
        <p:spPr>
          <a:xfrm>
            <a:off x="289136" y="1864995"/>
            <a:ext cx="1922321"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管道渗漏案例</a:t>
            </a:r>
            <a:r>
              <a:rPr lang="en-US" altLang="zh-CN" dirty="0"/>
              <a:t> </a:t>
            </a:r>
            <a:endParaRPr lang="zh-CN" altLang="en-US" dirty="0"/>
          </a:p>
        </p:txBody>
      </p:sp>
      <p:pic>
        <p:nvPicPr>
          <p:cNvPr id="10" name="图片 9">
            <a:extLst>
              <a:ext uri="{FF2B5EF4-FFF2-40B4-BE49-F238E27FC236}">
                <a16:creationId xmlns:a16="http://schemas.microsoft.com/office/drawing/2014/main" id="{7C101712-5D90-4B43-8B29-B479AAA61A1A}"/>
              </a:ext>
            </a:extLst>
          </p:cNvPr>
          <p:cNvPicPr/>
          <p:nvPr/>
        </p:nvPicPr>
        <p:blipFill>
          <a:blip r:embed="rId2"/>
          <a:stretch>
            <a:fillRect/>
          </a:stretch>
        </p:blipFill>
        <p:spPr>
          <a:xfrm>
            <a:off x="2320744" y="1606142"/>
            <a:ext cx="4164965" cy="1090295"/>
          </a:xfrm>
          <a:prstGeom prst="rect">
            <a:avLst/>
          </a:prstGeom>
        </p:spPr>
      </p:pic>
      <p:sp>
        <p:nvSpPr>
          <p:cNvPr id="13" name="矩形 12">
            <a:extLst>
              <a:ext uri="{FF2B5EF4-FFF2-40B4-BE49-F238E27FC236}">
                <a16:creationId xmlns:a16="http://schemas.microsoft.com/office/drawing/2014/main" id="{56563DCE-CD70-483C-B4A4-3C24A62B2739}"/>
              </a:ext>
            </a:extLst>
          </p:cNvPr>
          <p:cNvSpPr/>
          <p:nvPr/>
        </p:nvSpPr>
        <p:spPr>
          <a:xfrm>
            <a:off x="187551" y="4151010"/>
            <a:ext cx="2550698" cy="369332"/>
          </a:xfrm>
          <a:prstGeom prst="rect">
            <a:avLst/>
          </a:prstGeom>
        </p:spPr>
        <p:txBody>
          <a:bodyPr wrap="none">
            <a:spAutoFit/>
          </a:bodyPr>
          <a:lstStyle/>
          <a:p>
            <a:r>
              <a:rPr lang="zh-CN" altLang="zh-CN" kern="100" dirty="0">
                <a:solidFill>
                  <a:srgbClr val="000000"/>
                </a:solidFill>
                <a:latin typeface="Times New Roman" panose="02020603050405020304" pitchFamily="18" charset="0"/>
                <a:cs typeface="Times New Roman" panose="02020603050405020304" pitchFamily="18" charset="0"/>
              </a:rPr>
              <a:t>扩散器流量系数</a:t>
            </a:r>
            <a:r>
              <a:rPr lang="zh-CN" altLang="en-US" kern="100" dirty="0">
                <a:solidFill>
                  <a:srgbClr val="000000"/>
                </a:solidFill>
                <a:latin typeface="Times New Roman" panose="02020603050405020304" pitchFamily="18" charset="0"/>
                <a:cs typeface="Times New Roman" panose="02020603050405020304" pitchFamily="18" charset="0"/>
              </a:rPr>
              <a:t>为</a:t>
            </a:r>
            <a:r>
              <a:rPr lang="en-US" altLang="zh-CN" kern="100" dirty="0">
                <a:solidFill>
                  <a:srgbClr val="000000"/>
                </a:solidFill>
                <a:latin typeface="Times New Roman" panose="02020603050405020304" pitchFamily="18" charset="0"/>
              </a:rPr>
              <a:t>7.756</a:t>
            </a:r>
            <a:endParaRPr lang="zh-CN" altLang="en-US" dirty="0"/>
          </a:p>
        </p:txBody>
      </p:sp>
      <p:sp>
        <p:nvSpPr>
          <p:cNvPr id="14" name="矩形 13">
            <a:extLst>
              <a:ext uri="{FF2B5EF4-FFF2-40B4-BE49-F238E27FC236}">
                <a16:creationId xmlns:a16="http://schemas.microsoft.com/office/drawing/2014/main" id="{5E40FDDB-21E3-4E51-86FE-15AB4A17196A}"/>
              </a:ext>
            </a:extLst>
          </p:cNvPr>
          <p:cNvSpPr/>
          <p:nvPr/>
        </p:nvSpPr>
        <p:spPr>
          <a:xfrm>
            <a:off x="4437009" y="3781678"/>
            <a:ext cx="4737710" cy="369332"/>
          </a:xfrm>
          <a:prstGeom prst="rect">
            <a:avLst/>
          </a:prstGeom>
        </p:spPr>
        <p:txBody>
          <a:bodyPr wrap="square">
            <a:spAutoFit/>
          </a:bodyPr>
          <a:lstStyle/>
          <a:p>
            <a:r>
              <a:rPr lang="zh-CN" altLang="zh-CN" kern="100" dirty="0">
                <a:latin typeface="Times New Roman" panose="02020603050405020304" pitchFamily="18" charset="0"/>
                <a:cs typeface="Times New Roman" panose="02020603050405020304" pitchFamily="18" charset="0"/>
              </a:rPr>
              <a:t>管道长度</a:t>
            </a:r>
            <a:r>
              <a:rPr lang="en-US" altLang="zh-CN" i="1" kern="100" dirty="0">
                <a:latin typeface="Times New Roman" panose="02020603050405020304" pitchFamily="18" charset="0"/>
              </a:rPr>
              <a:t>L </a:t>
            </a:r>
            <a:r>
              <a:rPr lang="en-US" altLang="zh-CN" kern="100" dirty="0">
                <a:latin typeface="Times New Roman" panose="02020603050405020304" pitchFamily="18" charset="0"/>
              </a:rPr>
              <a:t>=1m</a:t>
            </a:r>
            <a:r>
              <a:rPr lang="zh-CN" altLang="zh-CN" kern="100" dirty="0">
                <a:latin typeface="Times New Roman" panose="02020603050405020304" pitchFamily="18" charset="0"/>
                <a:cs typeface="Times New Roman" panose="02020603050405020304" pitchFamily="18" charset="0"/>
              </a:rPr>
              <a:t>，管道直径</a:t>
            </a:r>
            <a:r>
              <a:rPr lang="en-US" altLang="zh-CN" i="1" kern="100" dirty="0">
                <a:latin typeface="Times New Roman" panose="02020603050405020304" pitchFamily="18" charset="0"/>
              </a:rPr>
              <a:t>d</a:t>
            </a:r>
            <a:r>
              <a:rPr lang="en-US" altLang="zh-CN" kern="100" dirty="0">
                <a:latin typeface="Times New Roman" panose="02020603050405020304" pitchFamily="18" charset="0"/>
              </a:rPr>
              <a:t>=(4</a:t>
            </a:r>
            <a:r>
              <a:rPr lang="en-US" altLang="zh-CN" i="1" kern="100" dirty="0">
                <a:latin typeface="Times New Roman" panose="02020603050405020304" pitchFamily="18" charset="0"/>
              </a:rPr>
              <a:t>A</a:t>
            </a:r>
            <a:r>
              <a:rPr lang="en-US" altLang="zh-CN" sz="1050" kern="100" dirty="0">
                <a:latin typeface="Times New Roman" panose="02020603050405020304" pitchFamily="18" charset="0"/>
              </a:rPr>
              <a:t>l</a:t>
            </a:r>
            <a:r>
              <a:rPr lang="en-US" altLang="zh-CN" kern="100" dirty="0">
                <a:latin typeface="Times New Roman" panose="02020603050405020304" pitchFamily="18" charset="0"/>
              </a:rPr>
              <a:t>/π)</a:t>
            </a:r>
            <a:r>
              <a:rPr lang="en-US" altLang="zh-CN" sz="1050" kern="100" dirty="0">
                <a:latin typeface="Times New Roman" panose="02020603050405020304" pitchFamily="18" charset="0"/>
              </a:rPr>
              <a:t>2 </a:t>
            </a:r>
            <a:r>
              <a:rPr lang="en-US" altLang="zh-CN" kern="100" dirty="0">
                <a:latin typeface="Times New Roman" panose="02020603050405020304" pitchFamily="18" charset="0"/>
              </a:rPr>
              <a:t>= 60mm</a:t>
            </a:r>
            <a:endParaRPr lang="zh-CN" altLang="en-US" dirty="0"/>
          </a:p>
        </p:txBody>
      </p:sp>
      <p:sp>
        <p:nvSpPr>
          <p:cNvPr id="15" name="矩形 14">
            <a:extLst>
              <a:ext uri="{FF2B5EF4-FFF2-40B4-BE49-F238E27FC236}">
                <a16:creationId xmlns:a16="http://schemas.microsoft.com/office/drawing/2014/main" id="{AE225FF7-DCC1-4EC8-B82F-5982D5E9EA29}"/>
              </a:ext>
            </a:extLst>
          </p:cNvPr>
          <p:cNvSpPr/>
          <p:nvPr/>
        </p:nvSpPr>
        <p:spPr>
          <a:xfrm>
            <a:off x="3751632" y="4435848"/>
            <a:ext cx="2377574" cy="369332"/>
          </a:xfrm>
          <a:prstGeom prst="rect">
            <a:avLst/>
          </a:prstGeom>
        </p:spPr>
        <p:txBody>
          <a:bodyPr wrap="none">
            <a:spAutoFit/>
          </a:bodyPr>
          <a:lstStyle/>
          <a:p>
            <a:r>
              <a:rPr lang="zh-CN" altLang="zh-CN" kern="100" dirty="0">
                <a:latin typeface="Times New Roman" panose="02020603050405020304" pitchFamily="18" charset="0"/>
                <a:cs typeface="Times New Roman" panose="02020603050405020304" pitchFamily="18" charset="0"/>
              </a:rPr>
              <a:t>若令管道局部损失为</a:t>
            </a:r>
            <a:r>
              <a:rPr lang="en-US" altLang="zh-CN" kern="100" dirty="0">
                <a:latin typeface="Times New Roman" panose="02020603050405020304" pitchFamily="18" charset="0"/>
              </a:rPr>
              <a:t>0</a:t>
            </a:r>
            <a:endParaRPr lang="zh-CN" altLang="en-US" dirty="0"/>
          </a:p>
        </p:txBody>
      </p:sp>
      <p:sp>
        <p:nvSpPr>
          <p:cNvPr id="16" name="矩形 15">
            <a:extLst>
              <a:ext uri="{FF2B5EF4-FFF2-40B4-BE49-F238E27FC236}">
                <a16:creationId xmlns:a16="http://schemas.microsoft.com/office/drawing/2014/main" id="{7E3BCF44-490F-4A55-8CD5-1BBE4F1E05BD}"/>
              </a:ext>
            </a:extLst>
          </p:cNvPr>
          <p:cNvSpPr/>
          <p:nvPr/>
        </p:nvSpPr>
        <p:spPr>
          <a:xfrm>
            <a:off x="3579123" y="4871285"/>
            <a:ext cx="2395207" cy="646331"/>
          </a:xfrm>
          <a:prstGeom prst="rect">
            <a:avLst/>
          </a:prstGeom>
        </p:spPr>
        <p:txBody>
          <a:bodyPr wrap="none">
            <a:spAutoFit/>
          </a:bodyPr>
          <a:lstStyle/>
          <a:p>
            <a:r>
              <a:rPr lang="en-US" altLang="zh-CN" i="1" dirty="0">
                <a:latin typeface="Times New Roman" panose="02020603050405020304" pitchFamily="18" charset="0"/>
                <a:cs typeface="Times New Roman" panose="02020603050405020304" pitchFamily="18" charset="0"/>
              </a:rPr>
              <a:t>C</a:t>
            </a:r>
            <a:r>
              <a:rPr lang="en-US" altLang="zh-CN" dirty="0">
                <a:latin typeface="Times New Roman" panose="02020603050405020304" pitchFamily="18" charset="0"/>
                <a:cs typeface="Times New Roman" panose="02020603050405020304" pitchFamily="18" charset="0"/>
              </a:rPr>
              <a:t>=30.8865</a:t>
            </a:r>
            <a:r>
              <a:rPr lang="zh-CN" altLang="en-US" dirty="0"/>
              <a:t>，</a:t>
            </a:r>
            <a:endParaRPr lang="en-US" altLang="zh-CN" dirty="0"/>
          </a:p>
          <a:p>
            <a:r>
              <a:rPr lang="zh-CN" altLang="en-US" dirty="0"/>
              <a:t>局部水头损失系数</a:t>
            </a:r>
            <a:r>
              <a:rPr lang="en-US" altLang="zh-CN" dirty="0"/>
              <a:t>ζ=0</a:t>
            </a:r>
            <a:endParaRPr lang="zh-CN" altLang="en-US" dirty="0"/>
          </a:p>
        </p:txBody>
      </p:sp>
      <p:sp>
        <p:nvSpPr>
          <p:cNvPr id="17" name="矩形 16">
            <a:extLst>
              <a:ext uri="{FF2B5EF4-FFF2-40B4-BE49-F238E27FC236}">
                <a16:creationId xmlns:a16="http://schemas.microsoft.com/office/drawing/2014/main" id="{34AFDF50-872A-437B-A719-98DBDC0EB7B7}"/>
              </a:ext>
            </a:extLst>
          </p:cNvPr>
          <p:cNvSpPr/>
          <p:nvPr/>
        </p:nvSpPr>
        <p:spPr>
          <a:xfrm>
            <a:off x="6485709" y="4435848"/>
            <a:ext cx="2621230" cy="369332"/>
          </a:xfrm>
          <a:prstGeom prst="rect">
            <a:avLst/>
          </a:prstGeom>
        </p:spPr>
        <p:txBody>
          <a:bodyPr wrap="none">
            <a:spAutoFit/>
          </a:bodyPr>
          <a:lstStyle/>
          <a:p>
            <a:r>
              <a:rPr lang="zh-CN" altLang="en-US" dirty="0"/>
              <a:t>令管道沿程水头损失为</a:t>
            </a:r>
            <a:r>
              <a:rPr lang="en-US" altLang="zh-CN" dirty="0"/>
              <a:t>0</a:t>
            </a:r>
            <a:endParaRPr lang="zh-CN" altLang="en-US" dirty="0"/>
          </a:p>
        </p:txBody>
      </p:sp>
      <p:sp>
        <p:nvSpPr>
          <p:cNvPr id="18" name="矩形 17">
            <a:extLst>
              <a:ext uri="{FF2B5EF4-FFF2-40B4-BE49-F238E27FC236}">
                <a16:creationId xmlns:a16="http://schemas.microsoft.com/office/drawing/2014/main" id="{15853B7A-6A19-4921-85A5-BB9AA09F39C5}"/>
              </a:ext>
            </a:extLst>
          </p:cNvPr>
          <p:cNvSpPr/>
          <p:nvPr/>
        </p:nvSpPr>
        <p:spPr>
          <a:xfrm>
            <a:off x="6688556" y="4871285"/>
            <a:ext cx="776175" cy="369332"/>
          </a:xfrm>
          <a:prstGeom prst="rect">
            <a:avLst/>
          </a:prstGeom>
        </p:spPr>
        <p:txBody>
          <a:bodyPr wrap="none">
            <a:spAutoFit/>
          </a:bodyPr>
          <a:lstStyle/>
          <a:p>
            <a:r>
              <a:rPr lang="en-US" altLang="zh-CN" i="1" kern="100" dirty="0">
                <a:solidFill>
                  <a:srgbClr val="000000"/>
                </a:solidFill>
                <a:latin typeface="Times New Roman" panose="02020603050405020304" pitchFamily="18" charset="0"/>
              </a:rPr>
              <a:t>C</a:t>
            </a:r>
            <a:r>
              <a:rPr lang="en-US" altLang="zh-CN" kern="100" dirty="0">
                <a:solidFill>
                  <a:srgbClr val="000000"/>
                </a:solidFill>
                <a:latin typeface="Times New Roman" panose="02020603050405020304" pitchFamily="18" charset="0"/>
              </a:rPr>
              <a:t>=10</a:t>
            </a:r>
            <a:r>
              <a:rPr lang="en-US" altLang="zh-CN" kern="100" baseline="30000" dirty="0">
                <a:latin typeface="Times New Roman" panose="02020603050405020304" pitchFamily="18" charset="0"/>
              </a:rPr>
              <a:t>6</a:t>
            </a:r>
            <a:endParaRPr lang="zh-CN" altLang="en-US" dirty="0"/>
          </a:p>
        </p:txBody>
      </p:sp>
      <p:sp>
        <p:nvSpPr>
          <p:cNvPr id="19" name="矩形 18">
            <a:extLst>
              <a:ext uri="{FF2B5EF4-FFF2-40B4-BE49-F238E27FC236}">
                <a16:creationId xmlns:a16="http://schemas.microsoft.com/office/drawing/2014/main" id="{15A3C995-F0E4-494C-AAF0-B3A725884972}"/>
              </a:ext>
            </a:extLst>
          </p:cNvPr>
          <p:cNvSpPr/>
          <p:nvPr/>
        </p:nvSpPr>
        <p:spPr>
          <a:xfrm>
            <a:off x="6205920" y="5133944"/>
            <a:ext cx="2888932" cy="369332"/>
          </a:xfrm>
          <a:prstGeom prst="rect">
            <a:avLst/>
          </a:prstGeom>
        </p:spPr>
        <p:txBody>
          <a:bodyPr wrap="none">
            <a:spAutoFit/>
          </a:bodyPr>
          <a:lstStyle/>
          <a:p>
            <a:r>
              <a:rPr lang="zh-CN" altLang="zh-CN" kern="100" dirty="0">
                <a:latin typeface="Times New Roman" panose="02020603050405020304" pitchFamily="18" charset="0"/>
                <a:cs typeface="Times New Roman" panose="02020603050405020304" pitchFamily="18" charset="0"/>
              </a:rPr>
              <a:t>局部水头损失系数</a:t>
            </a:r>
            <a:r>
              <a:rPr lang="en-US" altLang="zh-CN" i="1" kern="100" dirty="0">
                <a:latin typeface="Times New Roman" panose="02020603050405020304" pitchFamily="18" charset="0"/>
              </a:rPr>
              <a:t>ζ</a:t>
            </a:r>
            <a:r>
              <a:rPr lang="en-US" altLang="zh-CN" kern="100" dirty="0">
                <a:latin typeface="Times New Roman" panose="02020603050405020304" pitchFamily="18" charset="0"/>
              </a:rPr>
              <a:t>=2.6015</a:t>
            </a:r>
            <a:endParaRPr lang="zh-CN" altLang="en-US" dirty="0"/>
          </a:p>
        </p:txBody>
      </p:sp>
      <p:grpSp>
        <p:nvGrpSpPr>
          <p:cNvPr id="20" name="组合 19">
            <a:extLst>
              <a:ext uri="{FF2B5EF4-FFF2-40B4-BE49-F238E27FC236}">
                <a16:creationId xmlns:a16="http://schemas.microsoft.com/office/drawing/2014/main" id="{C4677B82-A41D-4CF6-8CF1-D1C0D195B3C5}"/>
              </a:ext>
            </a:extLst>
          </p:cNvPr>
          <p:cNvGrpSpPr/>
          <p:nvPr/>
        </p:nvGrpSpPr>
        <p:grpSpPr>
          <a:xfrm>
            <a:off x="408590" y="2706519"/>
            <a:ext cx="4164965" cy="1057910"/>
            <a:chOff x="827584" y="4005064"/>
            <a:chExt cx="4164965" cy="1057910"/>
          </a:xfrm>
        </p:grpSpPr>
        <p:pic>
          <p:nvPicPr>
            <p:cNvPr id="21" name="图片 20">
              <a:extLst>
                <a:ext uri="{FF2B5EF4-FFF2-40B4-BE49-F238E27FC236}">
                  <a16:creationId xmlns:a16="http://schemas.microsoft.com/office/drawing/2014/main" id="{D5C4D1E3-C202-4CD8-8BC0-A8517857BDAE}"/>
                </a:ext>
              </a:extLst>
            </p:cNvPr>
            <p:cNvPicPr/>
            <p:nvPr/>
          </p:nvPicPr>
          <p:blipFill>
            <a:blip r:embed="rId3"/>
            <a:stretch>
              <a:fillRect/>
            </a:stretch>
          </p:blipFill>
          <p:spPr>
            <a:xfrm>
              <a:off x="827584" y="4005064"/>
              <a:ext cx="4164965" cy="1057910"/>
            </a:xfrm>
            <a:prstGeom prst="rect">
              <a:avLst/>
            </a:prstGeom>
          </p:spPr>
        </p:pic>
        <p:sp>
          <p:nvSpPr>
            <p:cNvPr id="22" name="文本框 21">
              <a:extLst>
                <a:ext uri="{FF2B5EF4-FFF2-40B4-BE49-F238E27FC236}">
                  <a16:creationId xmlns:a16="http://schemas.microsoft.com/office/drawing/2014/main" id="{8A42DC13-C360-4E52-A546-64F486FE9998}"/>
                </a:ext>
              </a:extLst>
            </p:cNvPr>
            <p:cNvSpPr txBox="1"/>
            <p:nvPr/>
          </p:nvSpPr>
          <p:spPr>
            <a:xfrm>
              <a:off x="3631253" y="4529892"/>
              <a:ext cx="293670" cy="307777"/>
            </a:xfrm>
            <a:prstGeom prst="rect">
              <a:avLst/>
            </a:prstGeom>
            <a:noFill/>
          </p:spPr>
          <p:txBody>
            <a:bodyPr wrap="none" rtlCol="0">
              <a:spAutoFit/>
            </a:bodyPr>
            <a:lstStyle/>
            <a:p>
              <a:r>
                <a:rPr lang="en-US" altLang="zh-CN" sz="1400" dirty="0">
                  <a:latin typeface="Times New Roman" panose="02020603050405020304" pitchFamily="18" charset="0"/>
                  <a:cs typeface="Times New Roman" panose="02020603050405020304" pitchFamily="18" charset="0"/>
                </a:rPr>
                <a:t>E</a:t>
              </a:r>
              <a:endParaRPr lang="zh-CN" altLang="en-US" sz="1400" dirty="0">
                <a:latin typeface="Times New Roman" panose="02020603050405020304" pitchFamily="18" charset="0"/>
                <a:cs typeface="Times New Roman" panose="02020603050405020304" pitchFamily="18" charset="0"/>
              </a:endParaRPr>
            </a:p>
          </p:txBody>
        </p:sp>
      </p:grpSp>
      <p:pic>
        <p:nvPicPr>
          <p:cNvPr id="23" name="图片 22">
            <a:extLst>
              <a:ext uri="{FF2B5EF4-FFF2-40B4-BE49-F238E27FC236}">
                <a16:creationId xmlns:a16="http://schemas.microsoft.com/office/drawing/2014/main" id="{778312FB-1B76-4434-9DD2-0E019E08EE9D}"/>
              </a:ext>
            </a:extLst>
          </p:cNvPr>
          <p:cNvPicPr/>
          <p:nvPr/>
        </p:nvPicPr>
        <p:blipFill rotWithShape="1">
          <a:blip r:embed="rId4"/>
          <a:srcRect t="9684" b="7477"/>
          <a:stretch/>
        </p:blipFill>
        <p:spPr bwMode="auto">
          <a:xfrm>
            <a:off x="4573555" y="2790679"/>
            <a:ext cx="4159885" cy="977265"/>
          </a:xfrm>
          <a:prstGeom prst="rect">
            <a:avLst/>
          </a:prstGeom>
          <a:ln>
            <a:noFill/>
          </a:ln>
          <a:extLst>
            <a:ext uri="{53640926-AAD7-44D8-BBD7-CCE9431645EC}">
              <a14:shadowObscured xmlns:a14="http://schemas.microsoft.com/office/drawing/2010/main"/>
            </a:ext>
          </a:extLst>
        </p:spPr>
      </p:pic>
      <p:sp>
        <p:nvSpPr>
          <p:cNvPr id="24" name="箭头: 下 23">
            <a:extLst>
              <a:ext uri="{FF2B5EF4-FFF2-40B4-BE49-F238E27FC236}">
                <a16:creationId xmlns:a16="http://schemas.microsoft.com/office/drawing/2014/main" id="{F3FAD170-FEBD-4DF2-B30F-F0EC1C86955C}"/>
              </a:ext>
            </a:extLst>
          </p:cNvPr>
          <p:cNvSpPr/>
          <p:nvPr/>
        </p:nvSpPr>
        <p:spPr>
          <a:xfrm>
            <a:off x="1043608" y="4520342"/>
            <a:ext cx="360040" cy="1356930"/>
          </a:xfrm>
          <a:prstGeom prst="downArrow">
            <a:avLst/>
          </a:prstGeom>
          <a:solidFill>
            <a:srgbClr val="009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下 24">
            <a:extLst>
              <a:ext uri="{FF2B5EF4-FFF2-40B4-BE49-F238E27FC236}">
                <a16:creationId xmlns:a16="http://schemas.microsoft.com/office/drawing/2014/main" id="{1F3BAF7D-08BE-4BD9-974E-C28546761C4D}"/>
              </a:ext>
            </a:extLst>
          </p:cNvPr>
          <p:cNvSpPr/>
          <p:nvPr/>
        </p:nvSpPr>
        <p:spPr>
          <a:xfrm>
            <a:off x="4266180" y="5503276"/>
            <a:ext cx="360040" cy="720080"/>
          </a:xfrm>
          <a:prstGeom prst="downArrow">
            <a:avLst/>
          </a:prstGeom>
          <a:solidFill>
            <a:srgbClr val="009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箭头: 下 25">
            <a:extLst>
              <a:ext uri="{FF2B5EF4-FFF2-40B4-BE49-F238E27FC236}">
                <a16:creationId xmlns:a16="http://schemas.microsoft.com/office/drawing/2014/main" id="{FDA91739-9274-499E-82F1-1CFA5F83624D}"/>
              </a:ext>
            </a:extLst>
          </p:cNvPr>
          <p:cNvSpPr/>
          <p:nvPr/>
        </p:nvSpPr>
        <p:spPr>
          <a:xfrm>
            <a:off x="6805864" y="5504227"/>
            <a:ext cx="360040" cy="720080"/>
          </a:xfrm>
          <a:prstGeom prst="downArrow">
            <a:avLst/>
          </a:prstGeom>
          <a:solidFill>
            <a:srgbClr val="0096C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744462E5-8627-4BEA-A9B4-928F7A605930}"/>
              </a:ext>
            </a:extLst>
          </p:cNvPr>
          <p:cNvSpPr txBox="1"/>
          <p:nvPr/>
        </p:nvSpPr>
        <p:spPr>
          <a:xfrm>
            <a:off x="566342" y="6038690"/>
            <a:ext cx="1338828" cy="369332"/>
          </a:xfrm>
          <a:prstGeom prst="rect">
            <a:avLst/>
          </a:prstGeom>
          <a:noFill/>
        </p:spPr>
        <p:txBody>
          <a:bodyPr wrap="none" rtlCol="0">
            <a:spAutoFit/>
          </a:bodyPr>
          <a:lstStyle/>
          <a:p>
            <a:r>
              <a:rPr lang="zh-CN" altLang="en-US" dirty="0"/>
              <a:t>扩散器方法</a:t>
            </a:r>
          </a:p>
        </p:txBody>
      </p:sp>
      <p:sp>
        <p:nvSpPr>
          <p:cNvPr id="28" name="文本框 27">
            <a:extLst>
              <a:ext uri="{FF2B5EF4-FFF2-40B4-BE49-F238E27FC236}">
                <a16:creationId xmlns:a16="http://schemas.microsoft.com/office/drawing/2014/main" id="{DCB21763-F752-4F51-BB97-ACF05C57DD8B}"/>
              </a:ext>
            </a:extLst>
          </p:cNvPr>
          <p:cNvSpPr txBox="1"/>
          <p:nvPr/>
        </p:nvSpPr>
        <p:spPr>
          <a:xfrm>
            <a:off x="3618396" y="6146927"/>
            <a:ext cx="1646605" cy="646331"/>
          </a:xfrm>
          <a:prstGeom prst="rect">
            <a:avLst/>
          </a:prstGeom>
          <a:noFill/>
        </p:spPr>
        <p:txBody>
          <a:bodyPr wrap="none" rtlCol="0">
            <a:spAutoFit/>
          </a:bodyPr>
          <a:lstStyle/>
          <a:p>
            <a:r>
              <a:rPr lang="zh-CN" altLang="en-US" dirty="0"/>
              <a:t>虚拟管道方法</a:t>
            </a:r>
            <a:r>
              <a:rPr lang="en-US" altLang="zh-CN" dirty="0"/>
              <a:t>-</a:t>
            </a:r>
          </a:p>
          <a:p>
            <a:r>
              <a:rPr lang="zh-CN" altLang="en-US" dirty="0"/>
              <a:t>局部损伤为</a:t>
            </a:r>
            <a:r>
              <a:rPr lang="en-US" altLang="zh-CN" dirty="0"/>
              <a:t>0</a:t>
            </a:r>
            <a:endParaRPr lang="zh-CN" altLang="en-US" dirty="0"/>
          </a:p>
        </p:txBody>
      </p:sp>
      <p:sp>
        <p:nvSpPr>
          <p:cNvPr id="29" name="文本框 28">
            <a:extLst>
              <a:ext uri="{FF2B5EF4-FFF2-40B4-BE49-F238E27FC236}">
                <a16:creationId xmlns:a16="http://schemas.microsoft.com/office/drawing/2014/main" id="{8784D885-D6F7-400F-B333-84C590649815}"/>
              </a:ext>
            </a:extLst>
          </p:cNvPr>
          <p:cNvSpPr txBox="1"/>
          <p:nvPr/>
        </p:nvSpPr>
        <p:spPr>
          <a:xfrm>
            <a:off x="6234024" y="6223356"/>
            <a:ext cx="1646605" cy="646331"/>
          </a:xfrm>
          <a:prstGeom prst="rect">
            <a:avLst/>
          </a:prstGeom>
          <a:noFill/>
        </p:spPr>
        <p:txBody>
          <a:bodyPr wrap="none" rtlCol="0">
            <a:spAutoFit/>
          </a:bodyPr>
          <a:lstStyle/>
          <a:p>
            <a:r>
              <a:rPr lang="zh-CN" altLang="en-US" dirty="0"/>
              <a:t>虚拟管道方法</a:t>
            </a:r>
            <a:r>
              <a:rPr lang="en-US" altLang="zh-CN" dirty="0"/>
              <a:t>-</a:t>
            </a:r>
          </a:p>
          <a:p>
            <a:r>
              <a:rPr lang="zh-CN" altLang="en-US" dirty="0"/>
              <a:t>沿程损伤为</a:t>
            </a:r>
            <a:r>
              <a:rPr lang="en-US" altLang="zh-CN" dirty="0"/>
              <a:t>0</a:t>
            </a:r>
            <a:endParaRPr lang="zh-CN" altLang="en-US" dirty="0"/>
          </a:p>
        </p:txBody>
      </p:sp>
      <p:sp>
        <p:nvSpPr>
          <p:cNvPr id="31" name="文本框 30">
            <a:extLst>
              <a:ext uri="{FF2B5EF4-FFF2-40B4-BE49-F238E27FC236}">
                <a16:creationId xmlns:a16="http://schemas.microsoft.com/office/drawing/2014/main" id="{1B5606A4-EA20-448F-B5E8-DAD7E9DF2DE5}"/>
              </a:ext>
            </a:extLst>
          </p:cNvPr>
          <p:cNvSpPr txBox="1"/>
          <p:nvPr/>
        </p:nvSpPr>
        <p:spPr>
          <a:xfrm>
            <a:off x="355795" y="1078321"/>
            <a:ext cx="1723549" cy="400110"/>
          </a:xfrm>
          <a:prstGeom prst="rect">
            <a:avLst/>
          </a:prstGeom>
          <a:noFill/>
        </p:spPr>
        <p:txBody>
          <a:bodyPr wrap="none" rtlCol="0">
            <a:spAutoFit/>
          </a:bodyPr>
          <a:lstStyle/>
          <a:p>
            <a:r>
              <a:rPr lang="zh-CN" altLang="en-US" sz="2000" dirty="0"/>
              <a:t>管道破坏模型</a:t>
            </a:r>
          </a:p>
        </p:txBody>
      </p:sp>
      <p:sp>
        <p:nvSpPr>
          <p:cNvPr id="33" name="文本框 32">
            <a:extLst>
              <a:ext uri="{FF2B5EF4-FFF2-40B4-BE49-F238E27FC236}">
                <a16:creationId xmlns:a16="http://schemas.microsoft.com/office/drawing/2014/main" id="{4A50F9C5-F63C-4306-A27B-0ED0EB9D968E}"/>
              </a:ext>
            </a:extLst>
          </p:cNvPr>
          <p:cNvSpPr txBox="1"/>
          <p:nvPr/>
        </p:nvSpPr>
        <p:spPr>
          <a:xfrm>
            <a:off x="2057162" y="1075118"/>
            <a:ext cx="1210588" cy="400110"/>
          </a:xfrm>
          <a:prstGeom prst="rect">
            <a:avLst/>
          </a:prstGeom>
          <a:solidFill>
            <a:srgbClr val="0096C3"/>
          </a:solidFill>
          <a:ln>
            <a:noFill/>
          </a:ln>
        </p:spPr>
        <p:txBody>
          <a:bodyPr wrap="none" rtlCol="0">
            <a:spAutoFit/>
          </a:bodyPr>
          <a:lstStyle/>
          <a:p>
            <a:r>
              <a:rPr lang="zh-CN" altLang="en-US" sz="2000" dirty="0">
                <a:solidFill>
                  <a:srgbClr val="FFFCFE"/>
                </a:solidFill>
              </a:rPr>
              <a:t>对比分析</a:t>
            </a:r>
          </a:p>
        </p:txBody>
      </p:sp>
      <p:sp>
        <p:nvSpPr>
          <p:cNvPr id="35" name="文本框 34">
            <a:extLst>
              <a:ext uri="{FF2B5EF4-FFF2-40B4-BE49-F238E27FC236}">
                <a16:creationId xmlns:a16="http://schemas.microsoft.com/office/drawing/2014/main" id="{F9B4FC01-A580-4ADA-A8C5-C161DF89C957}"/>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21600225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3EB76B37-BCCF-49EF-8064-A8BA810FEED9}"/>
              </a:ext>
            </a:extLst>
          </p:cNvPr>
          <p:cNvSpPr txBox="1"/>
          <p:nvPr/>
        </p:nvSpPr>
        <p:spPr>
          <a:xfrm>
            <a:off x="289136" y="1864995"/>
            <a:ext cx="1939955"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管道渗漏分析</a:t>
            </a:r>
            <a:r>
              <a:rPr lang="en-US" altLang="zh-CN" dirty="0"/>
              <a:t> </a:t>
            </a:r>
            <a:endParaRPr lang="zh-CN" altLang="en-US" dirty="0"/>
          </a:p>
        </p:txBody>
      </p:sp>
      <p:graphicFrame>
        <p:nvGraphicFramePr>
          <p:cNvPr id="13" name="表格 12">
            <a:extLst>
              <a:ext uri="{FF2B5EF4-FFF2-40B4-BE49-F238E27FC236}">
                <a16:creationId xmlns:a16="http://schemas.microsoft.com/office/drawing/2014/main" id="{8B62CE4A-1095-4E21-BAA3-8ED6D1B01F6D}"/>
              </a:ext>
            </a:extLst>
          </p:cNvPr>
          <p:cNvGraphicFramePr>
            <a:graphicFrameLocks noGrp="1"/>
          </p:cNvGraphicFramePr>
          <p:nvPr>
            <p:extLst>
              <p:ext uri="{D42A27DB-BD31-4B8C-83A1-F6EECF244321}">
                <p14:modId xmlns:p14="http://schemas.microsoft.com/office/powerpoint/2010/main" val="1607011193"/>
              </p:ext>
            </p:extLst>
          </p:nvPr>
        </p:nvGraphicFramePr>
        <p:xfrm>
          <a:off x="557807" y="2420888"/>
          <a:ext cx="8028384" cy="4050920"/>
        </p:xfrm>
        <a:graphic>
          <a:graphicData uri="http://schemas.openxmlformats.org/drawingml/2006/table">
            <a:tbl>
              <a:tblPr firstRow="1" firstCol="1" bandRow="1">
                <a:tableStyleId>{21E4AEA4-8DFA-4A89-87EB-49C32662AFE0}</a:tableStyleId>
              </a:tblPr>
              <a:tblGrid>
                <a:gridCol w="1130720">
                  <a:extLst>
                    <a:ext uri="{9D8B030D-6E8A-4147-A177-3AD203B41FA5}">
                      <a16:colId xmlns:a16="http://schemas.microsoft.com/office/drawing/2014/main" val="2967829900"/>
                    </a:ext>
                  </a:extLst>
                </a:gridCol>
                <a:gridCol w="1130720">
                  <a:extLst>
                    <a:ext uri="{9D8B030D-6E8A-4147-A177-3AD203B41FA5}">
                      <a16:colId xmlns:a16="http://schemas.microsoft.com/office/drawing/2014/main" val="698191304"/>
                    </a:ext>
                  </a:extLst>
                </a:gridCol>
                <a:gridCol w="1157016">
                  <a:extLst>
                    <a:ext uri="{9D8B030D-6E8A-4147-A177-3AD203B41FA5}">
                      <a16:colId xmlns:a16="http://schemas.microsoft.com/office/drawing/2014/main" val="2853694226"/>
                    </a:ext>
                  </a:extLst>
                </a:gridCol>
                <a:gridCol w="1157016">
                  <a:extLst>
                    <a:ext uri="{9D8B030D-6E8A-4147-A177-3AD203B41FA5}">
                      <a16:colId xmlns:a16="http://schemas.microsoft.com/office/drawing/2014/main" val="1156990821"/>
                    </a:ext>
                  </a:extLst>
                </a:gridCol>
                <a:gridCol w="1170617">
                  <a:extLst>
                    <a:ext uri="{9D8B030D-6E8A-4147-A177-3AD203B41FA5}">
                      <a16:colId xmlns:a16="http://schemas.microsoft.com/office/drawing/2014/main" val="3349804247"/>
                    </a:ext>
                  </a:extLst>
                </a:gridCol>
                <a:gridCol w="1170617">
                  <a:extLst>
                    <a:ext uri="{9D8B030D-6E8A-4147-A177-3AD203B41FA5}">
                      <a16:colId xmlns:a16="http://schemas.microsoft.com/office/drawing/2014/main" val="1060767972"/>
                    </a:ext>
                  </a:extLst>
                </a:gridCol>
                <a:gridCol w="1111678">
                  <a:extLst>
                    <a:ext uri="{9D8B030D-6E8A-4147-A177-3AD203B41FA5}">
                      <a16:colId xmlns:a16="http://schemas.microsoft.com/office/drawing/2014/main" val="2960140388"/>
                    </a:ext>
                  </a:extLst>
                </a:gridCol>
              </a:tblGrid>
              <a:tr h="177800">
                <a:tc rowSpan="2">
                  <a:txBody>
                    <a:bodyPr/>
                    <a:lstStyle/>
                    <a:p>
                      <a:pPr algn="ctr">
                        <a:lnSpc>
                          <a:spcPct val="130000"/>
                        </a:lnSpc>
                        <a:spcAft>
                          <a:spcPts val="0"/>
                        </a:spcAft>
                      </a:pPr>
                      <a:r>
                        <a:rPr lang="zh-CN" sz="1600" kern="100">
                          <a:effectLst/>
                        </a:rPr>
                        <a:t>水源</a:t>
                      </a:r>
                      <a:r>
                        <a:rPr lang="en-US" sz="1600" kern="100">
                          <a:effectLst/>
                        </a:rPr>
                        <a:t>R1</a:t>
                      </a:r>
                      <a:endParaRPr lang="zh-CN" sz="1600" kern="100">
                        <a:effectLst/>
                      </a:endParaRPr>
                    </a:p>
                    <a:p>
                      <a:pPr algn="ctr">
                        <a:lnSpc>
                          <a:spcPct val="130000"/>
                        </a:lnSpc>
                        <a:spcAft>
                          <a:spcPts val="0"/>
                        </a:spcAft>
                      </a:pPr>
                      <a:r>
                        <a:rPr lang="zh-CN" sz="1600" kern="100">
                          <a:effectLst/>
                        </a:rPr>
                        <a:t>高程（</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zh-CN" sz="1600" kern="100">
                          <a:effectLst/>
                        </a:rPr>
                        <a:t>扩散器方法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30000"/>
                        </a:lnSpc>
                        <a:spcAft>
                          <a:spcPts val="0"/>
                        </a:spcAft>
                      </a:pPr>
                      <a:r>
                        <a:rPr lang="zh-CN" sz="1600" kern="100">
                          <a:effectLst/>
                        </a:rPr>
                        <a:t>虚拟管道方法</a:t>
                      </a:r>
                    </a:p>
                    <a:p>
                      <a:pPr algn="ctr">
                        <a:lnSpc>
                          <a:spcPct val="130000"/>
                        </a:lnSpc>
                        <a:spcAft>
                          <a:spcPts val="0"/>
                        </a:spcAft>
                      </a:pPr>
                      <a:r>
                        <a:rPr lang="zh-CN" sz="1600" kern="100">
                          <a:effectLst/>
                        </a:rPr>
                        <a:t>（局部水头损失为</a:t>
                      </a:r>
                      <a:r>
                        <a:rPr lang="en-US" sz="1600" kern="100">
                          <a:effectLst/>
                        </a:rPr>
                        <a:t>0</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30000"/>
                        </a:lnSpc>
                        <a:spcAft>
                          <a:spcPts val="0"/>
                        </a:spcAft>
                      </a:pPr>
                      <a:r>
                        <a:rPr lang="zh-CN" sz="1600" kern="100">
                          <a:effectLst/>
                        </a:rPr>
                        <a:t>虚拟管道方法</a:t>
                      </a:r>
                    </a:p>
                    <a:p>
                      <a:pPr algn="ctr">
                        <a:lnSpc>
                          <a:spcPct val="130000"/>
                        </a:lnSpc>
                        <a:spcAft>
                          <a:spcPts val="0"/>
                        </a:spcAft>
                      </a:pPr>
                      <a:r>
                        <a:rPr lang="zh-CN" sz="1600" kern="100">
                          <a:effectLst/>
                        </a:rPr>
                        <a:t>（沿程水头损失为</a:t>
                      </a:r>
                      <a:r>
                        <a:rPr lang="en-US" sz="1600" kern="100">
                          <a:effectLst/>
                        </a:rPr>
                        <a:t>0</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575250274"/>
                  </a:ext>
                </a:extLst>
              </a:tr>
              <a:tr h="177800">
                <a:tc vMerge="1">
                  <a:txBody>
                    <a:bodyPr/>
                    <a:lstStyle/>
                    <a:p>
                      <a:endParaRPr lang="zh-CN" altLang="en-US"/>
                    </a:p>
                  </a:txBody>
                  <a:tcP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6193742"/>
                  </a:ext>
                </a:extLst>
              </a:tr>
              <a:tr h="177800">
                <a:tc>
                  <a:txBody>
                    <a:bodyPr/>
                    <a:lstStyle/>
                    <a:p>
                      <a:pPr algn="ctr">
                        <a:lnSpc>
                          <a:spcPct val="130000"/>
                        </a:lnSpc>
                        <a:spcAft>
                          <a:spcPts val="0"/>
                        </a:spcAft>
                      </a:pPr>
                      <a:r>
                        <a:rPr lang="en-US" sz="1600" kern="100">
                          <a:effectLst/>
                        </a:rPr>
                        <a:t>55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-8.11214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-1.09394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73046177"/>
                  </a:ext>
                </a:extLst>
              </a:tr>
              <a:tr h="177800">
                <a:tc>
                  <a:txBody>
                    <a:bodyPr/>
                    <a:lstStyle/>
                    <a:p>
                      <a:pPr algn="ctr">
                        <a:lnSpc>
                          <a:spcPct val="130000"/>
                        </a:lnSpc>
                        <a:spcAft>
                          <a:spcPts val="0"/>
                        </a:spcAft>
                      </a:pPr>
                      <a:r>
                        <a:rPr lang="en-US" sz="1600" kern="100">
                          <a:effectLst/>
                        </a:rPr>
                        <a:t>56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-4.4043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-0.32246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50087428"/>
                  </a:ext>
                </a:extLst>
              </a:tr>
              <a:tr h="177800">
                <a:tc>
                  <a:txBody>
                    <a:bodyPr/>
                    <a:lstStyle/>
                    <a:p>
                      <a:pPr algn="ctr">
                        <a:lnSpc>
                          <a:spcPct val="130000"/>
                        </a:lnSpc>
                        <a:spcAft>
                          <a:spcPts val="0"/>
                        </a:spcAft>
                      </a:pPr>
                      <a:r>
                        <a:rPr lang="en-US" sz="1600" kern="100">
                          <a:effectLst/>
                        </a:rPr>
                        <a:t>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3.36928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0.188709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2.468509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0.246029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3.372407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0.188511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71772562"/>
                  </a:ext>
                </a:extLst>
              </a:tr>
              <a:tr h="177800">
                <a:tc>
                  <a:txBody>
                    <a:bodyPr/>
                    <a:lstStyle/>
                    <a:p>
                      <a:pPr algn="ctr">
                        <a:lnSpc>
                          <a:spcPct val="130000"/>
                        </a:lnSpc>
                        <a:spcAft>
                          <a:spcPts val="0"/>
                        </a:spcAft>
                      </a:pPr>
                      <a:r>
                        <a:rPr lang="en-US" sz="1600" kern="100">
                          <a:effectLst/>
                        </a:rPr>
                        <a:t>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7.46348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0.925972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5.42222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1.057423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7.471925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0.925426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90446221"/>
                  </a:ext>
                </a:extLst>
              </a:tr>
              <a:tr h="177800">
                <a:tc>
                  <a:txBody>
                    <a:bodyPr/>
                    <a:lstStyle/>
                    <a:p>
                      <a:pPr algn="ctr">
                        <a:lnSpc>
                          <a:spcPct val="130000"/>
                        </a:lnSpc>
                        <a:spcAft>
                          <a:spcPts val="0"/>
                        </a:spcAft>
                      </a:pPr>
                      <a:r>
                        <a:rPr lang="en-US" sz="1600" kern="100">
                          <a:effectLst/>
                        </a:rPr>
                        <a:t>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10.24645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1.745304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7.490971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1.924194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10.25983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1.744434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86090834"/>
                  </a:ext>
                </a:extLst>
              </a:tr>
              <a:tr h="177800">
                <a:tc>
                  <a:txBody>
                    <a:bodyPr/>
                    <a:lstStyle/>
                    <a:p>
                      <a:pPr algn="ctr">
                        <a:lnSpc>
                          <a:spcPct val="130000"/>
                        </a:lnSpc>
                        <a:spcAft>
                          <a:spcPts val="0"/>
                        </a:spcAft>
                      </a:pPr>
                      <a:r>
                        <a:rPr lang="en-US" sz="1600" kern="100">
                          <a:effectLst/>
                        </a:rPr>
                        <a:t>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12.50072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2.597733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9.196902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2.813637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12.51617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2.596718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08690988"/>
                  </a:ext>
                </a:extLst>
              </a:tr>
              <a:tr h="177800">
                <a:tc>
                  <a:txBody>
                    <a:bodyPr/>
                    <a:lstStyle/>
                    <a:p>
                      <a:pPr algn="ctr">
                        <a:lnSpc>
                          <a:spcPct val="130000"/>
                        </a:lnSpc>
                        <a:spcAft>
                          <a:spcPts val="0"/>
                        </a:spcAft>
                      </a:pPr>
                      <a:r>
                        <a:rPr lang="en-US" sz="1600" kern="100">
                          <a:effectLst/>
                        </a:rPr>
                        <a:t>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14.44752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3.46941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10.68816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3.716476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14.46488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3.468258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19151507"/>
                  </a:ext>
                </a:extLst>
              </a:tr>
              <a:tr h="177800">
                <a:tc>
                  <a:txBody>
                    <a:bodyPr/>
                    <a:lstStyle/>
                    <a:p>
                      <a:pPr algn="ctr">
                        <a:lnSpc>
                          <a:spcPct val="130000"/>
                        </a:lnSpc>
                        <a:spcAft>
                          <a:spcPts val="0"/>
                        </a:spcAft>
                      </a:pPr>
                      <a:r>
                        <a:rPr lang="en-US" sz="1600" kern="100">
                          <a:effectLst/>
                        </a:rPr>
                        <a:t>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16.18464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4.354214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12.03271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4.62846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16.20495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4.352859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22252752"/>
                  </a:ext>
                </a:extLst>
              </a:tr>
              <a:tr h="177800">
                <a:tc>
                  <a:txBody>
                    <a:bodyPr/>
                    <a:lstStyle/>
                    <a:p>
                      <a:pPr algn="ctr">
                        <a:lnSpc>
                          <a:spcPct val="130000"/>
                        </a:lnSpc>
                        <a:spcAft>
                          <a:spcPts val="0"/>
                        </a:spcAft>
                      </a:pPr>
                      <a:r>
                        <a:rPr lang="en-US" sz="1600" kern="100">
                          <a:effectLst/>
                        </a:rPr>
                        <a:t>63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17.769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5.248577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13.26858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5.547215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17.79185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5.247051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39084062"/>
                  </a:ext>
                </a:extLst>
              </a:tr>
              <a:tr h="177800">
                <a:tc>
                  <a:txBody>
                    <a:bodyPr/>
                    <a:lstStyle/>
                    <a:p>
                      <a:pPr algn="ctr">
                        <a:lnSpc>
                          <a:spcPct val="130000"/>
                        </a:lnSpc>
                        <a:spcAft>
                          <a:spcPts val="0"/>
                        </a:spcAft>
                      </a:pPr>
                      <a:r>
                        <a:rPr lang="en-US" sz="1600" kern="100">
                          <a:effectLst/>
                        </a:rPr>
                        <a:t>64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19.23491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6.15036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14.41965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6.471249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19.26018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dirty="0">
                          <a:effectLst/>
                        </a:rPr>
                        <a:t>6.148666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2696964"/>
                  </a:ext>
                </a:extLst>
              </a:tr>
            </a:tbl>
          </a:graphicData>
        </a:graphic>
      </p:graphicFrame>
      <p:sp>
        <p:nvSpPr>
          <p:cNvPr id="4" name="文本框 3">
            <a:extLst>
              <a:ext uri="{FF2B5EF4-FFF2-40B4-BE49-F238E27FC236}">
                <a16:creationId xmlns:a16="http://schemas.microsoft.com/office/drawing/2014/main" id="{13ED6366-07C1-4C7D-83FD-45DB88884683}"/>
              </a:ext>
            </a:extLst>
          </p:cNvPr>
          <p:cNvSpPr txBox="1"/>
          <p:nvPr/>
        </p:nvSpPr>
        <p:spPr>
          <a:xfrm>
            <a:off x="355795" y="1078321"/>
            <a:ext cx="1723549" cy="400110"/>
          </a:xfrm>
          <a:prstGeom prst="rect">
            <a:avLst/>
          </a:prstGeom>
          <a:noFill/>
        </p:spPr>
        <p:txBody>
          <a:bodyPr wrap="none" rtlCol="0">
            <a:spAutoFit/>
          </a:bodyPr>
          <a:lstStyle/>
          <a:p>
            <a:r>
              <a:rPr lang="zh-CN" altLang="en-US" sz="2000" dirty="0"/>
              <a:t>管道破坏模型</a:t>
            </a:r>
          </a:p>
        </p:txBody>
      </p:sp>
      <p:sp>
        <p:nvSpPr>
          <p:cNvPr id="5" name="文本框 4">
            <a:extLst>
              <a:ext uri="{FF2B5EF4-FFF2-40B4-BE49-F238E27FC236}">
                <a16:creationId xmlns:a16="http://schemas.microsoft.com/office/drawing/2014/main" id="{0C6F38A4-EB29-4742-8B1E-8D6707D6DF07}"/>
              </a:ext>
            </a:extLst>
          </p:cNvPr>
          <p:cNvSpPr txBox="1"/>
          <p:nvPr/>
        </p:nvSpPr>
        <p:spPr>
          <a:xfrm>
            <a:off x="2057162" y="1075118"/>
            <a:ext cx="1210588" cy="400110"/>
          </a:xfrm>
          <a:prstGeom prst="rect">
            <a:avLst/>
          </a:prstGeom>
          <a:solidFill>
            <a:srgbClr val="0096C3"/>
          </a:solidFill>
          <a:ln>
            <a:noFill/>
          </a:ln>
        </p:spPr>
        <p:txBody>
          <a:bodyPr wrap="none" rtlCol="0">
            <a:spAutoFit/>
          </a:bodyPr>
          <a:lstStyle/>
          <a:p>
            <a:r>
              <a:rPr lang="zh-CN" altLang="en-US" sz="2000" dirty="0">
                <a:solidFill>
                  <a:srgbClr val="FFFCFE"/>
                </a:solidFill>
              </a:rPr>
              <a:t>对比分析</a:t>
            </a:r>
          </a:p>
        </p:txBody>
      </p:sp>
      <p:sp>
        <p:nvSpPr>
          <p:cNvPr id="12" name="文本框 11">
            <a:extLst>
              <a:ext uri="{FF2B5EF4-FFF2-40B4-BE49-F238E27FC236}">
                <a16:creationId xmlns:a16="http://schemas.microsoft.com/office/drawing/2014/main" id="{5634B43E-2624-4C73-83F3-7360447AC7D3}"/>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33361152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3EB76B37-BCCF-49EF-8064-A8BA810FEED9}"/>
              </a:ext>
            </a:extLst>
          </p:cNvPr>
          <p:cNvSpPr txBox="1"/>
          <p:nvPr/>
        </p:nvSpPr>
        <p:spPr>
          <a:xfrm>
            <a:off x="289136" y="1864995"/>
            <a:ext cx="1939955"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管道渗漏分析</a:t>
            </a:r>
            <a:r>
              <a:rPr lang="en-US" altLang="zh-CN" dirty="0"/>
              <a:t> </a:t>
            </a:r>
            <a:endParaRPr lang="zh-CN" altLang="en-US" dirty="0"/>
          </a:p>
        </p:txBody>
      </p:sp>
      <p:graphicFrame>
        <p:nvGraphicFramePr>
          <p:cNvPr id="13" name="表格 12">
            <a:extLst>
              <a:ext uri="{FF2B5EF4-FFF2-40B4-BE49-F238E27FC236}">
                <a16:creationId xmlns:a16="http://schemas.microsoft.com/office/drawing/2014/main" id="{8B62CE4A-1095-4E21-BAA3-8ED6D1B01F6D}"/>
              </a:ext>
            </a:extLst>
          </p:cNvPr>
          <p:cNvGraphicFramePr>
            <a:graphicFrameLocks noGrp="1"/>
          </p:cNvGraphicFramePr>
          <p:nvPr>
            <p:extLst>
              <p:ext uri="{D42A27DB-BD31-4B8C-83A1-F6EECF244321}">
                <p14:modId xmlns:p14="http://schemas.microsoft.com/office/powerpoint/2010/main" val="2660546941"/>
              </p:ext>
            </p:extLst>
          </p:nvPr>
        </p:nvGraphicFramePr>
        <p:xfrm>
          <a:off x="557807" y="2420888"/>
          <a:ext cx="8028384" cy="4050920"/>
        </p:xfrm>
        <a:graphic>
          <a:graphicData uri="http://schemas.openxmlformats.org/drawingml/2006/table">
            <a:tbl>
              <a:tblPr firstRow="1" firstCol="1" bandRow="1">
                <a:tableStyleId>{21E4AEA4-8DFA-4A89-87EB-49C32662AFE0}</a:tableStyleId>
              </a:tblPr>
              <a:tblGrid>
                <a:gridCol w="1130720">
                  <a:extLst>
                    <a:ext uri="{9D8B030D-6E8A-4147-A177-3AD203B41FA5}">
                      <a16:colId xmlns:a16="http://schemas.microsoft.com/office/drawing/2014/main" val="2967829900"/>
                    </a:ext>
                  </a:extLst>
                </a:gridCol>
                <a:gridCol w="1130720">
                  <a:extLst>
                    <a:ext uri="{9D8B030D-6E8A-4147-A177-3AD203B41FA5}">
                      <a16:colId xmlns:a16="http://schemas.microsoft.com/office/drawing/2014/main" val="698191304"/>
                    </a:ext>
                  </a:extLst>
                </a:gridCol>
                <a:gridCol w="1157016">
                  <a:extLst>
                    <a:ext uri="{9D8B030D-6E8A-4147-A177-3AD203B41FA5}">
                      <a16:colId xmlns:a16="http://schemas.microsoft.com/office/drawing/2014/main" val="2853694226"/>
                    </a:ext>
                  </a:extLst>
                </a:gridCol>
                <a:gridCol w="1157016">
                  <a:extLst>
                    <a:ext uri="{9D8B030D-6E8A-4147-A177-3AD203B41FA5}">
                      <a16:colId xmlns:a16="http://schemas.microsoft.com/office/drawing/2014/main" val="1156990821"/>
                    </a:ext>
                  </a:extLst>
                </a:gridCol>
                <a:gridCol w="1170617">
                  <a:extLst>
                    <a:ext uri="{9D8B030D-6E8A-4147-A177-3AD203B41FA5}">
                      <a16:colId xmlns:a16="http://schemas.microsoft.com/office/drawing/2014/main" val="3349804247"/>
                    </a:ext>
                  </a:extLst>
                </a:gridCol>
                <a:gridCol w="1170617">
                  <a:extLst>
                    <a:ext uri="{9D8B030D-6E8A-4147-A177-3AD203B41FA5}">
                      <a16:colId xmlns:a16="http://schemas.microsoft.com/office/drawing/2014/main" val="1060767972"/>
                    </a:ext>
                  </a:extLst>
                </a:gridCol>
                <a:gridCol w="1111678">
                  <a:extLst>
                    <a:ext uri="{9D8B030D-6E8A-4147-A177-3AD203B41FA5}">
                      <a16:colId xmlns:a16="http://schemas.microsoft.com/office/drawing/2014/main" val="2960140388"/>
                    </a:ext>
                  </a:extLst>
                </a:gridCol>
              </a:tblGrid>
              <a:tr h="177800">
                <a:tc rowSpan="2">
                  <a:txBody>
                    <a:bodyPr/>
                    <a:lstStyle/>
                    <a:p>
                      <a:pPr algn="ctr">
                        <a:lnSpc>
                          <a:spcPct val="130000"/>
                        </a:lnSpc>
                        <a:spcAft>
                          <a:spcPts val="0"/>
                        </a:spcAft>
                      </a:pPr>
                      <a:r>
                        <a:rPr lang="zh-CN" sz="1600" kern="100">
                          <a:effectLst/>
                        </a:rPr>
                        <a:t>水源</a:t>
                      </a:r>
                      <a:r>
                        <a:rPr lang="en-US" sz="1600" kern="100">
                          <a:effectLst/>
                        </a:rPr>
                        <a:t>R1</a:t>
                      </a:r>
                      <a:endParaRPr lang="zh-CN" sz="1600" kern="100">
                        <a:effectLst/>
                      </a:endParaRPr>
                    </a:p>
                    <a:p>
                      <a:pPr algn="ctr">
                        <a:lnSpc>
                          <a:spcPct val="130000"/>
                        </a:lnSpc>
                        <a:spcAft>
                          <a:spcPts val="0"/>
                        </a:spcAft>
                      </a:pPr>
                      <a:r>
                        <a:rPr lang="zh-CN" sz="1600" kern="100">
                          <a:effectLst/>
                        </a:rPr>
                        <a:t>高程（</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zh-CN" sz="1600" kern="100">
                          <a:effectLst/>
                        </a:rPr>
                        <a:t>扩散器方法</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30000"/>
                        </a:lnSpc>
                        <a:spcAft>
                          <a:spcPts val="0"/>
                        </a:spcAft>
                      </a:pPr>
                      <a:r>
                        <a:rPr lang="zh-CN" sz="1600" kern="100">
                          <a:effectLst/>
                        </a:rPr>
                        <a:t>虚拟管道方法</a:t>
                      </a:r>
                    </a:p>
                    <a:p>
                      <a:pPr algn="ctr">
                        <a:lnSpc>
                          <a:spcPct val="130000"/>
                        </a:lnSpc>
                        <a:spcAft>
                          <a:spcPts val="0"/>
                        </a:spcAft>
                      </a:pPr>
                      <a:r>
                        <a:rPr lang="zh-CN" sz="1600" kern="100">
                          <a:effectLst/>
                        </a:rPr>
                        <a:t>（局部水头损失为</a:t>
                      </a:r>
                      <a:r>
                        <a:rPr lang="en-US" sz="1600" kern="100">
                          <a:effectLst/>
                        </a:rPr>
                        <a:t>0</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gridSpan="2">
                  <a:txBody>
                    <a:bodyPr/>
                    <a:lstStyle/>
                    <a:p>
                      <a:pPr algn="ctr">
                        <a:lnSpc>
                          <a:spcPct val="130000"/>
                        </a:lnSpc>
                        <a:spcAft>
                          <a:spcPts val="0"/>
                        </a:spcAft>
                      </a:pPr>
                      <a:r>
                        <a:rPr lang="zh-CN" sz="1600" kern="100">
                          <a:effectLst/>
                        </a:rPr>
                        <a:t>虚拟管道方法</a:t>
                      </a:r>
                    </a:p>
                    <a:p>
                      <a:pPr algn="ctr">
                        <a:lnSpc>
                          <a:spcPct val="130000"/>
                        </a:lnSpc>
                        <a:spcAft>
                          <a:spcPts val="0"/>
                        </a:spcAft>
                      </a:pPr>
                      <a:r>
                        <a:rPr lang="zh-CN" sz="1600" kern="100">
                          <a:effectLst/>
                        </a:rPr>
                        <a:t>（沿程水头损失为</a:t>
                      </a:r>
                      <a:r>
                        <a:rPr lang="en-US" sz="1600" kern="100">
                          <a:effectLst/>
                        </a:rPr>
                        <a:t>0</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575250274"/>
                  </a:ext>
                </a:extLst>
              </a:tr>
              <a:tr h="177800">
                <a:tc vMerge="1">
                  <a:txBody>
                    <a:bodyPr/>
                    <a:lstStyle/>
                    <a:p>
                      <a:endParaRPr lang="zh-CN" altLang="en-US"/>
                    </a:p>
                  </a:txBody>
                  <a:tcP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渗漏水量（</a:t>
                      </a:r>
                      <a:r>
                        <a:rPr lang="en-US" sz="1600" kern="100">
                          <a:effectLst/>
                        </a:rPr>
                        <a:t>L/s</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600" kern="100">
                          <a:effectLst/>
                        </a:rPr>
                        <a:t>压力（</a:t>
                      </a:r>
                      <a:r>
                        <a:rPr lang="en-US" sz="1600" kern="100">
                          <a:effectLst/>
                        </a:rPr>
                        <a:t>m</a:t>
                      </a:r>
                      <a:r>
                        <a:rPr lang="zh-CN" sz="1600" kern="100">
                          <a:effectLst/>
                        </a:rPr>
                        <a:t>）</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6193742"/>
                  </a:ext>
                </a:extLst>
              </a:tr>
              <a:tr h="177800">
                <a:tc>
                  <a:txBody>
                    <a:bodyPr/>
                    <a:lstStyle/>
                    <a:p>
                      <a:pPr algn="ctr">
                        <a:lnSpc>
                          <a:spcPct val="130000"/>
                        </a:lnSpc>
                        <a:spcAft>
                          <a:spcPts val="0"/>
                        </a:spcAft>
                      </a:pPr>
                      <a:r>
                        <a:rPr lang="en-US" sz="1600" kern="100">
                          <a:effectLst/>
                        </a:rPr>
                        <a:t>55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-8.11214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-1.09394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73046177"/>
                  </a:ext>
                </a:extLst>
              </a:tr>
              <a:tr h="177800">
                <a:tc>
                  <a:txBody>
                    <a:bodyPr/>
                    <a:lstStyle/>
                    <a:p>
                      <a:pPr algn="ctr">
                        <a:lnSpc>
                          <a:spcPct val="130000"/>
                        </a:lnSpc>
                        <a:spcAft>
                          <a:spcPts val="0"/>
                        </a:spcAft>
                      </a:pPr>
                      <a:r>
                        <a:rPr lang="en-US" sz="1600" kern="100">
                          <a:effectLst/>
                        </a:rPr>
                        <a:t>56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-4.4043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-0.32246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-0.5978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50087428"/>
                  </a:ext>
                </a:extLst>
              </a:tr>
              <a:tr h="177800">
                <a:tc>
                  <a:txBody>
                    <a:bodyPr/>
                    <a:lstStyle/>
                    <a:p>
                      <a:pPr algn="ctr">
                        <a:lnSpc>
                          <a:spcPct val="130000"/>
                        </a:lnSpc>
                        <a:spcAft>
                          <a:spcPts val="0"/>
                        </a:spcAft>
                      </a:pPr>
                      <a:r>
                        <a:rPr lang="en-US" sz="1600" kern="100">
                          <a:effectLst/>
                        </a:rPr>
                        <a:t>57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3.36928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0.188709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2.468509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0.246029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3.372407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0.188511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71772562"/>
                  </a:ext>
                </a:extLst>
              </a:tr>
              <a:tr h="177800">
                <a:tc>
                  <a:txBody>
                    <a:bodyPr/>
                    <a:lstStyle/>
                    <a:p>
                      <a:pPr algn="ctr">
                        <a:lnSpc>
                          <a:spcPct val="130000"/>
                        </a:lnSpc>
                        <a:spcAft>
                          <a:spcPts val="0"/>
                        </a:spcAft>
                      </a:pPr>
                      <a:r>
                        <a:rPr lang="en-US" sz="1600" kern="100">
                          <a:effectLst/>
                        </a:rPr>
                        <a:t>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7.46348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0.925972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5.42222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1.057423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7.471925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0.925426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90446221"/>
                  </a:ext>
                </a:extLst>
              </a:tr>
              <a:tr h="177800">
                <a:tc>
                  <a:txBody>
                    <a:bodyPr/>
                    <a:lstStyle/>
                    <a:p>
                      <a:pPr algn="ctr">
                        <a:lnSpc>
                          <a:spcPct val="130000"/>
                        </a:lnSpc>
                        <a:spcAft>
                          <a:spcPts val="0"/>
                        </a:spcAft>
                      </a:pPr>
                      <a:r>
                        <a:rPr lang="en-US" sz="1600" kern="100">
                          <a:effectLst/>
                        </a:rPr>
                        <a:t>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10.24645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1.745304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7.490971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1.924194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10.25983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1.744434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86090834"/>
                  </a:ext>
                </a:extLst>
              </a:tr>
              <a:tr h="177800">
                <a:tc>
                  <a:txBody>
                    <a:bodyPr/>
                    <a:lstStyle/>
                    <a:p>
                      <a:pPr algn="ctr">
                        <a:lnSpc>
                          <a:spcPct val="130000"/>
                        </a:lnSpc>
                        <a:spcAft>
                          <a:spcPts val="0"/>
                        </a:spcAft>
                      </a:pPr>
                      <a:r>
                        <a:rPr lang="en-US" sz="1600" kern="100">
                          <a:effectLst/>
                        </a:rPr>
                        <a:t>60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12.50072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2.597733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9.196902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2.813637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12.51617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2.596718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08690988"/>
                  </a:ext>
                </a:extLst>
              </a:tr>
              <a:tr h="177800">
                <a:tc>
                  <a:txBody>
                    <a:bodyPr/>
                    <a:lstStyle/>
                    <a:p>
                      <a:pPr algn="ctr">
                        <a:lnSpc>
                          <a:spcPct val="130000"/>
                        </a:lnSpc>
                        <a:spcAft>
                          <a:spcPts val="0"/>
                        </a:spcAft>
                      </a:pPr>
                      <a:r>
                        <a:rPr lang="en-US" sz="1600" kern="100">
                          <a:effectLst/>
                        </a:rPr>
                        <a:t>61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14.44752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3.46941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10.68816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3.716476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14.46488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3.468258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19151507"/>
                  </a:ext>
                </a:extLst>
              </a:tr>
              <a:tr h="177800">
                <a:tc>
                  <a:txBody>
                    <a:bodyPr/>
                    <a:lstStyle/>
                    <a:p>
                      <a:pPr algn="ctr">
                        <a:lnSpc>
                          <a:spcPct val="130000"/>
                        </a:lnSpc>
                        <a:spcAft>
                          <a:spcPts val="0"/>
                        </a:spcAft>
                      </a:pPr>
                      <a:r>
                        <a:rPr lang="en-US" sz="1600" kern="100">
                          <a:effectLst/>
                        </a:rPr>
                        <a:t>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16.18464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4.354214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12.03271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4.62846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16.20495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4.352859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22252752"/>
                  </a:ext>
                </a:extLst>
              </a:tr>
              <a:tr h="177800">
                <a:tc>
                  <a:txBody>
                    <a:bodyPr/>
                    <a:lstStyle/>
                    <a:p>
                      <a:pPr algn="ctr">
                        <a:lnSpc>
                          <a:spcPct val="130000"/>
                        </a:lnSpc>
                        <a:spcAft>
                          <a:spcPts val="0"/>
                        </a:spcAft>
                      </a:pPr>
                      <a:r>
                        <a:rPr lang="en-US" sz="1600" kern="100">
                          <a:effectLst/>
                        </a:rPr>
                        <a:t>63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17.769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5.248577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13.26858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5.547215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17.79185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5.247051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339084062"/>
                  </a:ext>
                </a:extLst>
              </a:tr>
              <a:tr h="177800">
                <a:tc>
                  <a:txBody>
                    <a:bodyPr/>
                    <a:lstStyle/>
                    <a:p>
                      <a:pPr algn="ctr">
                        <a:lnSpc>
                          <a:spcPct val="130000"/>
                        </a:lnSpc>
                        <a:spcAft>
                          <a:spcPts val="0"/>
                        </a:spcAft>
                      </a:pPr>
                      <a:r>
                        <a:rPr lang="en-US" sz="1600" kern="100" dirty="0">
                          <a:effectLst/>
                        </a:rPr>
                        <a:t>64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19.23491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6.15036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14.41965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6.471249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a:effectLst/>
                        </a:rPr>
                        <a:t>19.26018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600" kern="100" dirty="0">
                          <a:effectLst/>
                        </a:rPr>
                        <a:t>6.148666</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32696964"/>
                  </a:ext>
                </a:extLst>
              </a:tr>
            </a:tbl>
          </a:graphicData>
        </a:graphic>
      </p:graphicFrame>
      <p:sp>
        <p:nvSpPr>
          <p:cNvPr id="4" name="椭圆 3">
            <a:extLst>
              <a:ext uri="{FF2B5EF4-FFF2-40B4-BE49-F238E27FC236}">
                <a16:creationId xmlns:a16="http://schemas.microsoft.com/office/drawing/2014/main" id="{9CD4E26B-5BDB-4E19-89CA-86E302300858}"/>
              </a:ext>
            </a:extLst>
          </p:cNvPr>
          <p:cNvSpPr/>
          <p:nvPr/>
        </p:nvSpPr>
        <p:spPr>
          <a:xfrm>
            <a:off x="1619672" y="3429000"/>
            <a:ext cx="2376264" cy="936104"/>
          </a:xfrm>
          <a:prstGeom prst="ellipse">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2BD9ED7-784A-4452-99D8-8E3860AB8931}"/>
              </a:ext>
            </a:extLst>
          </p:cNvPr>
          <p:cNvSpPr txBox="1"/>
          <p:nvPr/>
        </p:nvSpPr>
        <p:spPr>
          <a:xfrm>
            <a:off x="355795" y="1078321"/>
            <a:ext cx="1723549" cy="400110"/>
          </a:xfrm>
          <a:prstGeom prst="rect">
            <a:avLst/>
          </a:prstGeom>
          <a:noFill/>
        </p:spPr>
        <p:txBody>
          <a:bodyPr wrap="none" rtlCol="0">
            <a:spAutoFit/>
          </a:bodyPr>
          <a:lstStyle/>
          <a:p>
            <a:r>
              <a:rPr lang="zh-CN" altLang="en-US" sz="2000" dirty="0"/>
              <a:t>管道破坏模型</a:t>
            </a:r>
          </a:p>
        </p:txBody>
      </p:sp>
      <p:sp>
        <p:nvSpPr>
          <p:cNvPr id="11" name="文本框 10">
            <a:extLst>
              <a:ext uri="{FF2B5EF4-FFF2-40B4-BE49-F238E27FC236}">
                <a16:creationId xmlns:a16="http://schemas.microsoft.com/office/drawing/2014/main" id="{EC6A0271-7E4C-4B8E-BB5D-54C2EDA2CE9D}"/>
              </a:ext>
            </a:extLst>
          </p:cNvPr>
          <p:cNvSpPr txBox="1"/>
          <p:nvPr/>
        </p:nvSpPr>
        <p:spPr>
          <a:xfrm>
            <a:off x="2057162" y="1075118"/>
            <a:ext cx="1210588" cy="400110"/>
          </a:xfrm>
          <a:prstGeom prst="rect">
            <a:avLst/>
          </a:prstGeom>
          <a:solidFill>
            <a:srgbClr val="0096C3"/>
          </a:solidFill>
          <a:ln>
            <a:noFill/>
          </a:ln>
        </p:spPr>
        <p:txBody>
          <a:bodyPr wrap="none" rtlCol="0">
            <a:spAutoFit/>
          </a:bodyPr>
          <a:lstStyle/>
          <a:p>
            <a:r>
              <a:rPr lang="zh-CN" altLang="en-US" sz="2000" dirty="0">
                <a:solidFill>
                  <a:srgbClr val="FFFCFE"/>
                </a:solidFill>
              </a:rPr>
              <a:t>对比分析</a:t>
            </a:r>
          </a:p>
        </p:txBody>
      </p:sp>
      <p:sp>
        <p:nvSpPr>
          <p:cNvPr id="15" name="文本框 14">
            <a:extLst>
              <a:ext uri="{FF2B5EF4-FFF2-40B4-BE49-F238E27FC236}">
                <a16:creationId xmlns:a16="http://schemas.microsoft.com/office/drawing/2014/main" id="{53750262-A96F-4E1E-880D-E01EECDD396D}"/>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30162245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3EB76B37-BCCF-49EF-8064-A8BA810FEED9}"/>
              </a:ext>
            </a:extLst>
          </p:cNvPr>
          <p:cNvSpPr txBox="1"/>
          <p:nvPr/>
        </p:nvSpPr>
        <p:spPr>
          <a:xfrm>
            <a:off x="289136" y="1864995"/>
            <a:ext cx="1939955"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管道渗漏分析</a:t>
            </a:r>
            <a:r>
              <a:rPr lang="en-US" altLang="zh-CN" dirty="0"/>
              <a:t> </a:t>
            </a:r>
            <a:endParaRPr lang="zh-CN" altLang="en-US" dirty="0"/>
          </a:p>
        </p:txBody>
      </p:sp>
      <p:pic>
        <p:nvPicPr>
          <p:cNvPr id="10" name="图片 9">
            <a:extLst>
              <a:ext uri="{FF2B5EF4-FFF2-40B4-BE49-F238E27FC236}">
                <a16:creationId xmlns:a16="http://schemas.microsoft.com/office/drawing/2014/main" id="{C03FDF6E-48D3-4298-B4E2-F94659E3F29B}"/>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179512" y="2485098"/>
            <a:ext cx="5278120" cy="2862580"/>
          </a:xfrm>
          <a:prstGeom prst="rect">
            <a:avLst/>
          </a:prstGeom>
        </p:spPr>
      </p:pic>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E080642-BB20-4708-9FFB-4A6D957A704C}"/>
                  </a:ext>
                </a:extLst>
              </p:cNvPr>
              <p:cNvSpPr/>
              <p:nvPr/>
            </p:nvSpPr>
            <p:spPr>
              <a:xfrm>
                <a:off x="5868144" y="2636912"/>
                <a:ext cx="1752467" cy="42774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𝑄</m:t>
                      </m:r>
                      <m:r>
                        <a:rPr lang="zh-CN" altLang="en-US">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𝐴</m:t>
                          </m:r>
                        </m:e>
                        <m:sub>
                          <m:r>
                            <a:rPr lang="zh-CN" altLang="en-US" i="1">
                              <a:latin typeface="Cambria Math" panose="02040503050406030204" pitchFamily="18" charset="0"/>
                            </a:rPr>
                            <m:t>𝑙</m:t>
                          </m:r>
                        </m:sub>
                      </m:sSub>
                      <m:sSub>
                        <m:sSubPr>
                          <m:ctrlPr>
                            <a:rPr lang="zh-CN" altLang="en-US" i="1">
                              <a:latin typeface="Cambria Math" panose="02040503050406030204" pitchFamily="18" charset="0"/>
                            </a:rPr>
                          </m:ctrlPr>
                        </m:sSubPr>
                        <m:e>
                          <m:r>
                            <a:rPr lang="zh-CN" altLang="en-US" i="1">
                              <a:latin typeface="Cambria Math" panose="02040503050406030204" pitchFamily="18" charset="0"/>
                            </a:rPr>
                            <m:t>𝐶</m:t>
                          </m:r>
                        </m:e>
                        <m:sub>
                          <m:r>
                            <a:rPr lang="zh-CN" altLang="en-US" i="1">
                              <a:latin typeface="Cambria Math" panose="02040503050406030204" pitchFamily="18" charset="0"/>
                            </a:rPr>
                            <m:t>𝑑</m:t>
                          </m:r>
                        </m:sub>
                      </m:sSub>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r>
                            <a:rPr lang="zh-CN" altLang="en-US" i="1">
                              <a:latin typeface="Cambria Math" panose="02040503050406030204" pitchFamily="18" charset="0"/>
                            </a:rPr>
                            <m:t>𝑔h</m:t>
                          </m:r>
                        </m:e>
                      </m:rad>
                    </m:oMath>
                  </m:oMathPara>
                </a14:m>
                <a:endParaRPr lang="zh-CN" altLang="en-US" dirty="0"/>
              </a:p>
            </p:txBody>
          </p:sp>
        </mc:Choice>
        <mc:Fallback xmlns="">
          <p:sp>
            <p:nvSpPr>
              <p:cNvPr id="5" name="矩形 4">
                <a:extLst>
                  <a:ext uri="{FF2B5EF4-FFF2-40B4-BE49-F238E27FC236}">
                    <a16:creationId xmlns:a16="http://schemas.microsoft.com/office/drawing/2014/main" id="{9E080642-BB20-4708-9FFB-4A6D957A704C}"/>
                  </a:ext>
                </a:extLst>
              </p:cNvPr>
              <p:cNvSpPr>
                <a:spLocks noRot="1" noChangeAspect="1" noMove="1" noResize="1" noEditPoints="1" noAdjustHandles="1" noChangeArrowheads="1" noChangeShapeType="1" noTextEdit="1"/>
              </p:cNvSpPr>
              <p:nvPr/>
            </p:nvSpPr>
            <p:spPr>
              <a:xfrm>
                <a:off x="5868144" y="2636912"/>
                <a:ext cx="1752467" cy="427746"/>
              </a:xfrm>
              <a:prstGeom prst="rect">
                <a:avLst/>
              </a:prstGeom>
              <a:blipFill>
                <a:blip r:embed="rId3"/>
                <a:stretch>
                  <a:fillRect b="-8571"/>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32E91998-90E0-45E8-9EEC-2A66D35FD65E}"/>
              </a:ext>
            </a:extLst>
          </p:cNvPr>
          <p:cNvSpPr txBox="1"/>
          <p:nvPr/>
        </p:nvSpPr>
        <p:spPr>
          <a:xfrm>
            <a:off x="5868145" y="3717032"/>
            <a:ext cx="2664296" cy="1200329"/>
          </a:xfrm>
          <a:prstGeom prst="rect">
            <a:avLst/>
          </a:prstGeom>
          <a:noFill/>
        </p:spPr>
        <p:txBody>
          <a:bodyPr wrap="square" rtlCol="0">
            <a:spAutoFit/>
          </a:bodyPr>
          <a:lstStyle/>
          <a:p>
            <a:r>
              <a:rPr lang="zh-CN" altLang="en-US" b="1" dirty="0"/>
              <a:t>沿程水头损伤为</a:t>
            </a:r>
            <a:r>
              <a:rPr lang="en-US" altLang="zh-CN" b="1" dirty="0"/>
              <a:t>0</a:t>
            </a:r>
            <a:r>
              <a:rPr lang="zh-CN" altLang="en-US" b="1" dirty="0"/>
              <a:t>模型</a:t>
            </a:r>
            <a:r>
              <a:rPr lang="zh-CN" altLang="en-US" dirty="0"/>
              <a:t>计算的渗漏点压力与流量关系与理论中渗漏点压力与流量关系更加吻合。</a:t>
            </a:r>
          </a:p>
        </p:txBody>
      </p:sp>
      <p:sp>
        <p:nvSpPr>
          <p:cNvPr id="4" name="文本框 3">
            <a:extLst>
              <a:ext uri="{FF2B5EF4-FFF2-40B4-BE49-F238E27FC236}">
                <a16:creationId xmlns:a16="http://schemas.microsoft.com/office/drawing/2014/main" id="{4DB6798A-1D20-4CE9-8CA9-6B985619C015}"/>
              </a:ext>
            </a:extLst>
          </p:cNvPr>
          <p:cNvSpPr txBox="1"/>
          <p:nvPr/>
        </p:nvSpPr>
        <p:spPr>
          <a:xfrm>
            <a:off x="355795" y="1078321"/>
            <a:ext cx="1723549" cy="400110"/>
          </a:xfrm>
          <a:prstGeom prst="rect">
            <a:avLst/>
          </a:prstGeom>
          <a:noFill/>
        </p:spPr>
        <p:txBody>
          <a:bodyPr wrap="none" rtlCol="0">
            <a:spAutoFit/>
          </a:bodyPr>
          <a:lstStyle/>
          <a:p>
            <a:r>
              <a:rPr lang="zh-CN" altLang="en-US" sz="2000" dirty="0"/>
              <a:t>管道破坏模型</a:t>
            </a:r>
          </a:p>
        </p:txBody>
      </p:sp>
      <p:sp>
        <p:nvSpPr>
          <p:cNvPr id="14" name="文本框 13">
            <a:extLst>
              <a:ext uri="{FF2B5EF4-FFF2-40B4-BE49-F238E27FC236}">
                <a16:creationId xmlns:a16="http://schemas.microsoft.com/office/drawing/2014/main" id="{3BF52998-9F2A-47D6-A411-0D7B6DD43DE1}"/>
              </a:ext>
            </a:extLst>
          </p:cNvPr>
          <p:cNvSpPr txBox="1"/>
          <p:nvPr/>
        </p:nvSpPr>
        <p:spPr>
          <a:xfrm>
            <a:off x="2057162" y="1075118"/>
            <a:ext cx="1210588" cy="400110"/>
          </a:xfrm>
          <a:prstGeom prst="rect">
            <a:avLst/>
          </a:prstGeom>
          <a:solidFill>
            <a:srgbClr val="0096C3"/>
          </a:solidFill>
          <a:ln>
            <a:noFill/>
          </a:ln>
        </p:spPr>
        <p:txBody>
          <a:bodyPr wrap="none" rtlCol="0">
            <a:spAutoFit/>
          </a:bodyPr>
          <a:lstStyle/>
          <a:p>
            <a:r>
              <a:rPr lang="zh-CN" altLang="en-US" sz="2000" dirty="0">
                <a:solidFill>
                  <a:srgbClr val="FFFCFE"/>
                </a:solidFill>
              </a:rPr>
              <a:t>对比分析</a:t>
            </a:r>
          </a:p>
        </p:txBody>
      </p:sp>
      <p:sp>
        <p:nvSpPr>
          <p:cNvPr id="16" name="文本框 15">
            <a:extLst>
              <a:ext uri="{FF2B5EF4-FFF2-40B4-BE49-F238E27FC236}">
                <a16:creationId xmlns:a16="http://schemas.microsoft.com/office/drawing/2014/main" id="{CC09973C-9434-48F8-A3B4-98169615454B}"/>
              </a:ext>
            </a:extLst>
          </p:cNvPr>
          <p:cNvSpPr txBox="1"/>
          <p:nvPr/>
        </p:nvSpPr>
        <p:spPr>
          <a:xfrm>
            <a:off x="3267750" y="1075118"/>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27057083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53180" y="260648"/>
            <a:ext cx="8837639" cy="605954"/>
          </a:xfrm>
        </p:spPr>
        <p:txBody>
          <a:bodyPr/>
          <a:lstStyle/>
          <a:p>
            <a:r>
              <a:rPr lang="en-US" altLang="zh-CN" sz="2400" dirty="0"/>
              <a:t>2 </a:t>
            </a:r>
            <a:r>
              <a:rPr lang="zh-CN" altLang="en-US" sz="2400" dirty="0"/>
              <a:t>基于</a:t>
            </a:r>
            <a:r>
              <a:rPr lang="en-US" altLang="zh-CN" sz="2400" dirty="0"/>
              <a:t>EPANET</a:t>
            </a:r>
            <a:r>
              <a:rPr lang="zh-CN" altLang="en-US" sz="2400" dirty="0"/>
              <a:t>的供水管网震后水力分析</a:t>
            </a:r>
            <a:br>
              <a:rPr lang="en-US" altLang="zh-CN" sz="2400" dirty="0"/>
            </a:br>
            <a:r>
              <a:rPr lang="zh-CN" altLang="en-US" sz="2400" dirty="0"/>
              <a:t>与地震破坏模型研究</a:t>
            </a:r>
          </a:p>
        </p:txBody>
      </p:sp>
      <p:sp>
        <p:nvSpPr>
          <p:cNvPr id="3" name="文本框 2">
            <a:extLst>
              <a:ext uri="{FF2B5EF4-FFF2-40B4-BE49-F238E27FC236}">
                <a16:creationId xmlns:a16="http://schemas.microsoft.com/office/drawing/2014/main" id="{3EB76B37-BCCF-49EF-8064-A8BA810FEED9}"/>
              </a:ext>
            </a:extLst>
          </p:cNvPr>
          <p:cNvSpPr txBox="1"/>
          <p:nvPr/>
        </p:nvSpPr>
        <p:spPr>
          <a:xfrm>
            <a:off x="289137" y="1864995"/>
            <a:ext cx="8603344" cy="2031325"/>
          </a:xfrm>
          <a:prstGeom prst="rect">
            <a:avLst/>
          </a:prstGeom>
          <a:noFill/>
        </p:spPr>
        <p:txBody>
          <a:bodyPr wrap="square" rtlCol="0">
            <a:spAutoFit/>
          </a:bodyPr>
          <a:lstStyle/>
          <a:p>
            <a:pPr marL="285750" indent="-285750">
              <a:buClr>
                <a:srgbClr val="0096C3"/>
              </a:buClr>
              <a:buFont typeface="Wingdings" panose="05000000000000000000" pitchFamily="2" charset="2"/>
              <a:buChar char="Ø"/>
            </a:pPr>
            <a:r>
              <a:rPr lang="en-US" altLang="zh-CN" dirty="0"/>
              <a:t> </a:t>
            </a:r>
            <a:r>
              <a:rPr lang="zh-CN" altLang="en-US" dirty="0"/>
              <a:t>利用</a:t>
            </a:r>
            <a:r>
              <a:rPr lang="en-US" altLang="zh-CN" dirty="0"/>
              <a:t>EPANET </a:t>
            </a:r>
            <a:r>
              <a:rPr lang="zh-CN" altLang="en-US" dirty="0"/>
              <a:t>建立管道渗漏与管道断开破坏水力模型</a:t>
            </a:r>
            <a:endParaRPr lang="en-US" altLang="zh-CN" dirty="0"/>
          </a:p>
          <a:p>
            <a:pPr marL="285750" indent="-285750">
              <a:buClr>
                <a:srgbClr val="0096C3"/>
              </a:buClr>
              <a:buFont typeface="Wingdings" panose="05000000000000000000" pitchFamily="2" charset="2"/>
              <a:buChar char="Ø"/>
            </a:pPr>
            <a:endParaRPr lang="en-US" altLang="zh-CN" dirty="0"/>
          </a:p>
          <a:p>
            <a:pPr marL="285750" indent="-285750">
              <a:buClr>
                <a:srgbClr val="0096C3"/>
              </a:buClr>
              <a:buFont typeface="Wingdings" panose="05000000000000000000" pitchFamily="2" charset="2"/>
              <a:buChar char="Ø"/>
            </a:pPr>
            <a:r>
              <a:rPr lang="zh-CN" altLang="en-US" dirty="0"/>
              <a:t>通过案例分析对比渗漏模型发现：</a:t>
            </a:r>
            <a:endParaRPr lang="en-US" altLang="zh-CN" dirty="0"/>
          </a:p>
          <a:p>
            <a:pPr marL="742950" lvl="1" indent="-285750">
              <a:buClr>
                <a:srgbClr val="0096C3"/>
              </a:buClr>
              <a:buFont typeface="Wingdings" panose="05000000000000000000" pitchFamily="2" charset="2"/>
              <a:buChar char="Ø"/>
            </a:pPr>
            <a:r>
              <a:rPr lang="zh-CN" altLang="en-US" dirty="0"/>
              <a:t>扩散器方法在节点压力为负时会出现负流量；</a:t>
            </a:r>
            <a:endParaRPr lang="en-US" altLang="zh-CN" dirty="0"/>
          </a:p>
          <a:p>
            <a:pPr marL="742950" lvl="1" indent="-285750">
              <a:buClr>
                <a:srgbClr val="0096C3"/>
              </a:buClr>
              <a:buFont typeface="Wingdings" panose="05000000000000000000" pitchFamily="2" charset="2"/>
              <a:buChar char="Ø"/>
            </a:pPr>
            <a:r>
              <a:rPr lang="zh-CN" altLang="en-US" dirty="0"/>
              <a:t>虚拟管道方法，并令虚拟管道</a:t>
            </a:r>
            <a:r>
              <a:rPr lang="zh-CN" altLang="en-US" b="1" dirty="0"/>
              <a:t>沿程水头损伤为</a:t>
            </a:r>
            <a:r>
              <a:rPr lang="en-US" altLang="zh-CN" b="1" dirty="0"/>
              <a:t>0</a:t>
            </a:r>
            <a:r>
              <a:rPr lang="zh-CN" altLang="en-US" dirty="0"/>
              <a:t>得到的渗漏点压力与流量关系与理论计算更加吻合；</a:t>
            </a:r>
            <a:endParaRPr lang="en-US" altLang="zh-CN" dirty="0"/>
          </a:p>
          <a:p>
            <a:pPr marL="742950" lvl="1" indent="-285750">
              <a:buClr>
                <a:srgbClr val="0096C3"/>
              </a:buClr>
              <a:buFont typeface="Wingdings" panose="05000000000000000000" pitchFamily="2" charset="2"/>
              <a:buChar char="Ø"/>
            </a:pPr>
            <a:r>
              <a:rPr lang="zh-CN" altLang="en-US" dirty="0"/>
              <a:t>建议采用虚拟管道方法模拟管道渗漏。</a:t>
            </a:r>
          </a:p>
        </p:txBody>
      </p:sp>
      <p:sp>
        <p:nvSpPr>
          <p:cNvPr id="4" name="文本框 3">
            <a:extLst>
              <a:ext uri="{FF2B5EF4-FFF2-40B4-BE49-F238E27FC236}">
                <a16:creationId xmlns:a16="http://schemas.microsoft.com/office/drawing/2014/main" id="{0712793D-C0BE-443A-A821-9EEA36B17297}"/>
              </a:ext>
            </a:extLst>
          </p:cNvPr>
          <p:cNvSpPr txBox="1"/>
          <p:nvPr/>
        </p:nvSpPr>
        <p:spPr>
          <a:xfrm>
            <a:off x="355795" y="1078321"/>
            <a:ext cx="1723549" cy="400110"/>
          </a:xfrm>
          <a:prstGeom prst="rect">
            <a:avLst/>
          </a:prstGeom>
          <a:noFill/>
        </p:spPr>
        <p:txBody>
          <a:bodyPr wrap="none" rtlCol="0">
            <a:spAutoFit/>
          </a:bodyPr>
          <a:lstStyle/>
          <a:p>
            <a:r>
              <a:rPr lang="zh-CN" altLang="en-US" sz="2000" dirty="0"/>
              <a:t>管道破坏模型</a:t>
            </a:r>
          </a:p>
        </p:txBody>
      </p:sp>
      <p:sp>
        <p:nvSpPr>
          <p:cNvPr id="5" name="文本框 4">
            <a:extLst>
              <a:ext uri="{FF2B5EF4-FFF2-40B4-BE49-F238E27FC236}">
                <a16:creationId xmlns:a16="http://schemas.microsoft.com/office/drawing/2014/main" id="{C4941A0C-ED5A-4914-8FBC-606F849DC70D}"/>
              </a:ext>
            </a:extLst>
          </p:cNvPr>
          <p:cNvSpPr txBox="1"/>
          <p:nvPr/>
        </p:nvSpPr>
        <p:spPr>
          <a:xfrm>
            <a:off x="2057162" y="1075118"/>
            <a:ext cx="1210588" cy="400110"/>
          </a:xfrm>
          <a:prstGeom prst="rect">
            <a:avLst/>
          </a:prstGeom>
          <a:noFill/>
          <a:ln>
            <a:noFill/>
          </a:ln>
        </p:spPr>
        <p:txBody>
          <a:bodyPr wrap="none" rtlCol="0">
            <a:spAutoFit/>
          </a:bodyPr>
          <a:lstStyle/>
          <a:p>
            <a:r>
              <a:rPr lang="zh-CN" altLang="en-US" sz="2000" dirty="0"/>
              <a:t>对比分析</a:t>
            </a:r>
          </a:p>
        </p:txBody>
      </p:sp>
      <p:sp>
        <p:nvSpPr>
          <p:cNvPr id="13" name="文本框 12">
            <a:extLst>
              <a:ext uri="{FF2B5EF4-FFF2-40B4-BE49-F238E27FC236}">
                <a16:creationId xmlns:a16="http://schemas.microsoft.com/office/drawing/2014/main" id="{11751B89-861F-4A10-B47B-D265BCF1A436}"/>
              </a:ext>
            </a:extLst>
          </p:cNvPr>
          <p:cNvSpPr txBox="1"/>
          <p:nvPr/>
        </p:nvSpPr>
        <p:spPr>
          <a:xfrm>
            <a:off x="3267750" y="1075118"/>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Tree>
    <p:extLst>
      <p:ext uri="{BB962C8B-B14F-4D97-AF65-F5344CB8AC3E}">
        <p14:creationId xmlns:p14="http://schemas.microsoft.com/office/powerpoint/2010/main" val="3204397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5986A09-8FCC-4219-8323-E830F6EA3E1F}"/>
              </a:ext>
            </a:extLst>
          </p:cNvPr>
          <p:cNvPicPr>
            <a:picLocks noChangeAspect="1"/>
          </p:cNvPicPr>
          <p:nvPr/>
        </p:nvPicPr>
        <p:blipFill rotWithShape="1">
          <a:blip r:embed="rId2"/>
          <a:srcRect l="24561" t="12354" r="24010" b="3043"/>
          <a:stretch/>
        </p:blipFill>
        <p:spPr bwMode="auto">
          <a:xfrm>
            <a:off x="395536" y="1792729"/>
            <a:ext cx="2761642" cy="4516914"/>
          </a:xfrm>
          <a:prstGeom prst="rect">
            <a:avLst/>
          </a:prstGeom>
          <a:ln>
            <a:noFill/>
          </a:ln>
          <a:extLst>
            <a:ext uri="{53640926-AAD7-44D8-BBD7-CCE9431645EC}">
              <a14:shadowObscured xmlns:a14="http://schemas.microsoft.com/office/drawing/2010/main"/>
            </a:ext>
          </a:extLst>
        </p:spPr>
      </p:pic>
      <p:sp>
        <p:nvSpPr>
          <p:cNvPr id="11" name="标题 1">
            <a:extLst>
              <a:ext uri="{FF2B5EF4-FFF2-40B4-BE49-F238E27FC236}">
                <a16:creationId xmlns:a16="http://schemas.microsoft.com/office/drawing/2014/main" id="{AC5496CD-08B3-4ED8-A006-C06B24CE0607}"/>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1126836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3 </a:t>
            </a:r>
            <a:r>
              <a:rPr lang="zh-CN" altLang="en-US" sz="2400" dirty="0"/>
              <a:t>基于压力驱动配水量模型的</a:t>
            </a:r>
            <a:br>
              <a:rPr lang="en-US" altLang="zh-CN" sz="2400" dirty="0"/>
            </a:br>
            <a:r>
              <a:rPr lang="zh-CN" altLang="en-US" sz="2400" dirty="0"/>
              <a:t>供水管网震后水力分析方法</a:t>
            </a:r>
          </a:p>
        </p:txBody>
      </p:sp>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5986A09-8FCC-4219-8323-E830F6EA3E1F}"/>
              </a:ext>
            </a:extLst>
          </p:cNvPr>
          <p:cNvPicPr>
            <a:picLocks noChangeAspect="1"/>
          </p:cNvPicPr>
          <p:nvPr/>
        </p:nvPicPr>
        <p:blipFill rotWithShape="1">
          <a:blip r:embed="rId2"/>
          <a:srcRect l="24561" t="12354" r="24010" b="3043"/>
          <a:stretch/>
        </p:blipFill>
        <p:spPr bwMode="auto">
          <a:xfrm>
            <a:off x="395536" y="1792729"/>
            <a:ext cx="2761642" cy="4516914"/>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AFC9F9B2-C2F9-4F64-BD22-013639C7225D}"/>
              </a:ext>
            </a:extLst>
          </p:cNvPr>
          <p:cNvSpPr txBox="1"/>
          <p:nvPr/>
        </p:nvSpPr>
        <p:spPr>
          <a:xfrm>
            <a:off x="3995936" y="1916832"/>
            <a:ext cx="4626138" cy="369332"/>
          </a:xfrm>
          <a:prstGeom prst="rect">
            <a:avLst/>
          </a:prstGeom>
          <a:noFill/>
        </p:spPr>
        <p:txBody>
          <a:bodyPr wrap="none" rtlCol="0">
            <a:spAutoFit/>
          </a:bodyPr>
          <a:lstStyle/>
          <a:p>
            <a:r>
              <a:rPr lang="en-US" altLang="zh-CN" dirty="0"/>
              <a:t>EPANET </a:t>
            </a:r>
            <a:r>
              <a:rPr lang="zh-CN" altLang="en-US" dirty="0"/>
              <a:t>采用需水量驱动分析模型（</a:t>
            </a:r>
            <a:r>
              <a:rPr lang="en-US" altLang="zh-CN" dirty="0"/>
              <a:t>DDA</a:t>
            </a:r>
            <a:r>
              <a:rPr lang="zh-CN" altLang="en-US" dirty="0"/>
              <a:t>）</a:t>
            </a:r>
          </a:p>
        </p:txBody>
      </p:sp>
      <p:sp>
        <p:nvSpPr>
          <p:cNvPr id="11" name="文本框 10">
            <a:extLst>
              <a:ext uri="{FF2B5EF4-FFF2-40B4-BE49-F238E27FC236}">
                <a16:creationId xmlns:a16="http://schemas.microsoft.com/office/drawing/2014/main" id="{04732463-02C0-4250-BCA8-52E7F3FD52AE}"/>
              </a:ext>
            </a:extLst>
          </p:cNvPr>
          <p:cNvSpPr txBox="1"/>
          <p:nvPr/>
        </p:nvSpPr>
        <p:spPr>
          <a:xfrm>
            <a:off x="3970470" y="2308737"/>
            <a:ext cx="4626138" cy="649992"/>
          </a:xfrm>
          <a:prstGeom prst="rect">
            <a:avLst/>
          </a:prstGeom>
          <a:noFill/>
        </p:spPr>
        <p:txBody>
          <a:bodyPr wrap="square" rtlCol="0">
            <a:spAutoFit/>
          </a:bodyPr>
          <a:lstStyle/>
          <a:p>
            <a:r>
              <a:rPr lang="zh-CN" altLang="en-US" dirty="0"/>
              <a:t>对震后带漏损的低压管网进行水力分析时，会出现负压节点供水现象</a:t>
            </a:r>
          </a:p>
        </p:txBody>
      </p:sp>
      <p:cxnSp>
        <p:nvCxnSpPr>
          <p:cNvPr id="6" name="连接符: 肘形 5">
            <a:extLst>
              <a:ext uri="{FF2B5EF4-FFF2-40B4-BE49-F238E27FC236}">
                <a16:creationId xmlns:a16="http://schemas.microsoft.com/office/drawing/2014/main" id="{9EA3328E-DD01-4472-AA9E-3EAE5D9FFE31}"/>
              </a:ext>
            </a:extLst>
          </p:cNvPr>
          <p:cNvCxnSpPr>
            <a:cxnSpLocks/>
            <a:endCxn id="3" idx="1"/>
          </p:cNvCxnSpPr>
          <p:nvPr/>
        </p:nvCxnSpPr>
        <p:spPr>
          <a:xfrm rot="5400000" flipH="1" flipV="1">
            <a:off x="2576101" y="3305309"/>
            <a:ext cx="2623646" cy="21602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B7B498-FB14-4980-AE0B-D23B84F3E458}"/>
              </a:ext>
            </a:extLst>
          </p:cNvPr>
          <p:cNvCxnSpPr>
            <a:cxnSpLocks/>
          </p:cNvCxnSpPr>
          <p:nvPr/>
        </p:nvCxnSpPr>
        <p:spPr>
          <a:xfrm flipH="1">
            <a:off x="2843808" y="4725144"/>
            <a:ext cx="9361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02622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5986A09-8FCC-4219-8323-E830F6EA3E1F}"/>
              </a:ext>
            </a:extLst>
          </p:cNvPr>
          <p:cNvPicPr>
            <a:picLocks noChangeAspect="1"/>
          </p:cNvPicPr>
          <p:nvPr/>
        </p:nvPicPr>
        <p:blipFill rotWithShape="1">
          <a:blip r:embed="rId2"/>
          <a:srcRect l="24561" t="12354" r="24010" b="3043"/>
          <a:stretch/>
        </p:blipFill>
        <p:spPr bwMode="auto">
          <a:xfrm>
            <a:off x="395536" y="1792729"/>
            <a:ext cx="2761642" cy="4516914"/>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AFC9F9B2-C2F9-4F64-BD22-013639C7225D}"/>
              </a:ext>
            </a:extLst>
          </p:cNvPr>
          <p:cNvSpPr txBox="1"/>
          <p:nvPr/>
        </p:nvSpPr>
        <p:spPr>
          <a:xfrm>
            <a:off x="3995936" y="1916832"/>
            <a:ext cx="4626138" cy="369332"/>
          </a:xfrm>
          <a:prstGeom prst="rect">
            <a:avLst/>
          </a:prstGeom>
          <a:noFill/>
        </p:spPr>
        <p:txBody>
          <a:bodyPr wrap="none" rtlCol="0">
            <a:spAutoFit/>
          </a:bodyPr>
          <a:lstStyle/>
          <a:p>
            <a:r>
              <a:rPr lang="en-US" altLang="zh-CN" dirty="0"/>
              <a:t>EPANET </a:t>
            </a:r>
            <a:r>
              <a:rPr lang="zh-CN" altLang="en-US" dirty="0"/>
              <a:t>采用需水量驱动分析模型（</a:t>
            </a:r>
            <a:r>
              <a:rPr lang="en-US" altLang="zh-CN" dirty="0"/>
              <a:t>DDA</a:t>
            </a:r>
            <a:r>
              <a:rPr lang="zh-CN" altLang="en-US" dirty="0"/>
              <a:t>）</a:t>
            </a:r>
          </a:p>
        </p:txBody>
      </p:sp>
      <p:sp>
        <p:nvSpPr>
          <p:cNvPr id="11" name="文本框 10">
            <a:extLst>
              <a:ext uri="{FF2B5EF4-FFF2-40B4-BE49-F238E27FC236}">
                <a16:creationId xmlns:a16="http://schemas.microsoft.com/office/drawing/2014/main" id="{04732463-02C0-4250-BCA8-52E7F3FD52AE}"/>
              </a:ext>
            </a:extLst>
          </p:cNvPr>
          <p:cNvSpPr txBox="1"/>
          <p:nvPr/>
        </p:nvSpPr>
        <p:spPr>
          <a:xfrm>
            <a:off x="3970470" y="2308737"/>
            <a:ext cx="4626138" cy="649992"/>
          </a:xfrm>
          <a:prstGeom prst="rect">
            <a:avLst/>
          </a:prstGeom>
          <a:noFill/>
        </p:spPr>
        <p:txBody>
          <a:bodyPr wrap="square" rtlCol="0">
            <a:spAutoFit/>
          </a:bodyPr>
          <a:lstStyle/>
          <a:p>
            <a:r>
              <a:rPr lang="zh-CN" altLang="en-US" dirty="0"/>
              <a:t>对震后带漏损的低压管网进行水力分析时，会出现负压节点供水现象</a:t>
            </a:r>
          </a:p>
        </p:txBody>
      </p:sp>
      <p:cxnSp>
        <p:nvCxnSpPr>
          <p:cNvPr id="6" name="连接符: 肘形 5">
            <a:extLst>
              <a:ext uri="{FF2B5EF4-FFF2-40B4-BE49-F238E27FC236}">
                <a16:creationId xmlns:a16="http://schemas.microsoft.com/office/drawing/2014/main" id="{9EA3328E-DD01-4472-AA9E-3EAE5D9FFE31}"/>
              </a:ext>
            </a:extLst>
          </p:cNvPr>
          <p:cNvCxnSpPr>
            <a:cxnSpLocks/>
            <a:endCxn id="3" idx="1"/>
          </p:cNvCxnSpPr>
          <p:nvPr/>
        </p:nvCxnSpPr>
        <p:spPr>
          <a:xfrm rot="5400000" flipH="1" flipV="1">
            <a:off x="2576101" y="3305309"/>
            <a:ext cx="2623646" cy="21602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B7B498-FB14-4980-AE0B-D23B84F3E458}"/>
              </a:ext>
            </a:extLst>
          </p:cNvPr>
          <p:cNvCxnSpPr>
            <a:cxnSpLocks/>
          </p:cNvCxnSpPr>
          <p:nvPr/>
        </p:nvCxnSpPr>
        <p:spPr>
          <a:xfrm flipH="1">
            <a:off x="2843808" y="4725144"/>
            <a:ext cx="9361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AD93193C-65EC-4DC9-8026-F1ECC46A676C}"/>
              </a:ext>
            </a:extLst>
          </p:cNvPr>
          <p:cNvPicPr/>
          <p:nvPr/>
        </p:nvPicPr>
        <p:blipFill rotWithShape="1">
          <a:blip r:embed="rId3"/>
          <a:srcRect l="-1" r="659"/>
          <a:stretch/>
        </p:blipFill>
        <p:spPr bwMode="auto">
          <a:xfrm>
            <a:off x="3835811" y="3008824"/>
            <a:ext cx="4681855" cy="1558290"/>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119A0EB0-738E-44FE-8EFA-E50E3C9AED62}"/>
              </a:ext>
            </a:extLst>
          </p:cNvPr>
          <p:cNvPicPr/>
          <p:nvPr/>
        </p:nvPicPr>
        <p:blipFill rotWithShape="1">
          <a:blip r:embed="rId4"/>
          <a:srcRect r="11624"/>
          <a:stretch/>
        </p:blipFill>
        <p:spPr bwMode="auto">
          <a:xfrm>
            <a:off x="3835811" y="4718211"/>
            <a:ext cx="4664075" cy="2058670"/>
          </a:xfrm>
          <a:prstGeom prst="rect">
            <a:avLst/>
          </a:prstGeom>
          <a:ln>
            <a:noFill/>
          </a:ln>
          <a:extLst>
            <a:ext uri="{53640926-AAD7-44D8-BBD7-CCE9431645EC}">
              <a14:shadowObscured xmlns:a14="http://schemas.microsoft.com/office/drawing/2010/main"/>
            </a:ext>
          </a:extLst>
        </p:spPr>
      </p:pic>
      <p:sp>
        <p:nvSpPr>
          <p:cNvPr id="15" name="标题 1">
            <a:extLst>
              <a:ext uri="{FF2B5EF4-FFF2-40B4-BE49-F238E27FC236}">
                <a16:creationId xmlns:a16="http://schemas.microsoft.com/office/drawing/2014/main" id="{FD66AD81-9147-41CB-AFA7-54B98D4B3B84}"/>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3803076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5986A09-8FCC-4219-8323-E830F6EA3E1F}"/>
              </a:ext>
            </a:extLst>
          </p:cNvPr>
          <p:cNvPicPr>
            <a:picLocks noChangeAspect="1"/>
          </p:cNvPicPr>
          <p:nvPr/>
        </p:nvPicPr>
        <p:blipFill rotWithShape="1">
          <a:blip r:embed="rId2"/>
          <a:srcRect l="24561" t="12354" r="24010" b="3043"/>
          <a:stretch/>
        </p:blipFill>
        <p:spPr bwMode="auto">
          <a:xfrm>
            <a:off x="395536" y="1792729"/>
            <a:ext cx="2761642" cy="4516914"/>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AFC9F9B2-C2F9-4F64-BD22-013639C7225D}"/>
              </a:ext>
            </a:extLst>
          </p:cNvPr>
          <p:cNvSpPr txBox="1"/>
          <p:nvPr/>
        </p:nvSpPr>
        <p:spPr>
          <a:xfrm>
            <a:off x="3995936" y="1916832"/>
            <a:ext cx="4626138" cy="369332"/>
          </a:xfrm>
          <a:prstGeom prst="rect">
            <a:avLst/>
          </a:prstGeom>
          <a:noFill/>
        </p:spPr>
        <p:txBody>
          <a:bodyPr wrap="none" rtlCol="0">
            <a:spAutoFit/>
          </a:bodyPr>
          <a:lstStyle/>
          <a:p>
            <a:r>
              <a:rPr lang="en-US" altLang="zh-CN" dirty="0"/>
              <a:t>EPANET </a:t>
            </a:r>
            <a:r>
              <a:rPr lang="zh-CN" altLang="en-US" dirty="0"/>
              <a:t>采用需水量驱动分析模型（</a:t>
            </a:r>
            <a:r>
              <a:rPr lang="en-US" altLang="zh-CN" dirty="0"/>
              <a:t>DDA</a:t>
            </a:r>
            <a:r>
              <a:rPr lang="zh-CN" altLang="en-US" dirty="0"/>
              <a:t>）</a:t>
            </a:r>
          </a:p>
        </p:txBody>
      </p:sp>
      <p:sp>
        <p:nvSpPr>
          <p:cNvPr id="11" name="文本框 10">
            <a:extLst>
              <a:ext uri="{FF2B5EF4-FFF2-40B4-BE49-F238E27FC236}">
                <a16:creationId xmlns:a16="http://schemas.microsoft.com/office/drawing/2014/main" id="{04732463-02C0-4250-BCA8-52E7F3FD52AE}"/>
              </a:ext>
            </a:extLst>
          </p:cNvPr>
          <p:cNvSpPr txBox="1"/>
          <p:nvPr/>
        </p:nvSpPr>
        <p:spPr>
          <a:xfrm>
            <a:off x="3970470" y="2308737"/>
            <a:ext cx="4626138" cy="649992"/>
          </a:xfrm>
          <a:prstGeom prst="rect">
            <a:avLst/>
          </a:prstGeom>
          <a:noFill/>
        </p:spPr>
        <p:txBody>
          <a:bodyPr wrap="square" rtlCol="0">
            <a:spAutoFit/>
          </a:bodyPr>
          <a:lstStyle/>
          <a:p>
            <a:r>
              <a:rPr lang="zh-CN" altLang="en-US" dirty="0"/>
              <a:t>对震后带漏损的低压管网进行水力分析时，会出现负压节点供水现象</a:t>
            </a:r>
          </a:p>
        </p:txBody>
      </p:sp>
      <p:cxnSp>
        <p:nvCxnSpPr>
          <p:cNvPr id="6" name="连接符: 肘形 5">
            <a:extLst>
              <a:ext uri="{FF2B5EF4-FFF2-40B4-BE49-F238E27FC236}">
                <a16:creationId xmlns:a16="http://schemas.microsoft.com/office/drawing/2014/main" id="{9EA3328E-DD01-4472-AA9E-3EAE5D9FFE31}"/>
              </a:ext>
            </a:extLst>
          </p:cNvPr>
          <p:cNvCxnSpPr>
            <a:cxnSpLocks/>
            <a:endCxn id="3" idx="1"/>
          </p:cNvCxnSpPr>
          <p:nvPr/>
        </p:nvCxnSpPr>
        <p:spPr>
          <a:xfrm rot="5400000" flipH="1" flipV="1">
            <a:off x="2576101" y="3305309"/>
            <a:ext cx="2623646" cy="21602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B7B498-FB14-4980-AE0B-D23B84F3E458}"/>
              </a:ext>
            </a:extLst>
          </p:cNvPr>
          <p:cNvCxnSpPr>
            <a:cxnSpLocks/>
          </p:cNvCxnSpPr>
          <p:nvPr/>
        </p:nvCxnSpPr>
        <p:spPr>
          <a:xfrm flipH="1">
            <a:off x="2843808" y="4725144"/>
            <a:ext cx="9361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107937C-C532-4925-82FB-680A27BF012C}"/>
              </a:ext>
            </a:extLst>
          </p:cNvPr>
          <p:cNvSpPr txBox="1"/>
          <p:nvPr/>
        </p:nvSpPr>
        <p:spPr>
          <a:xfrm>
            <a:off x="3970470" y="3464777"/>
            <a:ext cx="4340162" cy="369332"/>
          </a:xfrm>
          <a:prstGeom prst="rect">
            <a:avLst/>
          </a:prstGeom>
          <a:noFill/>
        </p:spPr>
        <p:txBody>
          <a:bodyPr wrap="square" rtlCol="0">
            <a:spAutoFit/>
          </a:bodyPr>
          <a:lstStyle/>
          <a:p>
            <a:r>
              <a:rPr lang="zh-CN" altLang="en-US" b="1" dirty="0"/>
              <a:t>不能直接使用</a:t>
            </a:r>
            <a:r>
              <a:rPr lang="en-US" altLang="zh-CN" b="1" dirty="0"/>
              <a:t>EPANET</a:t>
            </a:r>
            <a:r>
              <a:rPr lang="zh-CN" altLang="en-US" b="1" dirty="0"/>
              <a:t>进行震后水力分析</a:t>
            </a:r>
          </a:p>
        </p:txBody>
      </p:sp>
      <p:sp>
        <p:nvSpPr>
          <p:cNvPr id="15" name="标题 1">
            <a:extLst>
              <a:ext uri="{FF2B5EF4-FFF2-40B4-BE49-F238E27FC236}">
                <a16:creationId xmlns:a16="http://schemas.microsoft.com/office/drawing/2014/main" id="{5EF7DA66-87AD-432D-BBDB-5A39074EB7B3}"/>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166313676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5986A09-8FCC-4219-8323-E830F6EA3E1F}"/>
              </a:ext>
            </a:extLst>
          </p:cNvPr>
          <p:cNvPicPr>
            <a:picLocks noChangeAspect="1"/>
          </p:cNvPicPr>
          <p:nvPr/>
        </p:nvPicPr>
        <p:blipFill rotWithShape="1">
          <a:blip r:embed="rId2"/>
          <a:srcRect l="24561" t="12354" r="24010" b="3043"/>
          <a:stretch/>
        </p:blipFill>
        <p:spPr bwMode="auto">
          <a:xfrm>
            <a:off x="395536" y="1792729"/>
            <a:ext cx="2761642" cy="4516914"/>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AFC9F9B2-C2F9-4F64-BD22-013639C7225D}"/>
              </a:ext>
            </a:extLst>
          </p:cNvPr>
          <p:cNvSpPr txBox="1"/>
          <p:nvPr/>
        </p:nvSpPr>
        <p:spPr>
          <a:xfrm>
            <a:off x="3995936" y="1916832"/>
            <a:ext cx="4626138" cy="369332"/>
          </a:xfrm>
          <a:prstGeom prst="rect">
            <a:avLst/>
          </a:prstGeom>
          <a:noFill/>
        </p:spPr>
        <p:txBody>
          <a:bodyPr wrap="none" rtlCol="0">
            <a:spAutoFit/>
          </a:bodyPr>
          <a:lstStyle/>
          <a:p>
            <a:r>
              <a:rPr lang="en-US" altLang="zh-CN" dirty="0"/>
              <a:t>EPANET </a:t>
            </a:r>
            <a:r>
              <a:rPr lang="zh-CN" altLang="en-US" dirty="0"/>
              <a:t>采用需水量驱动分析模型（</a:t>
            </a:r>
            <a:r>
              <a:rPr lang="en-US" altLang="zh-CN" dirty="0"/>
              <a:t>DDA</a:t>
            </a:r>
            <a:r>
              <a:rPr lang="zh-CN" altLang="en-US" dirty="0"/>
              <a:t>）</a:t>
            </a:r>
          </a:p>
        </p:txBody>
      </p:sp>
      <p:sp>
        <p:nvSpPr>
          <p:cNvPr id="11" name="文本框 10">
            <a:extLst>
              <a:ext uri="{FF2B5EF4-FFF2-40B4-BE49-F238E27FC236}">
                <a16:creationId xmlns:a16="http://schemas.microsoft.com/office/drawing/2014/main" id="{04732463-02C0-4250-BCA8-52E7F3FD52AE}"/>
              </a:ext>
            </a:extLst>
          </p:cNvPr>
          <p:cNvSpPr txBox="1"/>
          <p:nvPr/>
        </p:nvSpPr>
        <p:spPr>
          <a:xfrm>
            <a:off x="3970470" y="2308737"/>
            <a:ext cx="4626138" cy="649992"/>
          </a:xfrm>
          <a:prstGeom prst="rect">
            <a:avLst/>
          </a:prstGeom>
          <a:noFill/>
        </p:spPr>
        <p:txBody>
          <a:bodyPr wrap="square" rtlCol="0">
            <a:spAutoFit/>
          </a:bodyPr>
          <a:lstStyle/>
          <a:p>
            <a:r>
              <a:rPr lang="zh-CN" altLang="en-US" dirty="0"/>
              <a:t>对震后带漏损的低压管网进行水力分析时，会出现负压节点供水现象</a:t>
            </a:r>
          </a:p>
        </p:txBody>
      </p:sp>
      <p:cxnSp>
        <p:nvCxnSpPr>
          <p:cNvPr id="6" name="连接符: 肘形 5">
            <a:extLst>
              <a:ext uri="{FF2B5EF4-FFF2-40B4-BE49-F238E27FC236}">
                <a16:creationId xmlns:a16="http://schemas.microsoft.com/office/drawing/2014/main" id="{9EA3328E-DD01-4472-AA9E-3EAE5D9FFE31}"/>
              </a:ext>
            </a:extLst>
          </p:cNvPr>
          <p:cNvCxnSpPr>
            <a:cxnSpLocks/>
            <a:endCxn id="3" idx="1"/>
          </p:cNvCxnSpPr>
          <p:nvPr/>
        </p:nvCxnSpPr>
        <p:spPr>
          <a:xfrm rot="5400000" flipH="1" flipV="1">
            <a:off x="2576101" y="3305309"/>
            <a:ext cx="2623646" cy="216024"/>
          </a:xfrm>
          <a:prstGeom prst="bentConnector2">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B7B498-FB14-4980-AE0B-D23B84F3E458}"/>
              </a:ext>
            </a:extLst>
          </p:cNvPr>
          <p:cNvCxnSpPr>
            <a:cxnSpLocks/>
          </p:cNvCxnSpPr>
          <p:nvPr/>
        </p:nvCxnSpPr>
        <p:spPr>
          <a:xfrm flipH="1">
            <a:off x="2843808" y="4725144"/>
            <a:ext cx="93610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A107937C-C532-4925-82FB-680A27BF012C}"/>
              </a:ext>
            </a:extLst>
          </p:cNvPr>
          <p:cNvSpPr txBox="1"/>
          <p:nvPr/>
        </p:nvSpPr>
        <p:spPr>
          <a:xfrm>
            <a:off x="3970470" y="3464777"/>
            <a:ext cx="4340162" cy="369332"/>
          </a:xfrm>
          <a:prstGeom prst="rect">
            <a:avLst/>
          </a:prstGeom>
          <a:noFill/>
        </p:spPr>
        <p:txBody>
          <a:bodyPr wrap="square" rtlCol="0">
            <a:spAutoFit/>
          </a:bodyPr>
          <a:lstStyle/>
          <a:p>
            <a:r>
              <a:rPr lang="zh-CN" altLang="en-US" b="1" dirty="0"/>
              <a:t>不能直接使用</a:t>
            </a:r>
            <a:r>
              <a:rPr lang="en-US" altLang="zh-CN" b="1" dirty="0"/>
              <a:t>EPANET</a:t>
            </a:r>
            <a:r>
              <a:rPr lang="zh-CN" altLang="en-US" b="1" dirty="0"/>
              <a:t>进行震后水力分析</a:t>
            </a:r>
          </a:p>
        </p:txBody>
      </p:sp>
      <p:sp>
        <p:nvSpPr>
          <p:cNvPr id="15" name="文本框 14">
            <a:extLst>
              <a:ext uri="{FF2B5EF4-FFF2-40B4-BE49-F238E27FC236}">
                <a16:creationId xmlns:a16="http://schemas.microsoft.com/office/drawing/2014/main" id="{04A4E7A8-569F-4108-8A95-FDCA0981D7AD}"/>
              </a:ext>
            </a:extLst>
          </p:cNvPr>
          <p:cNvSpPr txBox="1"/>
          <p:nvPr/>
        </p:nvSpPr>
        <p:spPr>
          <a:xfrm>
            <a:off x="4090203" y="4400148"/>
            <a:ext cx="4626138" cy="646331"/>
          </a:xfrm>
          <a:prstGeom prst="rect">
            <a:avLst/>
          </a:prstGeom>
          <a:noFill/>
        </p:spPr>
        <p:txBody>
          <a:bodyPr wrap="square" rtlCol="0">
            <a:spAutoFit/>
          </a:bodyPr>
          <a:lstStyle/>
          <a:p>
            <a:r>
              <a:rPr lang="zh-CN" altLang="en-US" dirty="0"/>
              <a:t>通过压力驱动分析模型（</a:t>
            </a:r>
            <a:r>
              <a:rPr lang="en-US" altLang="zh-CN" dirty="0"/>
              <a:t>PDA</a:t>
            </a:r>
            <a:r>
              <a:rPr lang="zh-CN" altLang="en-US" dirty="0"/>
              <a:t>），考虑节点震后需水量与压力之间关系。</a:t>
            </a:r>
          </a:p>
        </p:txBody>
      </p:sp>
      <p:sp>
        <p:nvSpPr>
          <p:cNvPr id="16" name="标题 1">
            <a:extLst>
              <a:ext uri="{FF2B5EF4-FFF2-40B4-BE49-F238E27FC236}">
                <a16:creationId xmlns:a16="http://schemas.microsoft.com/office/drawing/2014/main" id="{C3AE74A6-A889-47A3-9DEE-F63AA8643178}"/>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4686121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0"/>
            <a:ext cx="9017151" cy="738187"/>
          </a:xfrm>
        </p:spPr>
        <p:txBody>
          <a:bodyPr/>
          <a:lstStyle/>
          <a:p>
            <a:r>
              <a:rPr lang="en-US" altLang="zh-CN" sz="2400" dirty="0"/>
              <a:t>1 </a:t>
            </a:r>
            <a:r>
              <a:rPr lang="zh-CN" altLang="en-US" sz="2400" dirty="0"/>
              <a:t>绪论</a:t>
            </a:r>
          </a:p>
        </p:txBody>
      </p:sp>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solidFill>
            <a:srgbClr val="0096C3"/>
          </a:solidFill>
        </p:spPr>
        <p:txBody>
          <a:bodyPr wrap="none" rtlCol="0">
            <a:spAutoFit/>
          </a:bodyPr>
          <a:lstStyle/>
          <a:p>
            <a:r>
              <a:rPr lang="zh-CN" altLang="en-US" sz="2000" dirty="0">
                <a:solidFill>
                  <a:schemeClr val="bg1"/>
                </a:solidFill>
              </a:rPr>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noFill/>
        </p:spPr>
        <p:txBody>
          <a:bodyPr wrap="none" rtlCol="0">
            <a:spAutoFit/>
          </a:bodyPr>
          <a:lstStyle/>
          <a:p>
            <a:r>
              <a:rPr lang="zh-CN" altLang="en-US" sz="2000" dirty="0"/>
              <a:t>研究现状</a:t>
            </a:r>
          </a:p>
        </p:txBody>
      </p:sp>
      <p:pic>
        <p:nvPicPr>
          <p:cNvPr id="3" name="图片 2">
            <a:extLst>
              <a:ext uri="{FF2B5EF4-FFF2-40B4-BE49-F238E27FC236}">
                <a16:creationId xmlns:a16="http://schemas.microsoft.com/office/drawing/2014/main" id="{361C8D55-0F3C-42FC-93CE-78685B225AAE}"/>
              </a:ext>
            </a:extLst>
          </p:cNvPr>
          <p:cNvPicPr>
            <a:picLocks noChangeAspect="1"/>
          </p:cNvPicPr>
          <p:nvPr/>
        </p:nvPicPr>
        <p:blipFill>
          <a:blip r:embed="rId3"/>
          <a:stretch>
            <a:fillRect/>
          </a:stretch>
        </p:blipFill>
        <p:spPr>
          <a:xfrm>
            <a:off x="33827" y="5163661"/>
            <a:ext cx="2270685" cy="1694339"/>
          </a:xfrm>
          <a:prstGeom prst="rect">
            <a:avLst/>
          </a:prstGeom>
        </p:spPr>
      </p:pic>
      <p:pic>
        <p:nvPicPr>
          <p:cNvPr id="5" name="图片 4">
            <a:extLst>
              <a:ext uri="{FF2B5EF4-FFF2-40B4-BE49-F238E27FC236}">
                <a16:creationId xmlns:a16="http://schemas.microsoft.com/office/drawing/2014/main" id="{20156A41-D984-4600-917B-FEAB017180C2}"/>
              </a:ext>
            </a:extLst>
          </p:cNvPr>
          <p:cNvPicPr>
            <a:picLocks noChangeAspect="1"/>
          </p:cNvPicPr>
          <p:nvPr/>
        </p:nvPicPr>
        <p:blipFill>
          <a:blip r:embed="rId4"/>
          <a:stretch>
            <a:fillRect/>
          </a:stretch>
        </p:blipFill>
        <p:spPr>
          <a:xfrm>
            <a:off x="2315498" y="5187342"/>
            <a:ext cx="2270685" cy="1699642"/>
          </a:xfrm>
          <a:prstGeom prst="rect">
            <a:avLst/>
          </a:prstGeom>
        </p:spPr>
      </p:pic>
      <p:pic>
        <p:nvPicPr>
          <p:cNvPr id="10" name="Picture 3">
            <a:extLst>
              <a:ext uri="{FF2B5EF4-FFF2-40B4-BE49-F238E27FC236}">
                <a16:creationId xmlns:a16="http://schemas.microsoft.com/office/drawing/2014/main" id="{9BFCA4F2-E559-48B4-BEC3-4EE65C6135AA}"/>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 r="48384"/>
          <a:stretch/>
        </p:blipFill>
        <p:spPr bwMode="auto">
          <a:xfrm>
            <a:off x="4578986" y="5176079"/>
            <a:ext cx="1618798" cy="1689941"/>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a:extLst>
              <a:ext uri="{FF2B5EF4-FFF2-40B4-BE49-F238E27FC236}">
                <a16:creationId xmlns:a16="http://schemas.microsoft.com/office/drawing/2014/main" id="{AFBA51DD-99CB-4B83-AA59-BB79EAB9E6B3}"/>
              </a:ext>
            </a:extLst>
          </p:cNvPr>
          <p:cNvPicPr>
            <a:picLocks noChangeAspect="1"/>
          </p:cNvPicPr>
          <p:nvPr/>
        </p:nvPicPr>
        <p:blipFill>
          <a:blip r:embed="rId6"/>
          <a:stretch>
            <a:fillRect/>
          </a:stretch>
        </p:blipFill>
        <p:spPr>
          <a:xfrm>
            <a:off x="6208770" y="5166378"/>
            <a:ext cx="2896403" cy="1699642"/>
          </a:xfrm>
          <a:prstGeom prst="rect">
            <a:avLst/>
          </a:prstGeom>
        </p:spPr>
      </p:pic>
      <p:sp>
        <p:nvSpPr>
          <p:cNvPr id="14" name="文本框 13">
            <a:extLst>
              <a:ext uri="{FF2B5EF4-FFF2-40B4-BE49-F238E27FC236}">
                <a16:creationId xmlns:a16="http://schemas.microsoft.com/office/drawing/2014/main" id="{57A66346-9A43-4547-A071-991B33B0C121}"/>
              </a:ext>
            </a:extLst>
          </p:cNvPr>
          <p:cNvSpPr txBox="1"/>
          <p:nvPr/>
        </p:nvSpPr>
        <p:spPr>
          <a:xfrm>
            <a:off x="31140" y="1509931"/>
            <a:ext cx="8604980" cy="3231654"/>
          </a:xfrm>
          <a:prstGeom prst="rect">
            <a:avLst/>
          </a:prstGeom>
          <a:noFill/>
        </p:spPr>
        <p:txBody>
          <a:bodyPr wrap="square" rtlCol="0">
            <a:spAutoFit/>
          </a:bodyPr>
          <a:lstStyle/>
          <a:p>
            <a:pPr marL="285750" indent="-285750">
              <a:lnSpc>
                <a:spcPct val="150000"/>
              </a:lnSpc>
              <a:buClr>
                <a:srgbClr val="0096C3"/>
              </a:buClr>
              <a:buFont typeface="Wingdings" panose="05000000000000000000" pitchFamily="2" charset="2"/>
              <a:buChar char="Ø"/>
            </a:pPr>
            <a:r>
              <a:rPr lang="zh-CN" altLang="en-US" sz="2000" dirty="0"/>
              <a:t>城市供水系统是城市生命线工程之一，是保障人民生活和生产活动的基础；</a:t>
            </a:r>
            <a:endParaRPr lang="en-US" altLang="zh-CN" sz="2000" dirty="0"/>
          </a:p>
          <a:p>
            <a:pPr marL="285750" indent="-285750">
              <a:lnSpc>
                <a:spcPct val="150000"/>
              </a:lnSpc>
              <a:buClr>
                <a:srgbClr val="0096C3"/>
              </a:buClr>
              <a:buFont typeface="Wingdings" panose="05000000000000000000" pitchFamily="2" charset="2"/>
              <a:buChar char="Ø"/>
            </a:pPr>
            <a:r>
              <a:rPr lang="zh-CN" altLang="en-US" sz="2000" dirty="0"/>
              <a:t>地震作用导致供水破坏，降低供水系统供水的能力</a:t>
            </a:r>
            <a:r>
              <a:rPr lang="en-US" altLang="zh-CN" sz="2000" dirty="0"/>
              <a:t> </a:t>
            </a:r>
            <a:r>
              <a:rPr lang="zh-CN" altLang="en-US" sz="2000" dirty="0"/>
              <a:t>，影响城市基本功能；</a:t>
            </a:r>
            <a:endParaRPr lang="en-US" altLang="zh-CN" sz="2000" dirty="0"/>
          </a:p>
          <a:p>
            <a:pPr marL="285750" indent="-285750">
              <a:lnSpc>
                <a:spcPct val="150000"/>
              </a:lnSpc>
              <a:buClr>
                <a:srgbClr val="0096C3"/>
              </a:buClr>
              <a:buFont typeface="Wingdings" panose="05000000000000000000" pitchFamily="2" charset="2"/>
              <a:buChar char="Ø"/>
            </a:pPr>
            <a:r>
              <a:rPr lang="zh-CN" altLang="en-US" sz="2000" dirty="0"/>
              <a:t>供水管网系统震后服务能力直接影响城市震后功能恢复过程。评估供水管网抗震韧性，是保障城市抗震防灾能力的重要手段；</a:t>
            </a:r>
          </a:p>
          <a:p>
            <a:pPr marL="285750" indent="-285750">
              <a:lnSpc>
                <a:spcPct val="150000"/>
              </a:lnSpc>
              <a:buClr>
                <a:srgbClr val="0096C3"/>
              </a:buClr>
              <a:buFont typeface="Wingdings" panose="05000000000000000000" pitchFamily="2" charset="2"/>
              <a:buChar char="Ø"/>
            </a:pPr>
            <a:r>
              <a:rPr lang="zh-CN" altLang="en-US" sz="2000" dirty="0"/>
              <a:t>提高供水管网抗震韧性，进而提升城市和社会韧性已经成为防震减灾研究的前沿领域。</a:t>
            </a:r>
            <a:endParaRPr lang="en-US" altLang="zh-CN" sz="2000" dirty="0"/>
          </a:p>
          <a:p>
            <a:pPr marL="285750" indent="-285750">
              <a:buClr>
                <a:srgbClr val="0096C3"/>
              </a:buClr>
              <a:buFont typeface="Wingdings" panose="05000000000000000000" pitchFamily="2" charset="2"/>
              <a:buChar char="Ø"/>
            </a:pPr>
            <a:endParaRPr lang="zh-CN" altLang="en-US" sz="2400" dirty="0"/>
          </a:p>
        </p:txBody>
      </p:sp>
      <p:sp>
        <p:nvSpPr>
          <p:cNvPr id="7" name="文本框 6">
            <a:extLst>
              <a:ext uri="{FF2B5EF4-FFF2-40B4-BE49-F238E27FC236}">
                <a16:creationId xmlns:a16="http://schemas.microsoft.com/office/drawing/2014/main" id="{6B6A8248-168D-440A-9D7D-84BC8AF77389}"/>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Tree>
    <p:extLst>
      <p:ext uri="{BB962C8B-B14F-4D97-AF65-F5344CB8AC3E}">
        <p14:creationId xmlns:p14="http://schemas.microsoft.com/office/powerpoint/2010/main" val="328791322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sp>
        <p:nvSpPr>
          <p:cNvPr id="3" name="Rectangle 2">
            <a:extLst>
              <a:ext uri="{FF2B5EF4-FFF2-40B4-BE49-F238E27FC236}">
                <a16:creationId xmlns:a16="http://schemas.microsoft.com/office/drawing/2014/main" id="{ADFFE264-A8A9-410E-9C26-FAF91C30235B}"/>
              </a:ext>
            </a:extLst>
          </p:cNvPr>
          <p:cNvSpPr>
            <a:spLocks noChangeArrowheads="1"/>
          </p:cNvSpPr>
          <p:nvPr/>
        </p:nvSpPr>
        <p:spPr bwMode="auto">
          <a:xfrm>
            <a:off x="4034082" y="47251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C2BEFD9F-C43C-4EB6-B53C-86E5E15941AA}"/>
              </a:ext>
            </a:extLst>
          </p:cNvPr>
          <p:cNvGraphicFramePr>
            <a:graphicFrameLocks noChangeAspect="1"/>
          </p:cNvGraphicFramePr>
          <p:nvPr/>
        </p:nvGraphicFramePr>
        <p:xfrm>
          <a:off x="711153" y="2647634"/>
          <a:ext cx="3771900" cy="1314450"/>
        </p:xfrm>
        <a:graphic>
          <a:graphicData uri="http://schemas.openxmlformats.org/presentationml/2006/ole">
            <mc:AlternateContent xmlns:mc="http://schemas.openxmlformats.org/markup-compatibility/2006">
              <mc:Choice xmlns:v="urn:schemas-microsoft-com:vml" Requires="v">
                <p:oleObj spid="_x0000_s34835" r:id="rId3" imgW="2514600" imgH="876300" progId="Equation.DSMT4">
                  <p:embed/>
                </p:oleObj>
              </mc:Choice>
              <mc:Fallback>
                <p:oleObj r:id="rId3" imgW="2514600" imgH="876300" progId="Equation.DSMT4">
                  <p:embed/>
                  <p:pic>
                    <p:nvPicPr>
                      <p:cNvPr id="8" name="对象 7">
                        <a:extLst>
                          <a:ext uri="{FF2B5EF4-FFF2-40B4-BE49-F238E27FC236}">
                            <a16:creationId xmlns:a16="http://schemas.microsoft.com/office/drawing/2014/main" id="{C2BEFD9F-C43C-4EB6-B53C-86E5E15941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153" y="2647634"/>
                        <a:ext cx="3771900" cy="131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 name="文本框 10">
            <a:extLst>
              <a:ext uri="{FF2B5EF4-FFF2-40B4-BE49-F238E27FC236}">
                <a16:creationId xmlns:a16="http://schemas.microsoft.com/office/drawing/2014/main" id="{A4DEDC94-E5A0-4B8E-9855-F9BD971584B1}"/>
              </a:ext>
            </a:extLst>
          </p:cNvPr>
          <p:cNvSpPr txBox="1"/>
          <p:nvPr/>
        </p:nvSpPr>
        <p:spPr>
          <a:xfrm>
            <a:off x="611560" y="1868408"/>
            <a:ext cx="2912400" cy="369332"/>
          </a:xfrm>
          <a:prstGeom prst="rect">
            <a:avLst/>
          </a:prstGeom>
          <a:noFill/>
        </p:spPr>
        <p:txBody>
          <a:bodyPr wrap="none" rtlCol="0">
            <a:spAutoFit/>
          </a:bodyPr>
          <a:lstStyle/>
          <a:p>
            <a:r>
              <a:rPr lang="en-US" altLang="zh-CN" dirty="0"/>
              <a:t>Wagner </a:t>
            </a:r>
            <a:r>
              <a:rPr lang="zh-CN" altLang="en-US" dirty="0"/>
              <a:t>压力驱动分析模型</a:t>
            </a:r>
          </a:p>
        </p:txBody>
      </p:sp>
      <p:pic>
        <p:nvPicPr>
          <p:cNvPr id="7" name="图片 6">
            <a:extLst>
              <a:ext uri="{FF2B5EF4-FFF2-40B4-BE49-F238E27FC236}">
                <a16:creationId xmlns:a16="http://schemas.microsoft.com/office/drawing/2014/main" id="{36631C8F-2BC4-4FFF-8F3F-39850910EEF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551" y="4087586"/>
            <a:ext cx="4815118" cy="2611663"/>
          </a:xfrm>
          <a:prstGeom prst="rect">
            <a:avLst/>
          </a:prstGeom>
        </p:spPr>
      </p:pic>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46640C77-7E83-4C49-BADE-E46978644022}"/>
                  </a:ext>
                </a:extLst>
              </p:cNvPr>
              <p:cNvSpPr/>
              <p:nvPr/>
            </p:nvSpPr>
            <p:spPr>
              <a:xfrm>
                <a:off x="1619672" y="3878440"/>
                <a:ext cx="14738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𝑄</m:t>
                      </m:r>
                      <m:r>
                        <a:rPr lang="zh-CN" altLang="en-US">
                          <a:latin typeface="Cambria Math" panose="02040503050406030204" pitchFamily="18" charset="0"/>
                        </a:rPr>
                        <m:t>=</m:t>
                      </m:r>
                      <m:r>
                        <a:rPr lang="zh-CN" altLang="en-US" i="1">
                          <a:latin typeface="Cambria Math" panose="02040503050406030204" pitchFamily="18" charset="0"/>
                        </a:rPr>
                        <m:t>𝑄</m:t>
                      </m:r>
                      <m:r>
                        <a:rPr lang="zh-CN" altLang="en-US" dirty="0">
                          <a:latin typeface="Cambria Math" panose="02040503050406030204" pitchFamily="18" charset="0"/>
                        </a:rPr>
                        <m:t>∙</m:t>
                      </m:r>
                      <m:r>
                        <a:rPr lang="en-US" altLang="zh-CN" b="0" i="1" dirty="0" smtClean="0">
                          <a:latin typeface="Cambria Math" panose="02040503050406030204" pitchFamily="18" charset="0"/>
                        </a:rPr>
                        <m:t>𝐷𝐸𝑆</m:t>
                      </m:r>
                    </m:oMath>
                  </m:oMathPara>
                </a14:m>
                <a:endParaRPr lang="zh-CN" altLang="en-US" i="1" dirty="0"/>
              </a:p>
            </p:txBody>
          </p:sp>
        </mc:Choice>
        <mc:Fallback xmlns="">
          <p:sp>
            <p:nvSpPr>
              <p:cNvPr id="16" name="矩形 15">
                <a:extLst>
                  <a:ext uri="{FF2B5EF4-FFF2-40B4-BE49-F238E27FC236}">
                    <a16:creationId xmlns:a16="http://schemas.microsoft.com/office/drawing/2014/main" id="{46640C77-7E83-4C49-BADE-E46978644022}"/>
                  </a:ext>
                </a:extLst>
              </p:cNvPr>
              <p:cNvSpPr>
                <a:spLocks noRot="1" noChangeAspect="1" noMove="1" noResize="1" noEditPoints="1" noAdjustHandles="1" noChangeArrowheads="1" noChangeShapeType="1" noTextEdit="1"/>
              </p:cNvSpPr>
              <p:nvPr/>
            </p:nvSpPr>
            <p:spPr>
              <a:xfrm>
                <a:off x="1619672" y="3878440"/>
                <a:ext cx="1473801" cy="369332"/>
              </a:xfrm>
              <a:prstGeom prst="rect">
                <a:avLst/>
              </a:prstGeom>
              <a:blipFill>
                <a:blip r:embed="rId6"/>
                <a:stretch>
                  <a:fillRect b="-11475"/>
                </a:stretch>
              </a:blipFill>
            </p:spPr>
            <p:txBody>
              <a:bodyPr/>
              <a:lstStyle/>
              <a:p>
                <a:r>
                  <a:rPr lang="zh-CN" altLang="en-US">
                    <a:noFill/>
                  </a:rPr>
                  <a:t> </a:t>
                </a:r>
              </a:p>
            </p:txBody>
          </p:sp>
        </mc:Fallback>
      </mc:AlternateContent>
      <p:sp>
        <p:nvSpPr>
          <p:cNvPr id="13" name="标题 1">
            <a:extLst>
              <a:ext uri="{FF2B5EF4-FFF2-40B4-BE49-F238E27FC236}">
                <a16:creationId xmlns:a16="http://schemas.microsoft.com/office/drawing/2014/main" id="{D4FA6C2F-BFA4-4131-BE90-3FA7AC4706C9}"/>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8183584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a:extLst>
              <a:ext uri="{FF2B5EF4-FFF2-40B4-BE49-F238E27FC236}">
                <a16:creationId xmlns:a16="http://schemas.microsoft.com/office/drawing/2014/main" id="{C31CA700-862B-4DC8-BCAD-FC7972D71D7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551" y="4087586"/>
            <a:ext cx="4815118" cy="2611663"/>
          </a:xfrm>
          <a:prstGeom prst="rect">
            <a:avLst/>
          </a:prstGeom>
        </p:spPr>
      </p:pic>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solidFill>
            <a:srgbClr val="0096C3"/>
          </a:solidFill>
        </p:spPr>
        <p:txBody>
          <a:bodyPr wrap="none" rtlCol="0">
            <a:spAutoFit/>
          </a:bodyPr>
          <a:lstStyle/>
          <a:p>
            <a:r>
              <a:rPr lang="zh-CN" altLang="en-US" sz="2000" dirty="0">
                <a:solidFill>
                  <a:schemeClr val="bg1"/>
                </a:solidFill>
              </a:rPr>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sp>
        <p:nvSpPr>
          <p:cNvPr id="3" name="Rectangle 2">
            <a:extLst>
              <a:ext uri="{FF2B5EF4-FFF2-40B4-BE49-F238E27FC236}">
                <a16:creationId xmlns:a16="http://schemas.microsoft.com/office/drawing/2014/main" id="{ADFFE264-A8A9-410E-9C26-FAF91C30235B}"/>
              </a:ext>
            </a:extLst>
          </p:cNvPr>
          <p:cNvSpPr>
            <a:spLocks noChangeArrowheads="1"/>
          </p:cNvSpPr>
          <p:nvPr/>
        </p:nvSpPr>
        <p:spPr bwMode="auto">
          <a:xfrm>
            <a:off x="4034082" y="4725144"/>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6" name="图片 5">
            <a:extLst>
              <a:ext uri="{FF2B5EF4-FFF2-40B4-BE49-F238E27FC236}">
                <a16:creationId xmlns:a16="http://schemas.microsoft.com/office/drawing/2014/main" id="{6F7D239B-3DA3-4992-82C4-819D96139316}"/>
              </a:ext>
            </a:extLst>
          </p:cNvPr>
          <p:cNvPicPr>
            <a:picLocks noChangeAspect="1"/>
          </p:cNvPicPr>
          <p:nvPr/>
        </p:nvPicPr>
        <p:blipFill rotWithShape="1">
          <a:blip r:embed="rId4"/>
          <a:srcRect l="9836" t="1299" r="13288"/>
          <a:stretch/>
        </p:blipFill>
        <p:spPr bwMode="auto">
          <a:xfrm>
            <a:off x="5903026" y="1548222"/>
            <a:ext cx="3133294" cy="5309778"/>
          </a:xfrm>
          <a:prstGeom prst="rect">
            <a:avLst/>
          </a:prstGeom>
          <a:ln>
            <a:noFill/>
          </a:ln>
          <a:extLst>
            <a:ext uri="{53640926-AAD7-44D8-BBD7-CCE9431645EC}">
              <a14:shadowObscured xmlns:a14="http://schemas.microsoft.com/office/drawing/2010/main"/>
            </a:ext>
          </a:extLst>
        </p:spPr>
      </p:pic>
      <p:graphicFrame>
        <p:nvGraphicFramePr>
          <p:cNvPr id="8" name="对象 7">
            <a:extLst>
              <a:ext uri="{FF2B5EF4-FFF2-40B4-BE49-F238E27FC236}">
                <a16:creationId xmlns:a16="http://schemas.microsoft.com/office/drawing/2014/main" id="{C2BEFD9F-C43C-4EB6-B53C-86E5E15941AA}"/>
              </a:ext>
            </a:extLst>
          </p:cNvPr>
          <p:cNvGraphicFramePr>
            <a:graphicFrameLocks noChangeAspect="1"/>
          </p:cNvGraphicFramePr>
          <p:nvPr>
            <p:extLst>
              <p:ext uri="{D42A27DB-BD31-4B8C-83A1-F6EECF244321}">
                <p14:modId xmlns:p14="http://schemas.microsoft.com/office/powerpoint/2010/main" val="2897082486"/>
              </p:ext>
            </p:extLst>
          </p:nvPr>
        </p:nvGraphicFramePr>
        <p:xfrm>
          <a:off x="727510" y="2460474"/>
          <a:ext cx="3771900" cy="1314450"/>
        </p:xfrm>
        <a:graphic>
          <a:graphicData uri="http://schemas.openxmlformats.org/presentationml/2006/ole">
            <mc:AlternateContent xmlns:mc="http://schemas.openxmlformats.org/markup-compatibility/2006">
              <mc:Choice xmlns:v="urn:schemas-microsoft-com:vml" Requires="v">
                <p:oleObj spid="_x0000_s7220" r:id="rId5" imgW="2514600" imgH="876300" progId="Equation.DSMT4">
                  <p:embed/>
                </p:oleObj>
              </mc:Choice>
              <mc:Fallback>
                <p:oleObj r:id="rId5" imgW="2514600" imgH="876300" progId="Equation.DSMT4">
                  <p:embed/>
                  <p:pic>
                    <p:nvPicPr>
                      <p:cNvPr id="5" name="对象 4">
                        <a:extLst>
                          <a:ext uri="{FF2B5EF4-FFF2-40B4-BE49-F238E27FC236}">
                            <a16:creationId xmlns:a16="http://schemas.microsoft.com/office/drawing/2014/main" id="{32A32AD1-39F1-47AD-8E27-4D5D4731C8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7510" y="2460474"/>
                        <a:ext cx="3771900" cy="13144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文本框 4">
            <a:extLst>
              <a:ext uri="{FF2B5EF4-FFF2-40B4-BE49-F238E27FC236}">
                <a16:creationId xmlns:a16="http://schemas.microsoft.com/office/drawing/2014/main" id="{232A34FB-D541-4BC9-BC4F-8C9683BD97EB}"/>
              </a:ext>
            </a:extLst>
          </p:cNvPr>
          <p:cNvSpPr txBox="1"/>
          <p:nvPr/>
        </p:nvSpPr>
        <p:spPr>
          <a:xfrm>
            <a:off x="4997084" y="1551883"/>
            <a:ext cx="1813317" cy="646331"/>
          </a:xfrm>
          <a:prstGeom prst="rect">
            <a:avLst/>
          </a:prstGeom>
          <a:solidFill>
            <a:schemeClr val="accent1">
              <a:lumMod val="90000"/>
            </a:schemeClr>
          </a:solidFill>
        </p:spPr>
        <p:txBody>
          <a:bodyPr wrap="none" rtlCol="0">
            <a:spAutoFit/>
          </a:bodyPr>
          <a:lstStyle/>
          <a:p>
            <a:pPr algn="ctr"/>
            <a:r>
              <a:rPr lang="en-US" altLang="zh-CN" dirty="0"/>
              <a:t>EPANET</a:t>
            </a:r>
            <a:r>
              <a:rPr lang="zh-CN" altLang="en-US" dirty="0"/>
              <a:t>实现</a:t>
            </a:r>
            <a:endParaRPr lang="en-US" altLang="zh-CN" dirty="0"/>
          </a:p>
          <a:p>
            <a:pPr algn="ctr"/>
            <a:r>
              <a:rPr lang="en-US" altLang="zh-CN" dirty="0"/>
              <a:t>PDA</a:t>
            </a:r>
            <a:r>
              <a:rPr lang="zh-CN" altLang="en-US" dirty="0"/>
              <a:t>模型的方法</a:t>
            </a:r>
          </a:p>
        </p:txBody>
      </p:sp>
      <p:sp>
        <p:nvSpPr>
          <p:cNvPr id="11" name="文本框 10">
            <a:extLst>
              <a:ext uri="{FF2B5EF4-FFF2-40B4-BE49-F238E27FC236}">
                <a16:creationId xmlns:a16="http://schemas.microsoft.com/office/drawing/2014/main" id="{A4DEDC94-E5A0-4B8E-9855-F9BD971584B1}"/>
              </a:ext>
            </a:extLst>
          </p:cNvPr>
          <p:cNvSpPr txBox="1"/>
          <p:nvPr/>
        </p:nvSpPr>
        <p:spPr>
          <a:xfrm>
            <a:off x="611560" y="1868408"/>
            <a:ext cx="2912400" cy="369332"/>
          </a:xfrm>
          <a:prstGeom prst="rect">
            <a:avLst/>
          </a:prstGeom>
          <a:noFill/>
        </p:spPr>
        <p:txBody>
          <a:bodyPr wrap="none" rtlCol="0">
            <a:spAutoFit/>
          </a:bodyPr>
          <a:lstStyle/>
          <a:p>
            <a:r>
              <a:rPr lang="en-US" altLang="zh-CN" dirty="0"/>
              <a:t>Wagner </a:t>
            </a:r>
            <a:r>
              <a:rPr lang="zh-CN" altLang="en-US" dirty="0"/>
              <a:t>压力驱动分析模型</a:t>
            </a: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51FE31DE-92D9-445B-9519-9A11BC254BFF}"/>
                  </a:ext>
                </a:extLst>
              </p:cNvPr>
              <p:cNvSpPr/>
              <p:nvPr/>
            </p:nvSpPr>
            <p:spPr>
              <a:xfrm>
                <a:off x="1619672" y="3878440"/>
                <a:ext cx="147380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𝑄</m:t>
                      </m:r>
                      <m:r>
                        <a:rPr lang="zh-CN" altLang="en-US">
                          <a:latin typeface="Cambria Math" panose="02040503050406030204" pitchFamily="18" charset="0"/>
                        </a:rPr>
                        <m:t>=</m:t>
                      </m:r>
                      <m:r>
                        <a:rPr lang="zh-CN" altLang="en-US" i="1">
                          <a:latin typeface="Cambria Math" panose="02040503050406030204" pitchFamily="18" charset="0"/>
                        </a:rPr>
                        <m:t>𝑄</m:t>
                      </m:r>
                      <m:r>
                        <a:rPr lang="zh-CN" altLang="en-US" dirty="0">
                          <a:latin typeface="Cambria Math" panose="02040503050406030204" pitchFamily="18" charset="0"/>
                        </a:rPr>
                        <m:t>∙</m:t>
                      </m:r>
                      <m:r>
                        <a:rPr lang="en-US" altLang="zh-CN" b="0" i="1" dirty="0" smtClean="0">
                          <a:latin typeface="Cambria Math" panose="02040503050406030204" pitchFamily="18" charset="0"/>
                        </a:rPr>
                        <m:t>𝐷𝐸𝑆</m:t>
                      </m:r>
                    </m:oMath>
                  </m:oMathPara>
                </a14:m>
                <a:endParaRPr lang="zh-CN" altLang="en-US" i="1" dirty="0"/>
              </a:p>
            </p:txBody>
          </p:sp>
        </mc:Choice>
        <mc:Fallback xmlns="">
          <p:sp>
            <p:nvSpPr>
              <p:cNvPr id="16" name="矩形 15">
                <a:extLst>
                  <a:ext uri="{FF2B5EF4-FFF2-40B4-BE49-F238E27FC236}">
                    <a16:creationId xmlns:a16="http://schemas.microsoft.com/office/drawing/2014/main" id="{51FE31DE-92D9-445B-9519-9A11BC254BFF}"/>
                  </a:ext>
                </a:extLst>
              </p:cNvPr>
              <p:cNvSpPr>
                <a:spLocks noRot="1" noChangeAspect="1" noMove="1" noResize="1" noEditPoints="1" noAdjustHandles="1" noChangeArrowheads="1" noChangeShapeType="1" noTextEdit="1"/>
              </p:cNvSpPr>
              <p:nvPr/>
            </p:nvSpPr>
            <p:spPr>
              <a:xfrm>
                <a:off x="1619672" y="3878440"/>
                <a:ext cx="1473801" cy="369332"/>
              </a:xfrm>
              <a:prstGeom prst="rect">
                <a:avLst/>
              </a:prstGeom>
              <a:blipFill>
                <a:blip r:embed="rId7"/>
                <a:stretch>
                  <a:fillRect b="-11475"/>
                </a:stretch>
              </a:blipFill>
            </p:spPr>
            <p:txBody>
              <a:bodyPr/>
              <a:lstStyle/>
              <a:p>
                <a:r>
                  <a:rPr lang="zh-CN" altLang="en-US">
                    <a:noFill/>
                  </a:rPr>
                  <a:t> </a:t>
                </a:r>
              </a:p>
            </p:txBody>
          </p:sp>
        </mc:Fallback>
      </mc:AlternateContent>
      <p:sp>
        <p:nvSpPr>
          <p:cNvPr id="14" name="标题 1">
            <a:extLst>
              <a:ext uri="{FF2B5EF4-FFF2-40B4-BE49-F238E27FC236}">
                <a16:creationId xmlns:a16="http://schemas.microsoft.com/office/drawing/2014/main" id="{FC66D6D3-3F8C-467B-9C59-E9CA0E4333A7}"/>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9310889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CDA2E587-1413-477C-97E1-AEA5C95064F5}"/>
              </a:ext>
            </a:extLst>
          </p:cNvPr>
          <p:cNvPicPr/>
          <p:nvPr/>
        </p:nvPicPr>
        <p:blipFill rotWithShape="1">
          <a:blip r:embed="rId2"/>
          <a:srcRect l="11514" t="5600" r="20505"/>
          <a:stretch/>
        </p:blipFill>
        <p:spPr bwMode="auto">
          <a:xfrm>
            <a:off x="395536" y="1720105"/>
            <a:ext cx="2638425" cy="4591685"/>
          </a:xfrm>
          <a:prstGeom prst="rect">
            <a:avLst/>
          </a:prstGeom>
          <a:ln>
            <a:noFill/>
          </a:ln>
          <a:extLst>
            <a:ext uri="{53640926-AAD7-44D8-BBD7-CCE9431645EC}">
              <a14:shadowObscured xmlns:a14="http://schemas.microsoft.com/office/drawing/2010/main"/>
            </a:ext>
          </a:extLst>
        </p:spPr>
      </p:pic>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solidFill>
            <a:srgbClr val="0096C3"/>
          </a:solidFill>
        </p:spPr>
        <p:txBody>
          <a:bodyPr wrap="none" rtlCol="0">
            <a:spAutoFit/>
          </a:bodyPr>
          <a:lstStyle/>
          <a:p>
            <a:r>
              <a:rPr lang="zh-CN" altLang="en-US" sz="2000" dirty="0">
                <a:solidFill>
                  <a:schemeClr val="bg1"/>
                </a:solidFill>
              </a:rPr>
              <a:t>基于</a:t>
            </a:r>
            <a:r>
              <a:rPr lang="en-US" altLang="zh-CN" sz="2000" dirty="0">
                <a:solidFill>
                  <a:schemeClr val="bg1"/>
                </a:solidFill>
              </a:rPr>
              <a:t>Monte Carlo</a:t>
            </a:r>
            <a:r>
              <a:rPr lang="zh-CN" altLang="en-US" sz="2000" dirty="0">
                <a:solidFill>
                  <a:schemeClr val="bg1"/>
                </a:solidFill>
              </a:rPr>
              <a:t>功能评估</a:t>
            </a:r>
          </a:p>
        </p:txBody>
      </p:sp>
      <p:sp>
        <p:nvSpPr>
          <p:cNvPr id="11" name="标题 1">
            <a:extLst>
              <a:ext uri="{FF2B5EF4-FFF2-40B4-BE49-F238E27FC236}">
                <a16:creationId xmlns:a16="http://schemas.microsoft.com/office/drawing/2014/main" id="{7EC693F8-B753-4AB5-AAD8-E1060E524152}"/>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233811058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231EA9C-AA54-4E5D-AF3C-0C1177C1D267}"/>
              </a:ext>
            </a:extLst>
          </p:cNvPr>
          <p:cNvPicPr/>
          <p:nvPr/>
        </p:nvPicPr>
        <p:blipFill>
          <a:blip r:embed="rId3"/>
          <a:stretch>
            <a:fillRect/>
          </a:stretch>
        </p:blipFill>
        <p:spPr>
          <a:xfrm>
            <a:off x="3368685" y="3371312"/>
            <a:ext cx="5278120" cy="1224280"/>
          </a:xfrm>
          <a:prstGeom prst="rect">
            <a:avLst/>
          </a:prstGeom>
        </p:spPr>
      </p:pic>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solidFill>
            <a:srgbClr val="0096C3"/>
          </a:solidFill>
        </p:spPr>
        <p:txBody>
          <a:bodyPr wrap="none" rtlCol="0">
            <a:spAutoFit/>
          </a:bodyPr>
          <a:lstStyle/>
          <a:p>
            <a:r>
              <a:rPr lang="zh-CN" altLang="en-US" sz="2000" dirty="0">
                <a:solidFill>
                  <a:schemeClr val="bg1"/>
                </a:solidFill>
              </a:rPr>
              <a:t>基于</a:t>
            </a:r>
            <a:r>
              <a:rPr lang="en-US" altLang="zh-CN" sz="2000" dirty="0">
                <a:solidFill>
                  <a:schemeClr val="bg1"/>
                </a:solidFill>
              </a:rPr>
              <a:t>Monte Carlo</a:t>
            </a:r>
            <a:r>
              <a:rPr lang="zh-CN" altLang="en-US" sz="2000" dirty="0">
                <a:solidFill>
                  <a:schemeClr val="bg1"/>
                </a:solidFill>
              </a:rPr>
              <a:t>功能评估</a:t>
            </a:r>
          </a:p>
        </p:txBody>
      </p:sp>
      <p:pic>
        <p:nvPicPr>
          <p:cNvPr id="8" name="图片 7">
            <a:extLst>
              <a:ext uri="{FF2B5EF4-FFF2-40B4-BE49-F238E27FC236}">
                <a16:creationId xmlns:a16="http://schemas.microsoft.com/office/drawing/2014/main" id="{CDA2E587-1413-477C-97E1-AEA5C95064F5}"/>
              </a:ext>
            </a:extLst>
          </p:cNvPr>
          <p:cNvPicPr/>
          <p:nvPr/>
        </p:nvPicPr>
        <p:blipFill rotWithShape="1">
          <a:blip r:embed="rId4"/>
          <a:srcRect l="11514" t="5600" r="20505"/>
          <a:stretch/>
        </p:blipFill>
        <p:spPr bwMode="auto">
          <a:xfrm>
            <a:off x="395536" y="1720105"/>
            <a:ext cx="2638425" cy="4591685"/>
          </a:xfrm>
          <a:prstGeom prst="rect">
            <a:avLst/>
          </a:prstGeom>
          <a:ln>
            <a:noFill/>
          </a:ln>
          <a:extLst>
            <a:ext uri="{53640926-AAD7-44D8-BBD7-CCE9431645EC}">
              <a14:shadowObscured xmlns:a14="http://schemas.microsoft.com/office/drawing/2010/main"/>
            </a:ext>
          </a:extLst>
        </p:spPr>
      </p:pic>
      <p:graphicFrame>
        <p:nvGraphicFramePr>
          <p:cNvPr id="13" name="对象 12">
            <a:extLst>
              <a:ext uri="{FF2B5EF4-FFF2-40B4-BE49-F238E27FC236}">
                <a16:creationId xmlns:a16="http://schemas.microsoft.com/office/drawing/2014/main" id="{5A6A5C2D-0D17-48D8-8964-79762FA57C52}"/>
              </a:ext>
            </a:extLst>
          </p:cNvPr>
          <p:cNvGraphicFramePr>
            <a:graphicFrameLocks noChangeAspect="1"/>
          </p:cNvGraphicFramePr>
          <p:nvPr>
            <p:extLst>
              <p:ext uri="{D42A27DB-BD31-4B8C-83A1-F6EECF244321}">
                <p14:modId xmlns:p14="http://schemas.microsoft.com/office/powerpoint/2010/main" val="3602548644"/>
              </p:ext>
            </p:extLst>
          </p:nvPr>
        </p:nvGraphicFramePr>
        <p:xfrm>
          <a:off x="6636320" y="2793859"/>
          <a:ext cx="1759457" cy="616952"/>
        </p:xfrm>
        <a:graphic>
          <a:graphicData uri="http://schemas.openxmlformats.org/presentationml/2006/ole">
            <mc:AlternateContent xmlns:mc="http://schemas.openxmlformats.org/markup-compatibility/2006">
              <mc:Choice xmlns:v="urn:schemas-microsoft-com:vml" Requires="v">
                <p:oleObj spid="_x0000_s6229" r:id="rId5" imgW="977476" imgH="342751" progId="Equation.DSMT4">
                  <p:embed/>
                </p:oleObj>
              </mc:Choice>
              <mc:Fallback>
                <p:oleObj r:id="rId5" imgW="977476" imgH="342751" progId="Equation.DSMT4">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6320" y="2793859"/>
                        <a:ext cx="1759457" cy="616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a:extLst>
              <a:ext uri="{FF2B5EF4-FFF2-40B4-BE49-F238E27FC236}">
                <a16:creationId xmlns:a16="http://schemas.microsoft.com/office/drawing/2014/main" id="{9258D914-B54E-47E0-AD68-0F9CC7182B63}"/>
              </a:ext>
            </a:extLst>
          </p:cNvPr>
          <p:cNvGraphicFramePr>
            <a:graphicFrameLocks noChangeAspect="1"/>
          </p:cNvGraphicFramePr>
          <p:nvPr>
            <p:extLst>
              <p:ext uri="{D42A27DB-BD31-4B8C-83A1-F6EECF244321}">
                <p14:modId xmlns:p14="http://schemas.microsoft.com/office/powerpoint/2010/main" val="592418525"/>
              </p:ext>
            </p:extLst>
          </p:nvPr>
        </p:nvGraphicFramePr>
        <p:xfrm>
          <a:off x="3907907" y="2914914"/>
          <a:ext cx="1988820" cy="365760"/>
        </p:xfrm>
        <a:graphic>
          <a:graphicData uri="http://schemas.openxmlformats.org/presentationml/2006/ole">
            <mc:AlternateContent xmlns:mc="http://schemas.openxmlformats.org/markup-compatibility/2006">
              <mc:Choice xmlns:v="urn:schemas-microsoft-com:vml" Requires="v">
                <p:oleObj spid="_x0000_s6230" r:id="rId7" imgW="1104900" imgH="203200" progId="Equation.DSMT4">
                  <p:embed/>
                </p:oleObj>
              </mc:Choice>
              <mc:Fallback>
                <p:oleObj r:id="rId7" imgW="1104900" imgH="203200" progId="Equation.DSMT4">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907907" y="2914914"/>
                        <a:ext cx="1988820" cy="365760"/>
                      </a:xfrm>
                      <a:prstGeom prst="rect">
                        <a:avLst/>
                      </a:prstGeom>
                      <a:noFill/>
                    </p:spPr>
                  </p:pic>
                </p:oleObj>
              </mc:Fallback>
            </mc:AlternateContent>
          </a:graphicData>
        </a:graphic>
      </p:graphicFrame>
      <p:sp>
        <p:nvSpPr>
          <p:cNvPr id="21" name="椭圆 20">
            <a:extLst>
              <a:ext uri="{FF2B5EF4-FFF2-40B4-BE49-F238E27FC236}">
                <a16:creationId xmlns:a16="http://schemas.microsoft.com/office/drawing/2014/main" id="{69ED54ED-98C8-42DB-8BE4-2E2A804DBCC9}"/>
              </a:ext>
            </a:extLst>
          </p:cNvPr>
          <p:cNvSpPr/>
          <p:nvPr/>
        </p:nvSpPr>
        <p:spPr>
          <a:xfrm>
            <a:off x="742640" y="3150709"/>
            <a:ext cx="1944216" cy="556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31D990A5-04EB-4316-9EB4-A860EF6C8933}"/>
              </a:ext>
            </a:extLst>
          </p:cNvPr>
          <p:cNvSpPr txBox="1"/>
          <p:nvPr/>
        </p:nvSpPr>
        <p:spPr>
          <a:xfrm>
            <a:off x="3565601" y="2162683"/>
            <a:ext cx="2536272" cy="369332"/>
          </a:xfrm>
          <a:prstGeom prst="rect">
            <a:avLst/>
          </a:prstGeom>
          <a:noFill/>
        </p:spPr>
        <p:txBody>
          <a:bodyPr wrap="none" rtlCol="0">
            <a:spAutoFit/>
          </a:bodyPr>
          <a:lstStyle/>
          <a:p>
            <a:r>
              <a:rPr lang="zh-CN" altLang="en-US" dirty="0"/>
              <a:t>随机生成管道破坏位置</a:t>
            </a:r>
          </a:p>
        </p:txBody>
      </p:sp>
      <p:sp>
        <p:nvSpPr>
          <p:cNvPr id="14" name="标题 1">
            <a:extLst>
              <a:ext uri="{FF2B5EF4-FFF2-40B4-BE49-F238E27FC236}">
                <a16:creationId xmlns:a16="http://schemas.microsoft.com/office/drawing/2014/main" id="{A803D212-C3F2-4463-B98D-43762D7BA624}"/>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379892774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solidFill>
            <a:srgbClr val="0096C3"/>
          </a:solidFill>
        </p:spPr>
        <p:txBody>
          <a:bodyPr wrap="none" rtlCol="0">
            <a:spAutoFit/>
          </a:bodyPr>
          <a:lstStyle/>
          <a:p>
            <a:r>
              <a:rPr lang="zh-CN" altLang="en-US" sz="2000" dirty="0">
                <a:solidFill>
                  <a:schemeClr val="bg1"/>
                </a:solidFill>
              </a:rPr>
              <a:t>基于</a:t>
            </a:r>
            <a:r>
              <a:rPr lang="en-US" altLang="zh-CN" sz="2000" dirty="0">
                <a:solidFill>
                  <a:schemeClr val="bg1"/>
                </a:solidFill>
              </a:rPr>
              <a:t>Monte Carlo</a:t>
            </a:r>
            <a:r>
              <a:rPr lang="zh-CN" altLang="en-US" sz="2000" dirty="0">
                <a:solidFill>
                  <a:schemeClr val="bg1"/>
                </a:solidFill>
              </a:rPr>
              <a:t>功能评估</a:t>
            </a:r>
          </a:p>
        </p:txBody>
      </p:sp>
      <p:pic>
        <p:nvPicPr>
          <p:cNvPr id="8" name="图片 7">
            <a:extLst>
              <a:ext uri="{FF2B5EF4-FFF2-40B4-BE49-F238E27FC236}">
                <a16:creationId xmlns:a16="http://schemas.microsoft.com/office/drawing/2014/main" id="{CDA2E587-1413-477C-97E1-AEA5C95064F5}"/>
              </a:ext>
            </a:extLst>
          </p:cNvPr>
          <p:cNvPicPr/>
          <p:nvPr/>
        </p:nvPicPr>
        <p:blipFill rotWithShape="1">
          <a:blip r:embed="rId3"/>
          <a:srcRect l="11514" t="5600" r="20505"/>
          <a:stretch/>
        </p:blipFill>
        <p:spPr bwMode="auto">
          <a:xfrm>
            <a:off x="395536" y="1720105"/>
            <a:ext cx="2638425" cy="459168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8267784D-09E3-43E8-9B26-9E7E7A4DA9D3}"/>
              </a:ext>
            </a:extLst>
          </p:cNvPr>
          <p:cNvPicPr/>
          <p:nvPr/>
        </p:nvPicPr>
        <p:blipFill>
          <a:blip r:embed="rId4"/>
          <a:stretch>
            <a:fillRect/>
          </a:stretch>
        </p:blipFill>
        <p:spPr>
          <a:xfrm>
            <a:off x="3368685" y="3371312"/>
            <a:ext cx="5278120" cy="1224280"/>
          </a:xfrm>
          <a:prstGeom prst="rect">
            <a:avLst/>
          </a:prstGeom>
        </p:spPr>
      </p:pic>
      <p:pic>
        <p:nvPicPr>
          <p:cNvPr id="16" name="图片 15">
            <a:extLst>
              <a:ext uri="{FF2B5EF4-FFF2-40B4-BE49-F238E27FC236}">
                <a16:creationId xmlns:a16="http://schemas.microsoft.com/office/drawing/2014/main" id="{B15C1710-8421-43EB-8C59-93923462B793}"/>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7824" y="5952062"/>
            <a:ext cx="1421765" cy="719455"/>
          </a:xfrm>
          <a:prstGeom prst="rect">
            <a:avLst/>
          </a:prstGeom>
          <a:noFill/>
          <a:ln>
            <a:noFill/>
          </a:ln>
        </p:spPr>
      </p:pic>
      <p:pic>
        <p:nvPicPr>
          <p:cNvPr id="17" name="图片 16">
            <a:extLst>
              <a:ext uri="{FF2B5EF4-FFF2-40B4-BE49-F238E27FC236}">
                <a16:creationId xmlns:a16="http://schemas.microsoft.com/office/drawing/2014/main" id="{7D495807-600D-4DA8-8EE1-A7F0139BF70D}"/>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08575" y="5935860"/>
            <a:ext cx="1400175" cy="719455"/>
          </a:xfrm>
          <a:prstGeom prst="rect">
            <a:avLst/>
          </a:prstGeom>
          <a:noFill/>
          <a:ln>
            <a:noFill/>
          </a:ln>
        </p:spPr>
      </p:pic>
      <p:pic>
        <p:nvPicPr>
          <p:cNvPr id="18" name="图片 17">
            <a:extLst>
              <a:ext uri="{FF2B5EF4-FFF2-40B4-BE49-F238E27FC236}">
                <a16:creationId xmlns:a16="http://schemas.microsoft.com/office/drawing/2014/main" id="{4828EBE6-8DF3-4631-A9A6-2B11AAA43CF0}"/>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10041" y="5955550"/>
            <a:ext cx="1587500" cy="719455"/>
          </a:xfrm>
          <a:prstGeom prst="rect">
            <a:avLst/>
          </a:prstGeom>
          <a:noFill/>
          <a:ln>
            <a:noFill/>
          </a:ln>
        </p:spPr>
      </p:pic>
      <p:pic>
        <p:nvPicPr>
          <p:cNvPr id="19" name="图片 18">
            <a:extLst>
              <a:ext uri="{FF2B5EF4-FFF2-40B4-BE49-F238E27FC236}">
                <a16:creationId xmlns:a16="http://schemas.microsoft.com/office/drawing/2014/main" id="{9CFC5F5A-BF08-4D0F-8152-2517462046F9}"/>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93155" y="5068670"/>
            <a:ext cx="1457960" cy="719455"/>
          </a:xfrm>
          <a:prstGeom prst="rect">
            <a:avLst/>
          </a:prstGeom>
          <a:noFill/>
          <a:ln>
            <a:noFill/>
          </a:ln>
        </p:spPr>
      </p:pic>
      <p:pic>
        <p:nvPicPr>
          <p:cNvPr id="20" name="图片 19">
            <a:extLst>
              <a:ext uri="{FF2B5EF4-FFF2-40B4-BE49-F238E27FC236}">
                <a16:creationId xmlns:a16="http://schemas.microsoft.com/office/drawing/2014/main" id="{19F8F104-71AD-49D8-912B-6B3285639B09}"/>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436096" y="5074221"/>
            <a:ext cx="1590675" cy="719455"/>
          </a:xfrm>
          <a:prstGeom prst="rect">
            <a:avLst/>
          </a:prstGeom>
          <a:noFill/>
          <a:ln>
            <a:noFill/>
          </a:ln>
        </p:spPr>
      </p:pic>
      <p:sp>
        <p:nvSpPr>
          <p:cNvPr id="3" name="椭圆 2">
            <a:extLst>
              <a:ext uri="{FF2B5EF4-FFF2-40B4-BE49-F238E27FC236}">
                <a16:creationId xmlns:a16="http://schemas.microsoft.com/office/drawing/2014/main" id="{7C225989-AFEE-46CF-8A6E-5EE79E90FFEA}"/>
              </a:ext>
            </a:extLst>
          </p:cNvPr>
          <p:cNvSpPr/>
          <p:nvPr/>
        </p:nvSpPr>
        <p:spPr>
          <a:xfrm>
            <a:off x="742640" y="3150709"/>
            <a:ext cx="1944216" cy="5565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5" name="对象 4">
            <a:extLst>
              <a:ext uri="{FF2B5EF4-FFF2-40B4-BE49-F238E27FC236}">
                <a16:creationId xmlns:a16="http://schemas.microsoft.com/office/drawing/2014/main" id="{49FA184E-F11D-4E46-B6BB-44646B6D3DCB}"/>
              </a:ext>
            </a:extLst>
          </p:cNvPr>
          <p:cNvGraphicFramePr>
            <a:graphicFrameLocks noChangeAspect="1"/>
          </p:cNvGraphicFramePr>
          <p:nvPr>
            <p:extLst>
              <p:ext uri="{D42A27DB-BD31-4B8C-83A1-F6EECF244321}">
                <p14:modId xmlns:p14="http://schemas.microsoft.com/office/powerpoint/2010/main" val="2362507795"/>
              </p:ext>
            </p:extLst>
          </p:nvPr>
        </p:nvGraphicFramePr>
        <p:xfrm>
          <a:off x="6636320" y="2793859"/>
          <a:ext cx="1759457" cy="616952"/>
        </p:xfrm>
        <a:graphic>
          <a:graphicData uri="http://schemas.openxmlformats.org/presentationml/2006/ole">
            <mc:AlternateContent xmlns:mc="http://schemas.openxmlformats.org/markup-compatibility/2006">
              <mc:Choice xmlns:v="urn:schemas-microsoft-com:vml" Requires="v">
                <p:oleObj spid="_x0000_s8270" r:id="rId10" imgW="977476" imgH="342751" progId="Equation.DSMT4">
                  <p:embed/>
                </p:oleObj>
              </mc:Choice>
              <mc:Fallback>
                <p:oleObj r:id="rId10" imgW="977476" imgH="342751" progId="Equation.DSMT4">
                  <p:embed/>
                  <p:pic>
                    <p:nvPicPr>
                      <p:cNvPr id="13" name="对象 12">
                        <a:extLst>
                          <a:ext uri="{FF2B5EF4-FFF2-40B4-BE49-F238E27FC236}">
                            <a16:creationId xmlns:a16="http://schemas.microsoft.com/office/drawing/2014/main" id="{5A6A5C2D-0D17-48D8-8964-79762FA57C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6320" y="2793859"/>
                        <a:ext cx="1759457" cy="6169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对象 5">
            <a:extLst>
              <a:ext uri="{FF2B5EF4-FFF2-40B4-BE49-F238E27FC236}">
                <a16:creationId xmlns:a16="http://schemas.microsoft.com/office/drawing/2014/main" id="{5DA3EA8D-C586-41CE-BAE7-B0B241595103}"/>
              </a:ext>
            </a:extLst>
          </p:cNvPr>
          <p:cNvGraphicFramePr>
            <a:graphicFrameLocks noChangeAspect="1"/>
          </p:cNvGraphicFramePr>
          <p:nvPr>
            <p:extLst>
              <p:ext uri="{D42A27DB-BD31-4B8C-83A1-F6EECF244321}">
                <p14:modId xmlns:p14="http://schemas.microsoft.com/office/powerpoint/2010/main" val="2290259220"/>
              </p:ext>
            </p:extLst>
          </p:nvPr>
        </p:nvGraphicFramePr>
        <p:xfrm>
          <a:off x="3907907" y="2914914"/>
          <a:ext cx="1988820" cy="365760"/>
        </p:xfrm>
        <a:graphic>
          <a:graphicData uri="http://schemas.openxmlformats.org/presentationml/2006/ole">
            <mc:AlternateContent xmlns:mc="http://schemas.openxmlformats.org/markup-compatibility/2006">
              <mc:Choice xmlns:v="urn:schemas-microsoft-com:vml" Requires="v">
                <p:oleObj spid="_x0000_s8271" r:id="rId12" imgW="1104900" imgH="203200" progId="Equation.DSMT4">
                  <p:embed/>
                </p:oleObj>
              </mc:Choice>
              <mc:Fallback>
                <p:oleObj r:id="rId12" imgW="1104900" imgH="203200" progId="Equation.DSMT4">
                  <p:embed/>
                  <p:pic>
                    <p:nvPicPr>
                      <p:cNvPr id="15" name="对象 14">
                        <a:extLst>
                          <a:ext uri="{FF2B5EF4-FFF2-40B4-BE49-F238E27FC236}">
                            <a16:creationId xmlns:a16="http://schemas.microsoft.com/office/drawing/2014/main" id="{9258D914-B54E-47E0-AD68-0F9CC7182B6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907907" y="2914914"/>
                        <a:ext cx="1988820" cy="365760"/>
                      </a:xfrm>
                      <a:prstGeom prst="rect">
                        <a:avLst/>
                      </a:prstGeom>
                      <a:noFill/>
                    </p:spPr>
                  </p:pic>
                </p:oleObj>
              </mc:Fallback>
            </mc:AlternateContent>
          </a:graphicData>
        </a:graphic>
      </p:graphicFrame>
      <p:sp>
        <p:nvSpPr>
          <p:cNvPr id="7" name="文本框 6">
            <a:extLst>
              <a:ext uri="{FF2B5EF4-FFF2-40B4-BE49-F238E27FC236}">
                <a16:creationId xmlns:a16="http://schemas.microsoft.com/office/drawing/2014/main" id="{5C3A87F3-3F97-4AB1-844B-BC56D582D103}"/>
              </a:ext>
            </a:extLst>
          </p:cNvPr>
          <p:cNvSpPr txBox="1"/>
          <p:nvPr/>
        </p:nvSpPr>
        <p:spPr>
          <a:xfrm>
            <a:off x="3565601" y="2162683"/>
            <a:ext cx="2536272" cy="369332"/>
          </a:xfrm>
          <a:prstGeom prst="rect">
            <a:avLst/>
          </a:prstGeom>
          <a:noFill/>
        </p:spPr>
        <p:txBody>
          <a:bodyPr wrap="none" rtlCol="0">
            <a:spAutoFit/>
          </a:bodyPr>
          <a:lstStyle/>
          <a:p>
            <a:r>
              <a:rPr lang="zh-CN" altLang="en-US" dirty="0"/>
              <a:t>随机生成管道破坏位置</a:t>
            </a:r>
          </a:p>
        </p:txBody>
      </p:sp>
      <p:sp>
        <p:nvSpPr>
          <p:cNvPr id="24" name="文本框 23">
            <a:extLst>
              <a:ext uri="{FF2B5EF4-FFF2-40B4-BE49-F238E27FC236}">
                <a16:creationId xmlns:a16="http://schemas.microsoft.com/office/drawing/2014/main" id="{6BD7CE30-1796-4093-9D95-1BCD7FDA7330}"/>
              </a:ext>
            </a:extLst>
          </p:cNvPr>
          <p:cNvSpPr txBox="1"/>
          <p:nvPr/>
        </p:nvSpPr>
        <p:spPr>
          <a:xfrm>
            <a:off x="3471473" y="4625471"/>
            <a:ext cx="1569660" cy="369332"/>
          </a:xfrm>
          <a:prstGeom prst="rect">
            <a:avLst/>
          </a:prstGeom>
          <a:noFill/>
        </p:spPr>
        <p:txBody>
          <a:bodyPr wrap="none" rtlCol="0">
            <a:spAutoFit/>
          </a:bodyPr>
          <a:lstStyle/>
          <a:p>
            <a:r>
              <a:rPr lang="zh-CN" altLang="en-US" dirty="0"/>
              <a:t>渗漏破坏形式</a:t>
            </a:r>
          </a:p>
        </p:txBody>
      </p:sp>
      <p:sp>
        <p:nvSpPr>
          <p:cNvPr id="21" name="标题 1">
            <a:extLst>
              <a:ext uri="{FF2B5EF4-FFF2-40B4-BE49-F238E27FC236}">
                <a16:creationId xmlns:a16="http://schemas.microsoft.com/office/drawing/2014/main" id="{53504DDE-430D-46B4-995A-7C7D3E07BCFA}"/>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65533289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solidFill>
            <a:srgbClr val="0096C3"/>
          </a:solidFill>
        </p:spPr>
        <p:txBody>
          <a:bodyPr wrap="none" rtlCol="0">
            <a:spAutoFit/>
          </a:bodyPr>
          <a:lstStyle/>
          <a:p>
            <a:r>
              <a:rPr lang="zh-CN" altLang="en-US" sz="2000" dirty="0">
                <a:solidFill>
                  <a:schemeClr val="bg1"/>
                </a:solidFill>
              </a:rPr>
              <a:t>基于</a:t>
            </a:r>
            <a:r>
              <a:rPr lang="en-US" altLang="zh-CN" sz="2000" dirty="0">
                <a:solidFill>
                  <a:schemeClr val="bg1"/>
                </a:solidFill>
              </a:rPr>
              <a:t>Monte Carlo</a:t>
            </a:r>
            <a:r>
              <a:rPr lang="zh-CN" altLang="en-US" sz="2000" dirty="0">
                <a:solidFill>
                  <a:schemeClr val="bg1"/>
                </a:solidFill>
              </a:rPr>
              <a:t>功能评估</a:t>
            </a:r>
          </a:p>
        </p:txBody>
      </p:sp>
      <p:pic>
        <p:nvPicPr>
          <p:cNvPr id="8" name="图片 7">
            <a:extLst>
              <a:ext uri="{FF2B5EF4-FFF2-40B4-BE49-F238E27FC236}">
                <a16:creationId xmlns:a16="http://schemas.microsoft.com/office/drawing/2014/main" id="{CDA2E587-1413-477C-97E1-AEA5C95064F5}"/>
              </a:ext>
            </a:extLst>
          </p:cNvPr>
          <p:cNvPicPr/>
          <p:nvPr/>
        </p:nvPicPr>
        <p:blipFill rotWithShape="1">
          <a:blip r:embed="rId3"/>
          <a:srcRect l="11514" t="5600" r="20505"/>
          <a:stretch/>
        </p:blipFill>
        <p:spPr bwMode="auto">
          <a:xfrm>
            <a:off x="395536" y="1720105"/>
            <a:ext cx="2638425" cy="4591685"/>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id="{AE377327-3FD9-4FCB-9C54-0D7297F898E6}"/>
              </a:ext>
            </a:extLst>
          </p:cNvPr>
          <p:cNvSpPr/>
          <p:nvPr/>
        </p:nvSpPr>
        <p:spPr>
          <a:xfrm>
            <a:off x="3563888" y="2852936"/>
            <a:ext cx="3980577" cy="369332"/>
          </a:xfrm>
          <a:prstGeom prst="rect">
            <a:avLst/>
          </a:prstGeom>
        </p:spPr>
        <p:txBody>
          <a:bodyPr wrap="none">
            <a:spAutoFit/>
          </a:bodyPr>
          <a:lstStyle/>
          <a:p>
            <a:r>
              <a:rPr lang="zh-CN" altLang="en-US" dirty="0"/>
              <a:t>⑴达到指定的</a:t>
            </a:r>
            <a:r>
              <a:rPr lang="en-US" altLang="zh-CN" dirty="0"/>
              <a:t>Monte Carlo</a:t>
            </a:r>
            <a:r>
              <a:rPr lang="zh-CN" altLang="en-US" dirty="0"/>
              <a:t>模拟次数。</a:t>
            </a:r>
          </a:p>
        </p:txBody>
      </p:sp>
      <p:sp>
        <p:nvSpPr>
          <p:cNvPr id="6" name="矩形 5">
            <a:extLst>
              <a:ext uri="{FF2B5EF4-FFF2-40B4-BE49-F238E27FC236}">
                <a16:creationId xmlns:a16="http://schemas.microsoft.com/office/drawing/2014/main" id="{097621CC-4A04-472C-99E6-3766F7D04996}"/>
              </a:ext>
            </a:extLst>
          </p:cNvPr>
          <p:cNvSpPr/>
          <p:nvPr/>
        </p:nvSpPr>
        <p:spPr>
          <a:xfrm>
            <a:off x="3563888" y="3451067"/>
            <a:ext cx="2723823" cy="369332"/>
          </a:xfrm>
          <a:prstGeom prst="rect">
            <a:avLst/>
          </a:prstGeom>
        </p:spPr>
        <p:txBody>
          <a:bodyPr wrap="none">
            <a:spAutoFit/>
          </a:bodyPr>
          <a:lstStyle/>
          <a:p>
            <a:r>
              <a:rPr lang="zh-CN" altLang="en-US" dirty="0"/>
              <a:t>⑵达到指定的收敛条件。</a:t>
            </a:r>
          </a:p>
        </p:txBody>
      </p:sp>
      <p:graphicFrame>
        <p:nvGraphicFramePr>
          <p:cNvPr id="14" name="对象 13">
            <a:extLst>
              <a:ext uri="{FF2B5EF4-FFF2-40B4-BE49-F238E27FC236}">
                <a16:creationId xmlns:a16="http://schemas.microsoft.com/office/drawing/2014/main" id="{DE84488D-DB6E-4BEE-8949-9CCB3814D7EF}"/>
              </a:ext>
            </a:extLst>
          </p:cNvPr>
          <p:cNvGraphicFramePr>
            <a:graphicFrameLocks noChangeAspect="1"/>
          </p:cNvGraphicFramePr>
          <p:nvPr>
            <p:extLst>
              <p:ext uri="{D42A27DB-BD31-4B8C-83A1-F6EECF244321}">
                <p14:modId xmlns:p14="http://schemas.microsoft.com/office/powerpoint/2010/main" val="3704206326"/>
              </p:ext>
            </p:extLst>
          </p:nvPr>
        </p:nvGraphicFramePr>
        <p:xfrm>
          <a:off x="4451176" y="4520265"/>
          <a:ext cx="1530956" cy="754052"/>
        </p:xfrm>
        <a:graphic>
          <a:graphicData uri="http://schemas.openxmlformats.org/presentationml/2006/ole">
            <mc:AlternateContent xmlns:mc="http://schemas.openxmlformats.org/markup-compatibility/2006">
              <mc:Choice xmlns:v="urn:schemas-microsoft-com:vml" Requires="v">
                <p:oleObj spid="_x0000_s33837" r:id="rId4" imgW="850531" imgH="418918" progId="Equation.DSMT4">
                  <p:embed/>
                </p:oleObj>
              </mc:Choice>
              <mc:Fallback>
                <p:oleObj r:id="rId4" imgW="850531" imgH="418918"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1176" y="4520265"/>
                        <a:ext cx="1530956" cy="7540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对象 21">
            <a:extLst>
              <a:ext uri="{FF2B5EF4-FFF2-40B4-BE49-F238E27FC236}">
                <a16:creationId xmlns:a16="http://schemas.microsoft.com/office/drawing/2014/main" id="{9FBC339D-250A-487B-AFA9-90519973FA12}"/>
              </a:ext>
            </a:extLst>
          </p:cNvPr>
          <p:cNvGraphicFramePr>
            <a:graphicFrameLocks noChangeAspect="1"/>
          </p:cNvGraphicFramePr>
          <p:nvPr>
            <p:extLst>
              <p:ext uri="{D42A27DB-BD31-4B8C-83A1-F6EECF244321}">
                <p14:modId xmlns:p14="http://schemas.microsoft.com/office/powerpoint/2010/main" val="1296421911"/>
              </p:ext>
            </p:extLst>
          </p:nvPr>
        </p:nvGraphicFramePr>
        <p:xfrm>
          <a:off x="4427984" y="4049198"/>
          <a:ext cx="1577340" cy="365760"/>
        </p:xfrm>
        <a:graphic>
          <a:graphicData uri="http://schemas.openxmlformats.org/presentationml/2006/ole">
            <mc:AlternateContent xmlns:mc="http://schemas.openxmlformats.org/markup-compatibility/2006">
              <mc:Choice xmlns:v="urn:schemas-microsoft-com:vml" Requires="v">
                <p:oleObj spid="_x0000_s33838" r:id="rId6" imgW="876300" imgH="203200" progId="Equation.DSMT4">
                  <p:embed/>
                </p:oleObj>
              </mc:Choice>
              <mc:Fallback>
                <p:oleObj r:id="rId6" imgW="876300" imgH="2032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27984" y="4049198"/>
                        <a:ext cx="1577340" cy="3657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 name="文本框 22">
            <a:extLst>
              <a:ext uri="{FF2B5EF4-FFF2-40B4-BE49-F238E27FC236}">
                <a16:creationId xmlns:a16="http://schemas.microsoft.com/office/drawing/2014/main" id="{943ED702-F801-4C3C-8F91-CE2F0E770EB2}"/>
              </a:ext>
            </a:extLst>
          </p:cNvPr>
          <p:cNvSpPr txBox="1"/>
          <p:nvPr/>
        </p:nvSpPr>
        <p:spPr>
          <a:xfrm>
            <a:off x="6588224" y="4104057"/>
            <a:ext cx="651140" cy="369332"/>
          </a:xfrm>
          <a:prstGeom prst="rect">
            <a:avLst/>
          </a:prstGeom>
          <a:noFill/>
        </p:spPr>
        <p:txBody>
          <a:bodyPr wrap="none" rtlCol="0">
            <a:spAutoFit/>
          </a:bodyPr>
          <a:lstStyle/>
          <a:p>
            <a:r>
              <a:rPr lang="zh-CN" altLang="en-US" dirty="0"/>
              <a:t>均值</a:t>
            </a:r>
          </a:p>
        </p:txBody>
      </p:sp>
      <p:sp>
        <p:nvSpPr>
          <p:cNvPr id="24" name="文本框 23">
            <a:extLst>
              <a:ext uri="{FF2B5EF4-FFF2-40B4-BE49-F238E27FC236}">
                <a16:creationId xmlns:a16="http://schemas.microsoft.com/office/drawing/2014/main" id="{F02A3787-D150-4C7F-A184-995CBEDF7C9C}"/>
              </a:ext>
            </a:extLst>
          </p:cNvPr>
          <p:cNvSpPr txBox="1"/>
          <p:nvPr/>
        </p:nvSpPr>
        <p:spPr>
          <a:xfrm>
            <a:off x="6542378" y="4712625"/>
            <a:ext cx="1107996" cy="369332"/>
          </a:xfrm>
          <a:prstGeom prst="rect">
            <a:avLst/>
          </a:prstGeom>
          <a:noFill/>
        </p:spPr>
        <p:txBody>
          <a:bodyPr wrap="none" rtlCol="0">
            <a:spAutoFit/>
          </a:bodyPr>
          <a:lstStyle/>
          <a:p>
            <a:r>
              <a:rPr lang="zh-CN" altLang="en-US" dirty="0"/>
              <a:t>变异系数</a:t>
            </a:r>
          </a:p>
        </p:txBody>
      </p:sp>
      <p:sp>
        <p:nvSpPr>
          <p:cNvPr id="25" name="矩形 24">
            <a:extLst>
              <a:ext uri="{FF2B5EF4-FFF2-40B4-BE49-F238E27FC236}">
                <a16:creationId xmlns:a16="http://schemas.microsoft.com/office/drawing/2014/main" id="{0215FF8F-8128-4A82-A3A0-46728B4A9348}"/>
              </a:ext>
            </a:extLst>
          </p:cNvPr>
          <p:cNvSpPr/>
          <p:nvPr/>
        </p:nvSpPr>
        <p:spPr>
          <a:xfrm>
            <a:off x="3563888" y="2181498"/>
            <a:ext cx="2912977" cy="369332"/>
          </a:xfrm>
          <a:prstGeom prst="rect">
            <a:avLst/>
          </a:prstGeom>
        </p:spPr>
        <p:txBody>
          <a:bodyPr wrap="none">
            <a:spAutoFit/>
          </a:bodyPr>
          <a:lstStyle/>
          <a:p>
            <a:r>
              <a:rPr lang="en-US" altLang="zh-CN" b="1" dirty="0"/>
              <a:t>Monte Carlo</a:t>
            </a:r>
            <a:r>
              <a:rPr lang="zh-CN" altLang="en-US" b="1" dirty="0"/>
              <a:t>模拟终止条件</a:t>
            </a:r>
          </a:p>
        </p:txBody>
      </p:sp>
      <p:sp>
        <p:nvSpPr>
          <p:cNvPr id="3" name="矩形 2">
            <a:extLst>
              <a:ext uri="{FF2B5EF4-FFF2-40B4-BE49-F238E27FC236}">
                <a16:creationId xmlns:a16="http://schemas.microsoft.com/office/drawing/2014/main" id="{550CC0E5-A7B4-46B8-B0DB-587C2747209F}"/>
              </a:ext>
            </a:extLst>
          </p:cNvPr>
          <p:cNvSpPr/>
          <p:nvPr/>
        </p:nvSpPr>
        <p:spPr>
          <a:xfrm>
            <a:off x="4156999" y="5771405"/>
            <a:ext cx="2319866" cy="369332"/>
          </a:xfrm>
          <a:prstGeom prst="rect">
            <a:avLst/>
          </a:prstGeom>
        </p:spPr>
        <p:txBody>
          <a:bodyPr wrap="none">
            <a:spAutoFit/>
          </a:bodyPr>
          <a:lstStyle/>
          <a:p>
            <a:r>
              <a:rPr lang="zh-CN" altLang="en-US" dirty="0"/>
              <a:t>收敛条件下，</a:t>
            </a:r>
            <a:r>
              <a:rPr lang="en-US" altLang="zh-CN" dirty="0"/>
              <a:t>ξ= 0.02</a:t>
            </a:r>
            <a:endParaRPr lang="zh-CN" altLang="en-US" dirty="0"/>
          </a:p>
        </p:txBody>
      </p:sp>
      <p:sp>
        <p:nvSpPr>
          <p:cNvPr id="16" name="标题 1">
            <a:extLst>
              <a:ext uri="{FF2B5EF4-FFF2-40B4-BE49-F238E27FC236}">
                <a16:creationId xmlns:a16="http://schemas.microsoft.com/office/drawing/2014/main" id="{241C248F-6BEA-4588-9519-183D9FE75508}"/>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378100857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solidFill>
            <a:srgbClr val="0096C3"/>
          </a:solidFill>
        </p:spPr>
        <p:txBody>
          <a:bodyPr wrap="none" rtlCol="0">
            <a:spAutoFit/>
          </a:bodyPr>
          <a:lstStyle/>
          <a:p>
            <a:r>
              <a:rPr lang="zh-CN" altLang="en-US" sz="2000" dirty="0">
                <a:solidFill>
                  <a:schemeClr val="bg1"/>
                </a:solidFill>
              </a:rPr>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sp>
        <p:nvSpPr>
          <p:cNvPr id="3" name="矩形 2">
            <a:extLst>
              <a:ext uri="{FF2B5EF4-FFF2-40B4-BE49-F238E27FC236}">
                <a16:creationId xmlns:a16="http://schemas.microsoft.com/office/drawing/2014/main" id="{70F6CE4F-EADC-4F8A-9158-F533AA77BE73}"/>
              </a:ext>
            </a:extLst>
          </p:cNvPr>
          <p:cNvSpPr/>
          <p:nvPr/>
        </p:nvSpPr>
        <p:spPr>
          <a:xfrm>
            <a:off x="611560" y="1769684"/>
            <a:ext cx="6768752" cy="1200329"/>
          </a:xfrm>
          <a:prstGeom prst="rect">
            <a:avLst/>
          </a:prstGeom>
        </p:spPr>
        <p:txBody>
          <a:bodyPr wrap="square">
            <a:spAutoFit/>
          </a:bodyPr>
          <a:lstStyle/>
          <a:p>
            <a:r>
              <a:rPr lang="zh-CN" altLang="en-US" dirty="0"/>
              <a:t>节点</a:t>
            </a:r>
            <a:r>
              <a:rPr lang="en-US" altLang="zh-CN" dirty="0"/>
              <a:t>50</a:t>
            </a:r>
            <a:r>
              <a:rPr lang="zh-CN" altLang="en-US" dirty="0"/>
              <a:t>，</a:t>
            </a:r>
            <a:r>
              <a:rPr lang="en-US" altLang="zh-CN" dirty="0"/>
              <a:t>51</a:t>
            </a:r>
            <a:r>
              <a:rPr lang="zh-CN" altLang="en-US" dirty="0"/>
              <a:t>，</a:t>
            </a:r>
            <a:r>
              <a:rPr lang="en-US" altLang="zh-CN" dirty="0"/>
              <a:t>52</a:t>
            </a:r>
            <a:r>
              <a:rPr lang="zh-CN" altLang="en-US" dirty="0"/>
              <a:t>，</a:t>
            </a:r>
            <a:r>
              <a:rPr lang="en-US" altLang="zh-CN" dirty="0"/>
              <a:t>53</a:t>
            </a:r>
            <a:r>
              <a:rPr lang="zh-CN" altLang="en-US" dirty="0"/>
              <a:t>为固定水头水源，水头分别为：</a:t>
            </a:r>
            <a:r>
              <a:rPr lang="en-US" altLang="zh-CN" dirty="0"/>
              <a:t>76.95m</a:t>
            </a:r>
            <a:r>
              <a:rPr lang="zh-CN" altLang="en-US" dirty="0"/>
              <a:t>，</a:t>
            </a:r>
            <a:r>
              <a:rPr lang="en-US" altLang="zh-CN" dirty="0"/>
              <a:t>74.31m</a:t>
            </a:r>
            <a:r>
              <a:rPr lang="zh-CN" altLang="en-US" dirty="0"/>
              <a:t>，</a:t>
            </a:r>
            <a:r>
              <a:rPr lang="en-US" altLang="zh-CN" dirty="0"/>
              <a:t>83.58m</a:t>
            </a:r>
            <a:r>
              <a:rPr lang="zh-CN" altLang="en-US" dirty="0"/>
              <a:t>，</a:t>
            </a:r>
            <a:r>
              <a:rPr lang="en-US" altLang="zh-CN" dirty="0"/>
              <a:t>81.98m</a:t>
            </a:r>
            <a:r>
              <a:rPr lang="zh-CN" altLang="en-US" dirty="0"/>
              <a:t>；管道</a:t>
            </a:r>
            <a:r>
              <a:rPr lang="en-US" altLang="zh-CN" dirty="0"/>
              <a:t>1</a:t>
            </a:r>
            <a:r>
              <a:rPr lang="zh-CN" altLang="en-US" dirty="0"/>
              <a:t>的</a:t>
            </a:r>
            <a:r>
              <a:rPr lang="en-US" altLang="zh-CN" dirty="0"/>
              <a:t>Hazen-Williams</a:t>
            </a:r>
            <a:r>
              <a:rPr lang="zh-CN" altLang="en-US" dirty="0"/>
              <a:t>粗糙系数为</a:t>
            </a:r>
            <a:r>
              <a:rPr lang="en-US" altLang="zh-CN" dirty="0"/>
              <a:t>80</a:t>
            </a:r>
            <a:r>
              <a:rPr lang="zh-CN" altLang="en-US" dirty="0"/>
              <a:t>，管道</a:t>
            </a:r>
            <a:r>
              <a:rPr lang="en-US" altLang="zh-CN" dirty="0"/>
              <a:t>44</a:t>
            </a:r>
            <a:r>
              <a:rPr lang="zh-CN" altLang="en-US" dirty="0"/>
              <a:t>，</a:t>
            </a:r>
            <a:r>
              <a:rPr lang="en-US" altLang="zh-CN" dirty="0"/>
              <a:t>45</a:t>
            </a:r>
            <a:r>
              <a:rPr lang="zh-CN" altLang="en-US" dirty="0"/>
              <a:t>，</a:t>
            </a:r>
            <a:r>
              <a:rPr lang="en-US" altLang="zh-CN" dirty="0"/>
              <a:t>46</a:t>
            </a:r>
            <a:r>
              <a:rPr lang="zh-CN" altLang="en-US" dirty="0"/>
              <a:t>，</a:t>
            </a:r>
            <a:r>
              <a:rPr lang="en-US" altLang="zh-CN" dirty="0"/>
              <a:t>49</a:t>
            </a:r>
            <a:r>
              <a:rPr lang="zh-CN" altLang="en-US" dirty="0"/>
              <a:t>的粗糙系数为</a:t>
            </a:r>
            <a:r>
              <a:rPr lang="en-US" altLang="zh-CN" dirty="0"/>
              <a:t>90</a:t>
            </a:r>
            <a:r>
              <a:rPr lang="zh-CN" altLang="en-US" dirty="0"/>
              <a:t>，其余管道的粗糙系数为</a:t>
            </a:r>
            <a:r>
              <a:rPr lang="en-US" altLang="zh-CN" dirty="0"/>
              <a:t>120</a:t>
            </a:r>
            <a:r>
              <a:rPr lang="zh-CN" altLang="en-US" dirty="0"/>
              <a:t>。</a:t>
            </a:r>
          </a:p>
        </p:txBody>
      </p:sp>
      <p:pic>
        <p:nvPicPr>
          <p:cNvPr id="5" name="图片 4">
            <a:extLst>
              <a:ext uri="{FF2B5EF4-FFF2-40B4-BE49-F238E27FC236}">
                <a16:creationId xmlns:a16="http://schemas.microsoft.com/office/drawing/2014/main" id="{450A63D0-2E57-4EDA-A3B5-04470ECA2A9F}"/>
              </a:ext>
            </a:extLst>
          </p:cNvPr>
          <p:cNvPicPr>
            <a:picLocks noChangeAspect="1"/>
          </p:cNvPicPr>
          <p:nvPr/>
        </p:nvPicPr>
        <p:blipFill rotWithShape="1">
          <a:blip r:embed="rId2"/>
          <a:srcRect l="5880" t="3127" r="1417"/>
          <a:stretch/>
        </p:blipFill>
        <p:spPr bwMode="auto">
          <a:xfrm>
            <a:off x="35046" y="3252992"/>
            <a:ext cx="5418064" cy="3131696"/>
          </a:xfrm>
          <a:prstGeom prst="rect">
            <a:avLst/>
          </a:prstGeom>
          <a:ln>
            <a:noFill/>
          </a:ln>
          <a:extLst>
            <a:ext uri="{53640926-AAD7-44D8-BBD7-CCE9431645EC}">
              <a14:shadowObscured xmlns:a14="http://schemas.microsoft.com/office/drawing/2010/main"/>
            </a:ext>
          </a:extLst>
        </p:spPr>
      </p:pic>
      <p:sp>
        <p:nvSpPr>
          <p:cNvPr id="11" name="标题 1">
            <a:extLst>
              <a:ext uri="{FF2B5EF4-FFF2-40B4-BE49-F238E27FC236}">
                <a16:creationId xmlns:a16="http://schemas.microsoft.com/office/drawing/2014/main" id="{00E1ACBD-C748-4D7C-836C-EA319915626A}"/>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193627372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solidFill>
            <a:srgbClr val="0096C3"/>
          </a:solidFill>
        </p:spPr>
        <p:txBody>
          <a:bodyPr wrap="none" rtlCol="0">
            <a:spAutoFit/>
          </a:bodyPr>
          <a:lstStyle/>
          <a:p>
            <a:r>
              <a:rPr lang="zh-CN" altLang="en-US" sz="2000" dirty="0">
                <a:solidFill>
                  <a:schemeClr val="bg1"/>
                </a:solidFill>
              </a:rPr>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pic>
        <p:nvPicPr>
          <p:cNvPr id="7" name="图片 6">
            <a:extLst>
              <a:ext uri="{FF2B5EF4-FFF2-40B4-BE49-F238E27FC236}">
                <a16:creationId xmlns:a16="http://schemas.microsoft.com/office/drawing/2014/main" id="{D0082FA7-4E46-4670-98AA-12DE9F85BCD8}"/>
              </a:ext>
            </a:extLst>
          </p:cNvPr>
          <p:cNvPicPr>
            <a:picLocks noChangeAspect="1"/>
          </p:cNvPicPr>
          <p:nvPr/>
        </p:nvPicPr>
        <p:blipFill rotWithShape="1">
          <a:blip r:embed="rId2"/>
          <a:srcRect l="5880" t="3127" r="1417"/>
          <a:stretch/>
        </p:blipFill>
        <p:spPr bwMode="auto">
          <a:xfrm>
            <a:off x="35046" y="3252992"/>
            <a:ext cx="5418064" cy="3131696"/>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70F6CE4F-EADC-4F8A-9158-F533AA77BE73}"/>
              </a:ext>
            </a:extLst>
          </p:cNvPr>
          <p:cNvSpPr/>
          <p:nvPr/>
        </p:nvSpPr>
        <p:spPr>
          <a:xfrm>
            <a:off x="611560" y="1769684"/>
            <a:ext cx="6768752" cy="1200329"/>
          </a:xfrm>
          <a:prstGeom prst="rect">
            <a:avLst/>
          </a:prstGeom>
        </p:spPr>
        <p:txBody>
          <a:bodyPr wrap="square">
            <a:spAutoFit/>
          </a:bodyPr>
          <a:lstStyle/>
          <a:p>
            <a:r>
              <a:rPr lang="zh-CN" altLang="en-US" dirty="0"/>
              <a:t>节点</a:t>
            </a:r>
            <a:r>
              <a:rPr lang="en-US" altLang="zh-CN" dirty="0"/>
              <a:t>50</a:t>
            </a:r>
            <a:r>
              <a:rPr lang="zh-CN" altLang="en-US" dirty="0"/>
              <a:t>，</a:t>
            </a:r>
            <a:r>
              <a:rPr lang="en-US" altLang="zh-CN" dirty="0"/>
              <a:t>51</a:t>
            </a:r>
            <a:r>
              <a:rPr lang="zh-CN" altLang="en-US" dirty="0"/>
              <a:t>，</a:t>
            </a:r>
            <a:r>
              <a:rPr lang="en-US" altLang="zh-CN" dirty="0"/>
              <a:t>52</a:t>
            </a:r>
            <a:r>
              <a:rPr lang="zh-CN" altLang="en-US" dirty="0"/>
              <a:t>，</a:t>
            </a:r>
            <a:r>
              <a:rPr lang="en-US" altLang="zh-CN" dirty="0"/>
              <a:t>53</a:t>
            </a:r>
            <a:r>
              <a:rPr lang="zh-CN" altLang="en-US" dirty="0"/>
              <a:t>为固定水头水源，水头分别为：</a:t>
            </a:r>
            <a:r>
              <a:rPr lang="en-US" altLang="zh-CN" dirty="0"/>
              <a:t>76.95m</a:t>
            </a:r>
            <a:r>
              <a:rPr lang="zh-CN" altLang="en-US" dirty="0"/>
              <a:t>，</a:t>
            </a:r>
            <a:r>
              <a:rPr lang="en-US" altLang="zh-CN" dirty="0"/>
              <a:t>74.31m</a:t>
            </a:r>
            <a:r>
              <a:rPr lang="zh-CN" altLang="en-US" dirty="0"/>
              <a:t>，</a:t>
            </a:r>
            <a:r>
              <a:rPr lang="en-US" altLang="zh-CN" dirty="0"/>
              <a:t>83.58m</a:t>
            </a:r>
            <a:r>
              <a:rPr lang="zh-CN" altLang="en-US" dirty="0"/>
              <a:t>，</a:t>
            </a:r>
            <a:r>
              <a:rPr lang="en-US" altLang="zh-CN" dirty="0"/>
              <a:t>81.98m</a:t>
            </a:r>
            <a:r>
              <a:rPr lang="zh-CN" altLang="en-US" dirty="0"/>
              <a:t>；管道</a:t>
            </a:r>
            <a:r>
              <a:rPr lang="en-US" altLang="zh-CN" dirty="0"/>
              <a:t>1</a:t>
            </a:r>
            <a:r>
              <a:rPr lang="zh-CN" altLang="en-US" dirty="0"/>
              <a:t>的</a:t>
            </a:r>
            <a:r>
              <a:rPr lang="en-US" altLang="zh-CN" dirty="0"/>
              <a:t>Hazen-Williams</a:t>
            </a:r>
            <a:r>
              <a:rPr lang="zh-CN" altLang="en-US" dirty="0"/>
              <a:t>粗糙系数为</a:t>
            </a:r>
            <a:r>
              <a:rPr lang="en-US" altLang="zh-CN" dirty="0"/>
              <a:t>80</a:t>
            </a:r>
            <a:r>
              <a:rPr lang="zh-CN" altLang="en-US" dirty="0"/>
              <a:t>，管道</a:t>
            </a:r>
            <a:r>
              <a:rPr lang="en-US" altLang="zh-CN" dirty="0"/>
              <a:t>44</a:t>
            </a:r>
            <a:r>
              <a:rPr lang="zh-CN" altLang="en-US" dirty="0"/>
              <a:t>，</a:t>
            </a:r>
            <a:r>
              <a:rPr lang="en-US" altLang="zh-CN" dirty="0"/>
              <a:t>45</a:t>
            </a:r>
            <a:r>
              <a:rPr lang="zh-CN" altLang="en-US" dirty="0"/>
              <a:t>，</a:t>
            </a:r>
            <a:r>
              <a:rPr lang="en-US" altLang="zh-CN" dirty="0"/>
              <a:t>46</a:t>
            </a:r>
            <a:r>
              <a:rPr lang="zh-CN" altLang="en-US" dirty="0"/>
              <a:t>，</a:t>
            </a:r>
            <a:r>
              <a:rPr lang="en-US" altLang="zh-CN" dirty="0"/>
              <a:t>49</a:t>
            </a:r>
            <a:r>
              <a:rPr lang="zh-CN" altLang="en-US" dirty="0"/>
              <a:t>的粗糙系数为</a:t>
            </a:r>
            <a:r>
              <a:rPr lang="en-US" altLang="zh-CN" dirty="0"/>
              <a:t>90</a:t>
            </a:r>
            <a:r>
              <a:rPr lang="zh-CN" altLang="en-US" dirty="0"/>
              <a:t>，其余管道的粗糙系数为</a:t>
            </a:r>
            <a:r>
              <a:rPr lang="en-US" altLang="zh-CN" dirty="0"/>
              <a:t>120</a:t>
            </a:r>
            <a:r>
              <a:rPr lang="zh-CN" altLang="en-US" dirty="0"/>
              <a:t>。</a:t>
            </a:r>
          </a:p>
        </p:txBody>
      </p:sp>
      <p:graphicFrame>
        <p:nvGraphicFramePr>
          <p:cNvPr id="5" name="表格 4">
            <a:extLst>
              <a:ext uri="{FF2B5EF4-FFF2-40B4-BE49-F238E27FC236}">
                <a16:creationId xmlns:a16="http://schemas.microsoft.com/office/drawing/2014/main" id="{F97713D7-09B0-402C-9D8F-80206F0F15D8}"/>
              </a:ext>
            </a:extLst>
          </p:cNvPr>
          <p:cNvGraphicFramePr>
            <a:graphicFrameLocks noGrp="1"/>
          </p:cNvGraphicFramePr>
          <p:nvPr>
            <p:extLst>
              <p:ext uri="{D42A27DB-BD31-4B8C-83A1-F6EECF244321}">
                <p14:modId xmlns:p14="http://schemas.microsoft.com/office/powerpoint/2010/main" val="1979457778"/>
              </p:ext>
            </p:extLst>
          </p:nvPr>
        </p:nvGraphicFramePr>
        <p:xfrm>
          <a:off x="5478364" y="4818840"/>
          <a:ext cx="3593731" cy="1389172"/>
        </p:xfrm>
        <a:graphic>
          <a:graphicData uri="http://schemas.openxmlformats.org/drawingml/2006/table">
            <a:tbl>
              <a:tblPr firstRow="1" firstCol="1" bandRow="1">
                <a:tableStyleId>{21E4AEA4-8DFA-4A89-87EB-49C32662AFE0}</a:tableStyleId>
              </a:tblPr>
              <a:tblGrid>
                <a:gridCol w="756840">
                  <a:extLst>
                    <a:ext uri="{9D8B030D-6E8A-4147-A177-3AD203B41FA5}">
                      <a16:colId xmlns:a16="http://schemas.microsoft.com/office/drawing/2014/main" val="3697926941"/>
                    </a:ext>
                  </a:extLst>
                </a:gridCol>
                <a:gridCol w="1368492">
                  <a:extLst>
                    <a:ext uri="{9D8B030D-6E8A-4147-A177-3AD203B41FA5}">
                      <a16:colId xmlns:a16="http://schemas.microsoft.com/office/drawing/2014/main" val="404576980"/>
                    </a:ext>
                  </a:extLst>
                </a:gridCol>
                <a:gridCol w="758997">
                  <a:extLst>
                    <a:ext uri="{9D8B030D-6E8A-4147-A177-3AD203B41FA5}">
                      <a16:colId xmlns:a16="http://schemas.microsoft.com/office/drawing/2014/main" val="1875193408"/>
                    </a:ext>
                  </a:extLst>
                </a:gridCol>
                <a:gridCol w="709402">
                  <a:extLst>
                    <a:ext uri="{9D8B030D-6E8A-4147-A177-3AD203B41FA5}">
                      <a16:colId xmlns:a16="http://schemas.microsoft.com/office/drawing/2014/main" val="2401250575"/>
                    </a:ext>
                  </a:extLst>
                </a:gridCol>
              </a:tblGrid>
              <a:tr h="251540">
                <a:tc rowSpan="2">
                  <a:txBody>
                    <a:bodyPr/>
                    <a:lstStyle/>
                    <a:p>
                      <a:pPr algn="ctr">
                        <a:lnSpc>
                          <a:spcPct val="130000"/>
                        </a:lnSpc>
                        <a:spcAft>
                          <a:spcPts val="0"/>
                        </a:spcAft>
                      </a:pPr>
                      <a:r>
                        <a:rPr lang="zh-CN" sz="10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30000"/>
                        </a:lnSpc>
                        <a:spcAft>
                          <a:spcPts val="0"/>
                        </a:spcAft>
                      </a:pPr>
                      <a:r>
                        <a:rPr lang="zh-CN" sz="1000" kern="100" dirty="0">
                          <a:effectLst/>
                        </a:rPr>
                        <a:t>地面峰值速度</a:t>
                      </a:r>
                      <a:r>
                        <a:rPr lang="en-US" sz="1000" kern="100" dirty="0">
                          <a:effectLst/>
                        </a:rPr>
                        <a:t>(cm/s)</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zh-CN" sz="1000" kern="100">
                          <a:effectLst/>
                        </a:rPr>
                        <a:t>平均震害率（处</a:t>
                      </a:r>
                      <a:r>
                        <a:rPr lang="en-US" sz="1000" kern="100">
                          <a:effectLst/>
                        </a:rPr>
                        <a:t>/km</a:t>
                      </a:r>
                      <a:r>
                        <a:rPr lang="zh-CN" sz="10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345092637"/>
                  </a:ext>
                </a:extLst>
              </a:tr>
              <a:tr h="253777">
                <a:tc vMerge="1">
                  <a:txBody>
                    <a:bodyPr/>
                    <a:lstStyle/>
                    <a:p>
                      <a:endParaRPr lang="zh-CN" altLang="en-US"/>
                    </a:p>
                  </a:txBody>
                  <a:tcPr/>
                </a:tc>
                <a:tc vMerge="1">
                  <a:txBody>
                    <a:bodyPr/>
                    <a:lstStyle/>
                    <a:p>
                      <a:endParaRPr lang="zh-CN" altLang="en-US"/>
                    </a:p>
                  </a:txBody>
                  <a:tcPr/>
                </a:tc>
                <a:tc>
                  <a:txBody>
                    <a:bodyPr/>
                    <a:lstStyle/>
                    <a:p>
                      <a:pPr algn="ctr">
                        <a:lnSpc>
                          <a:spcPct val="130000"/>
                        </a:lnSpc>
                        <a:spcAft>
                          <a:spcPts val="0"/>
                        </a:spcAft>
                      </a:pPr>
                      <a:r>
                        <a:rPr lang="en-US" sz="1000" kern="100">
                          <a:effectLst/>
                        </a:rPr>
                        <a:t>D≥600mm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D&lt;600mm</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37779231"/>
                  </a:ext>
                </a:extLst>
              </a:tr>
              <a:tr h="253777">
                <a:tc>
                  <a:txBody>
                    <a:bodyPr/>
                    <a:lstStyle/>
                    <a:p>
                      <a:pPr algn="ctr">
                        <a:lnSpc>
                          <a:spcPct val="130000"/>
                        </a:lnSpc>
                        <a:spcAft>
                          <a:spcPts val="0"/>
                        </a:spcAft>
                      </a:pPr>
                      <a:r>
                        <a:rPr lang="en-US" sz="1000" kern="100">
                          <a:effectLst/>
                        </a:rPr>
                        <a:t>VII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13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0.0103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0.0246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14067513"/>
                  </a:ext>
                </a:extLst>
              </a:tr>
              <a:tr h="253777">
                <a:tc>
                  <a:txBody>
                    <a:bodyPr/>
                    <a:lstStyle/>
                    <a:p>
                      <a:pPr algn="ctr">
                        <a:lnSpc>
                          <a:spcPct val="130000"/>
                        </a:lnSpc>
                        <a:spcAft>
                          <a:spcPts val="0"/>
                        </a:spcAft>
                      </a:pPr>
                      <a:r>
                        <a:rPr lang="en-US" sz="1000" kern="100">
                          <a:effectLst/>
                        </a:rPr>
                        <a:t>VIII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25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0.0260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0.0542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10808351"/>
                  </a:ext>
                </a:extLst>
              </a:tr>
              <a:tr h="253777">
                <a:tc>
                  <a:txBody>
                    <a:bodyPr/>
                    <a:lstStyle/>
                    <a:p>
                      <a:pPr algn="ctr">
                        <a:lnSpc>
                          <a:spcPct val="130000"/>
                        </a:lnSpc>
                        <a:spcAft>
                          <a:spcPts val="0"/>
                        </a:spcAft>
                      </a:pPr>
                      <a:r>
                        <a:rPr lang="en-US" sz="1000" kern="100">
                          <a:effectLst/>
                        </a:rPr>
                        <a:t>IX</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50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a:effectLst/>
                        </a:rPr>
                        <a:t>0.0690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000" kern="100" dirty="0">
                          <a:effectLst/>
                        </a:rPr>
                        <a:t>0.1254</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833773476"/>
                  </a:ext>
                </a:extLst>
              </a:tr>
            </a:tbl>
          </a:graphicData>
        </a:graphic>
      </p:graphicFrame>
      <p:graphicFrame>
        <p:nvGraphicFramePr>
          <p:cNvPr id="6" name="表格 5">
            <a:extLst>
              <a:ext uri="{FF2B5EF4-FFF2-40B4-BE49-F238E27FC236}">
                <a16:creationId xmlns:a16="http://schemas.microsoft.com/office/drawing/2014/main" id="{BD440F96-511A-41EE-A9B1-C294F3AF7D63}"/>
              </a:ext>
            </a:extLst>
          </p:cNvPr>
          <p:cNvGraphicFramePr>
            <a:graphicFrameLocks noGrp="1"/>
          </p:cNvGraphicFramePr>
          <p:nvPr>
            <p:extLst>
              <p:ext uri="{D42A27DB-BD31-4B8C-83A1-F6EECF244321}">
                <p14:modId xmlns:p14="http://schemas.microsoft.com/office/powerpoint/2010/main" val="4177347909"/>
              </p:ext>
            </p:extLst>
          </p:nvPr>
        </p:nvGraphicFramePr>
        <p:xfrm>
          <a:off x="5478365" y="3012150"/>
          <a:ext cx="3593730" cy="1568979"/>
        </p:xfrm>
        <a:graphic>
          <a:graphicData uri="http://schemas.openxmlformats.org/drawingml/2006/table">
            <a:tbl>
              <a:tblPr firstRow="1" firstCol="1" bandRow="1">
                <a:tableStyleId>{21E4AEA4-8DFA-4A89-87EB-49C32662AFE0}</a:tableStyleId>
              </a:tblPr>
              <a:tblGrid>
                <a:gridCol w="2886922">
                  <a:extLst>
                    <a:ext uri="{9D8B030D-6E8A-4147-A177-3AD203B41FA5}">
                      <a16:colId xmlns:a16="http://schemas.microsoft.com/office/drawing/2014/main" val="2607034109"/>
                    </a:ext>
                  </a:extLst>
                </a:gridCol>
                <a:gridCol w="706808">
                  <a:extLst>
                    <a:ext uri="{9D8B030D-6E8A-4147-A177-3AD203B41FA5}">
                      <a16:colId xmlns:a16="http://schemas.microsoft.com/office/drawing/2014/main" val="1738106930"/>
                    </a:ext>
                  </a:extLst>
                </a:gridCol>
              </a:tblGrid>
              <a:tr h="259794">
                <a:tc>
                  <a:txBody>
                    <a:bodyPr/>
                    <a:lstStyle/>
                    <a:p>
                      <a:pPr algn="just">
                        <a:lnSpc>
                          <a:spcPct val="130000"/>
                        </a:lnSpc>
                        <a:spcAft>
                          <a:spcPts val="0"/>
                        </a:spcAft>
                      </a:pPr>
                      <a:r>
                        <a:rPr lang="zh-CN" sz="1050" kern="100">
                          <a:effectLst/>
                        </a:rPr>
                        <a:t>参数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zh-CN" sz="1050" kern="100">
                          <a:effectLst/>
                        </a:rPr>
                        <a:t>取值</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66956088"/>
                  </a:ext>
                </a:extLst>
              </a:tr>
              <a:tr h="261837">
                <a:tc>
                  <a:txBody>
                    <a:bodyPr/>
                    <a:lstStyle/>
                    <a:p>
                      <a:pPr algn="just">
                        <a:lnSpc>
                          <a:spcPct val="130000"/>
                        </a:lnSpc>
                        <a:spcAft>
                          <a:spcPts val="0"/>
                        </a:spcAft>
                      </a:pPr>
                      <a:r>
                        <a:rPr lang="en-US" sz="1050" kern="100">
                          <a:effectLst/>
                        </a:rPr>
                        <a:t>Monte Carlo</a:t>
                      </a:r>
                      <a:r>
                        <a:rPr lang="zh-CN" sz="1050" kern="100">
                          <a:effectLst/>
                        </a:rPr>
                        <a:t>模拟收敛条件</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en-US" sz="1050" kern="100">
                          <a:effectLst/>
                        </a:rPr>
                        <a:t>0.02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631193454"/>
                  </a:ext>
                </a:extLst>
              </a:tr>
              <a:tr h="261837">
                <a:tc>
                  <a:txBody>
                    <a:bodyPr/>
                    <a:lstStyle/>
                    <a:p>
                      <a:pPr algn="just">
                        <a:lnSpc>
                          <a:spcPct val="130000"/>
                        </a:lnSpc>
                        <a:spcAft>
                          <a:spcPts val="0"/>
                        </a:spcAft>
                      </a:pPr>
                      <a:r>
                        <a:rPr lang="en-US" sz="1050" kern="100" dirty="0">
                          <a:effectLst/>
                        </a:rPr>
                        <a:t>PDA</a:t>
                      </a:r>
                      <a:r>
                        <a:rPr lang="zh-CN" sz="1050" kern="100" dirty="0">
                          <a:effectLst/>
                        </a:rPr>
                        <a:t>模型允许误差</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en-US" sz="1050" kern="100">
                          <a:effectLst/>
                        </a:rPr>
                        <a:t>0.01</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1707398"/>
                  </a:ext>
                </a:extLst>
              </a:tr>
              <a:tr h="261837">
                <a:tc>
                  <a:txBody>
                    <a:bodyPr/>
                    <a:lstStyle/>
                    <a:p>
                      <a:pPr algn="just">
                        <a:lnSpc>
                          <a:spcPct val="130000"/>
                        </a:lnSpc>
                        <a:spcAft>
                          <a:spcPts val="0"/>
                        </a:spcAft>
                      </a:pPr>
                      <a:r>
                        <a:rPr lang="en-US" sz="1050" kern="100">
                          <a:effectLst/>
                        </a:rPr>
                        <a:t>PDA</a:t>
                      </a:r>
                      <a:r>
                        <a:rPr lang="zh-CN" sz="1050" kern="100">
                          <a:effectLst/>
                        </a:rPr>
                        <a:t>模型最大迭代次数</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en-US" sz="1050" kern="100">
                          <a:effectLst/>
                        </a:rPr>
                        <a:t>100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9541381"/>
                  </a:ext>
                </a:extLst>
              </a:tr>
              <a:tr h="261837">
                <a:tc>
                  <a:txBody>
                    <a:bodyPr/>
                    <a:lstStyle/>
                    <a:p>
                      <a:pPr algn="just">
                        <a:lnSpc>
                          <a:spcPct val="130000"/>
                        </a:lnSpc>
                        <a:spcAft>
                          <a:spcPts val="0"/>
                        </a:spcAft>
                      </a:pPr>
                      <a:r>
                        <a:rPr lang="zh-CN" sz="1050" kern="100">
                          <a:effectLst/>
                        </a:rPr>
                        <a:t>节点最低服务水压</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en-US" sz="1050" kern="100">
                          <a:effectLst/>
                        </a:rPr>
                        <a:t>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683228345"/>
                  </a:ext>
                </a:extLst>
              </a:tr>
              <a:tr h="261837">
                <a:tc>
                  <a:txBody>
                    <a:bodyPr/>
                    <a:lstStyle/>
                    <a:p>
                      <a:pPr algn="just">
                        <a:lnSpc>
                          <a:spcPct val="130000"/>
                        </a:lnSpc>
                        <a:spcAft>
                          <a:spcPts val="0"/>
                        </a:spcAft>
                      </a:pPr>
                      <a:r>
                        <a:rPr lang="zh-CN" sz="1050" kern="100">
                          <a:effectLst/>
                        </a:rPr>
                        <a:t>节点满足需水量服务水压</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just">
                        <a:lnSpc>
                          <a:spcPct val="130000"/>
                        </a:lnSpc>
                        <a:spcAft>
                          <a:spcPts val="0"/>
                        </a:spcAft>
                      </a:pPr>
                      <a:r>
                        <a:rPr lang="en-US" sz="1050" kern="100" dirty="0">
                          <a:effectLst/>
                        </a:rPr>
                        <a:t>10</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070301461"/>
                  </a:ext>
                </a:extLst>
              </a:tr>
            </a:tbl>
          </a:graphicData>
        </a:graphic>
      </p:graphicFrame>
      <p:sp>
        <p:nvSpPr>
          <p:cNvPr id="11" name="标题 1">
            <a:extLst>
              <a:ext uri="{FF2B5EF4-FFF2-40B4-BE49-F238E27FC236}">
                <a16:creationId xmlns:a16="http://schemas.microsoft.com/office/drawing/2014/main" id="{DF868202-7185-46A1-A341-EB30D746A4DD}"/>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31390955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solidFill>
            <a:srgbClr val="0096C3"/>
          </a:solidFill>
        </p:spPr>
        <p:txBody>
          <a:bodyPr wrap="none" rtlCol="0">
            <a:spAutoFit/>
          </a:bodyPr>
          <a:lstStyle/>
          <a:p>
            <a:r>
              <a:rPr lang="zh-CN" altLang="en-US" sz="2000" dirty="0">
                <a:solidFill>
                  <a:schemeClr val="bg1"/>
                </a:solidFill>
              </a:rPr>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graphicFrame>
        <p:nvGraphicFramePr>
          <p:cNvPr id="6" name="对象 5">
            <a:extLst>
              <a:ext uri="{FF2B5EF4-FFF2-40B4-BE49-F238E27FC236}">
                <a16:creationId xmlns:a16="http://schemas.microsoft.com/office/drawing/2014/main" id="{E51FF5C6-A98F-4E47-9B32-3CBBB306A28B}"/>
              </a:ext>
            </a:extLst>
          </p:cNvPr>
          <p:cNvGraphicFramePr>
            <a:graphicFrameLocks noChangeAspect="1"/>
          </p:cNvGraphicFramePr>
          <p:nvPr>
            <p:extLst>
              <p:ext uri="{D42A27DB-BD31-4B8C-83A1-F6EECF244321}">
                <p14:modId xmlns:p14="http://schemas.microsoft.com/office/powerpoint/2010/main" val="100654920"/>
              </p:ext>
            </p:extLst>
          </p:nvPr>
        </p:nvGraphicFramePr>
        <p:xfrm>
          <a:off x="539552" y="3789040"/>
          <a:ext cx="4418496" cy="2718614"/>
        </p:xfrm>
        <a:graphic>
          <a:graphicData uri="http://schemas.openxmlformats.org/presentationml/2006/ole">
            <mc:AlternateContent xmlns:mc="http://schemas.openxmlformats.org/markup-compatibility/2006">
              <mc:Choice xmlns:v="urn:schemas-microsoft-com:vml" Requires="v">
                <p:oleObj spid="_x0000_s9257" r:id="rId3" imgW="3682080" imgH="2265512" progId="Origin50.Graph">
                  <p:embed/>
                </p:oleObj>
              </mc:Choice>
              <mc:Fallback>
                <p:oleObj r:id="rId3" imgW="3682080" imgH="2265512"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552" y="3789040"/>
                        <a:ext cx="4418496" cy="2718614"/>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表格 7">
            <a:extLst>
              <a:ext uri="{FF2B5EF4-FFF2-40B4-BE49-F238E27FC236}">
                <a16:creationId xmlns:a16="http://schemas.microsoft.com/office/drawing/2014/main" id="{0DA8A96C-8920-4445-AF5B-9B47AFECF74E}"/>
              </a:ext>
            </a:extLst>
          </p:cNvPr>
          <p:cNvGraphicFramePr>
            <a:graphicFrameLocks noGrp="1"/>
          </p:cNvGraphicFramePr>
          <p:nvPr>
            <p:extLst>
              <p:ext uri="{D42A27DB-BD31-4B8C-83A1-F6EECF244321}">
                <p14:modId xmlns:p14="http://schemas.microsoft.com/office/powerpoint/2010/main" val="1626944267"/>
              </p:ext>
            </p:extLst>
          </p:nvPr>
        </p:nvGraphicFramePr>
        <p:xfrm>
          <a:off x="395537" y="2199754"/>
          <a:ext cx="4562511" cy="1069025"/>
        </p:xfrm>
        <a:graphic>
          <a:graphicData uri="http://schemas.openxmlformats.org/drawingml/2006/table">
            <a:tbl>
              <a:tblPr firstRow="1" firstCol="1" bandRow="1">
                <a:tableStyleId>{21E4AEA4-8DFA-4A89-87EB-49C32662AFE0}</a:tableStyleId>
              </a:tblPr>
              <a:tblGrid>
                <a:gridCol w="1063065">
                  <a:extLst>
                    <a:ext uri="{9D8B030D-6E8A-4147-A177-3AD203B41FA5}">
                      <a16:colId xmlns:a16="http://schemas.microsoft.com/office/drawing/2014/main" val="3860924232"/>
                    </a:ext>
                  </a:extLst>
                </a:gridCol>
                <a:gridCol w="1446316">
                  <a:extLst>
                    <a:ext uri="{9D8B030D-6E8A-4147-A177-3AD203B41FA5}">
                      <a16:colId xmlns:a16="http://schemas.microsoft.com/office/drawing/2014/main" val="183334330"/>
                    </a:ext>
                  </a:extLst>
                </a:gridCol>
                <a:gridCol w="1063065">
                  <a:extLst>
                    <a:ext uri="{9D8B030D-6E8A-4147-A177-3AD203B41FA5}">
                      <a16:colId xmlns:a16="http://schemas.microsoft.com/office/drawing/2014/main" val="3612234167"/>
                    </a:ext>
                  </a:extLst>
                </a:gridCol>
                <a:gridCol w="990065">
                  <a:extLst>
                    <a:ext uri="{9D8B030D-6E8A-4147-A177-3AD203B41FA5}">
                      <a16:colId xmlns:a16="http://schemas.microsoft.com/office/drawing/2014/main" val="279661137"/>
                    </a:ext>
                  </a:extLst>
                </a:gridCol>
              </a:tblGrid>
              <a:tr h="0">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30000"/>
                        </a:lnSpc>
                        <a:spcAft>
                          <a:spcPts val="0"/>
                        </a:spcAft>
                      </a:pPr>
                      <a:r>
                        <a:rPr lang="zh-CN" sz="1200" kern="100" dirty="0">
                          <a:effectLst/>
                        </a:rPr>
                        <a:t>随机模拟次数</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en-US" sz="1200" kern="100">
                          <a:effectLst/>
                        </a:rPr>
                        <a:t>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3010713743"/>
                  </a:ext>
                </a:extLst>
              </a:tr>
              <a:tr h="0">
                <a:tc vMerge="1">
                  <a:txBody>
                    <a:bodyPr/>
                    <a:lstStyle/>
                    <a:p>
                      <a:endParaRPr lang="zh-CN" altLang="en-US"/>
                    </a:p>
                  </a:txBody>
                  <a:tcPr/>
                </a:tc>
                <a:tc vMerge="1">
                  <a:txBody>
                    <a:bodyPr/>
                    <a:lstStyle/>
                    <a:p>
                      <a:endParaRPr lang="zh-CN" altLang="en-US"/>
                    </a:p>
                  </a:txBody>
                  <a:tcPr/>
                </a:tc>
                <a:tc>
                  <a:txBody>
                    <a:bodyPr/>
                    <a:lstStyle/>
                    <a:p>
                      <a:pPr algn="ctr">
                        <a:lnSpc>
                          <a:spcPct val="130000"/>
                        </a:lnSpc>
                        <a:spcAft>
                          <a:spcPts val="0"/>
                        </a:spcAft>
                      </a:pPr>
                      <a:r>
                        <a:rPr lang="en-US" sz="1200" kern="100">
                          <a:effectLst/>
                        </a:rPr>
                        <a:t>GIRAFFE</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本章方法</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49760958"/>
                  </a:ext>
                </a:extLst>
              </a:tr>
              <a:tr h="0">
                <a:tc>
                  <a:txBody>
                    <a:bodyPr/>
                    <a:lstStyle/>
                    <a:p>
                      <a:pPr algn="ctr">
                        <a:lnSpc>
                          <a:spcPct val="130000"/>
                        </a:lnSpc>
                        <a:spcAft>
                          <a:spcPts val="0"/>
                        </a:spcAft>
                      </a:pPr>
                      <a:r>
                        <a:rPr lang="en-US" sz="1200" kern="100">
                          <a:effectLst/>
                        </a:rPr>
                        <a:t>VII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0.962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0.978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80415241"/>
                  </a:ext>
                </a:extLst>
              </a:tr>
              <a:tr h="0">
                <a:tc>
                  <a:txBody>
                    <a:bodyPr/>
                    <a:lstStyle/>
                    <a:p>
                      <a:pPr algn="ctr">
                        <a:lnSpc>
                          <a:spcPct val="130000"/>
                        </a:lnSpc>
                        <a:spcAft>
                          <a:spcPts val="0"/>
                        </a:spcAft>
                      </a:pPr>
                      <a:r>
                        <a:rPr lang="en-US" sz="1200" kern="100">
                          <a:effectLst/>
                        </a:rPr>
                        <a:t>VIII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0.891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0.937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99892970"/>
                  </a:ext>
                </a:extLst>
              </a:tr>
              <a:tr h="0">
                <a:tc>
                  <a:txBody>
                    <a:bodyPr/>
                    <a:lstStyle/>
                    <a:p>
                      <a:pPr algn="ctr">
                        <a:lnSpc>
                          <a:spcPct val="130000"/>
                        </a:lnSpc>
                        <a:spcAft>
                          <a:spcPts val="0"/>
                        </a:spcAft>
                      </a:pPr>
                      <a:r>
                        <a:rPr lang="en-US" sz="1200" kern="100">
                          <a:effectLst/>
                        </a:rPr>
                        <a:t>IX</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0.698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0.837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34130066"/>
                  </a:ext>
                </a:extLst>
              </a:tr>
            </a:tbl>
          </a:graphicData>
        </a:graphic>
      </p:graphicFrame>
      <p:pic>
        <p:nvPicPr>
          <p:cNvPr id="3" name="图片 2">
            <a:extLst>
              <a:ext uri="{FF2B5EF4-FFF2-40B4-BE49-F238E27FC236}">
                <a16:creationId xmlns:a16="http://schemas.microsoft.com/office/drawing/2014/main" id="{F6493F9A-6935-4F1C-9444-2EF478C3A391}"/>
              </a:ext>
            </a:extLst>
          </p:cNvPr>
          <p:cNvPicPr>
            <a:picLocks noChangeAspect="1"/>
          </p:cNvPicPr>
          <p:nvPr/>
        </p:nvPicPr>
        <p:blipFill>
          <a:blip r:embed="rId5" cstate="print">
            <a:extLst>
              <a:ext uri="{28A0092B-C50C-407E-A947-70E740481C1C}">
                <a14:useLocalDpi xmlns:a14="http://schemas.microsoft.com/office/drawing/2010/main" val="0"/>
              </a:ext>
            </a:extLst>
          </a:blip>
          <a:srcRect l="3815" t="9674" r="2536" b="8958"/>
          <a:stretch>
            <a:fillRect/>
          </a:stretch>
        </p:blipFill>
        <p:spPr bwMode="auto">
          <a:xfrm>
            <a:off x="5876879" y="1478464"/>
            <a:ext cx="2699894" cy="1663999"/>
          </a:xfrm>
          <a:prstGeom prst="rect">
            <a:avLst/>
          </a:prstGeom>
          <a:noFill/>
        </p:spPr>
      </p:pic>
      <p:pic>
        <p:nvPicPr>
          <p:cNvPr id="5" name="图片 4">
            <a:extLst>
              <a:ext uri="{FF2B5EF4-FFF2-40B4-BE49-F238E27FC236}">
                <a16:creationId xmlns:a16="http://schemas.microsoft.com/office/drawing/2014/main" id="{2601F138-A3C7-4E11-BBBA-9FB1D5734EC7}"/>
              </a:ext>
            </a:extLst>
          </p:cNvPr>
          <p:cNvPicPr>
            <a:picLocks noChangeAspect="1"/>
          </p:cNvPicPr>
          <p:nvPr/>
        </p:nvPicPr>
        <p:blipFill>
          <a:blip r:embed="rId6" cstate="print">
            <a:extLst>
              <a:ext uri="{28A0092B-C50C-407E-A947-70E740481C1C}">
                <a14:useLocalDpi xmlns:a14="http://schemas.microsoft.com/office/drawing/2010/main" val="0"/>
              </a:ext>
            </a:extLst>
          </a:blip>
          <a:srcRect l="2779" t="10388" r="1852" b="8989"/>
          <a:stretch>
            <a:fillRect/>
          </a:stretch>
        </p:blipFill>
        <p:spPr bwMode="auto">
          <a:xfrm>
            <a:off x="5833058" y="3068960"/>
            <a:ext cx="2787536" cy="1670882"/>
          </a:xfrm>
          <a:prstGeom prst="rect">
            <a:avLst/>
          </a:prstGeom>
          <a:noFill/>
        </p:spPr>
      </p:pic>
      <p:pic>
        <p:nvPicPr>
          <p:cNvPr id="7" name="图片 6">
            <a:extLst>
              <a:ext uri="{FF2B5EF4-FFF2-40B4-BE49-F238E27FC236}">
                <a16:creationId xmlns:a16="http://schemas.microsoft.com/office/drawing/2014/main" id="{24ECCD76-EA46-4FA9-B75B-BA6E78647152}"/>
              </a:ext>
            </a:extLst>
          </p:cNvPr>
          <p:cNvPicPr>
            <a:picLocks noChangeAspect="1"/>
          </p:cNvPicPr>
          <p:nvPr/>
        </p:nvPicPr>
        <p:blipFill>
          <a:blip r:embed="rId7" cstate="print">
            <a:extLst>
              <a:ext uri="{28A0092B-C50C-407E-A947-70E740481C1C}">
                <a14:useLocalDpi xmlns:a14="http://schemas.microsoft.com/office/drawing/2010/main" val="0"/>
              </a:ext>
            </a:extLst>
          </a:blip>
          <a:srcRect l="2557" t="11812" r="1787" b="2518"/>
          <a:stretch>
            <a:fillRect/>
          </a:stretch>
        </p:blipFill>
        <p:spPr bwMode="auto">
          <a:xfrm>
            <a:off x="5859656" y="4739842"/>
            <a:ext cx="2793539" cy="1769069"/>
          </a:xfrm>
          <a:prstGeom prst="rect">
            <a:avLst/>
          </a:prstGeom>
          <a:noFill/>
        </p:spPr>
      </p:pic>
      <p:sp>
        <p:nvSpPr>
          <p:cNvPr id="11" name="文本框 10">
            <a:extLst>
              <a:ext uri="{FF2B5EF4-FFF2-40B4-BE49-F238E27FC236}">
                <a16:creationId xmlns:a16="http://schemas.microsoft.com/office/drawing/2014/main" id="{6CE85BBC-B3FB-42CB-981E-4E954CFBE05B}"/>
              </a:ext>
            </a:extLst>
          </p:cNvPr>
          <p:cNvSpPr txBox="1"/>
          <p:nvPr/>
        </p:nvSpPr>
        <p:spPr>
          <a:xfrm>
            <a:off x="415002" y="1629393"/>
            <a:ext cx="2818400" cy="369332"/>
          </a:xfrm>
          <a:prstGeom prst="rect">
            <a:avLst/>
          </a:prstGeom>
          <a:noFill/>
        </p:spPr>
        <p:txBody>
          <a:bodyPr wrap="none" rtlCol="0">
            <a:spAutoFit/>
          </a:bodyPr>
          <a:lstStyle/>
          <a:p>
            <a:r>
              <a:rPr lang="zh-CN" altLang="en-US" dirty="0"/>
              <a:t>分析结果与</a:t>
            </a:r>
            <a:r>
              <a:rPr lang="en-US" altLang="zh-CN" dirty="0"/>
              <a:t>GIRAFFE</a:t>
            </a:r>
            <a:r>
              <a:rPr lang="zh-CN" altLang="en-US" dirty="0"/>
              <a:t>对比</a:t>
            </a:r>
          </a:p>
        </p:txBody>
      </p:sp>
      <p:sp>
        <p:nvSpPr>
          <p:cNvPr id="13" name="标题 1">
            <a:extLst>
              <a:ext uri="{FF2B5EF4-FFF2-40B4-BE49-F238E27FC236}">
                <a16:creationId xmlns:a16="http://schemas.microsoft.com/office/drawing/2014/main" id="{DA2961B7-61DD-4DDD-BA3A-96437E8CEBB9}"/>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121548104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solidFill>
            <a:srgbClr val="0096C3"/>
          </a:solidFill>
        </p:spPr>
        <p:txBody>
          <a:bodyPr wrap="none" rtlCol="0">
            <a:spAutoFit/>
          </a:bodyPr>
          <a:lstStyle/>
          <a:p>
            <a:r>
              <a:rPr lang="zh-CN" altLang="en-US" sz="2000" dirty="0">
                <a:solidFill>
                  <a:schemeClr val="bg1"/>
                </a:solidFill>
              </a:rPr>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graphicFrame>
        <p:nvGraphicFramePr>
          <p:cNvPr id="3" name="表格 2">
            <a:extLst>
              <a:ext uri="{FF2B5EF4-FFF2-40B4-BE49-F238E27FC236}">
                <a16:creationId xmlns:a16="http://schemas.microsoft.com/office/drawing/2014/main" id="{E0AB915E-7C75-4D3B-A703-B45A38489B6D}"/>
              </a:ext>
            </a:extLst>
          </p:cNvPr>
          <p:cNvGraphicFramePr>
            <a:graphicFrameLocks noGrp="1"/>
          </p:cNvGraphicFramePr>
          <p:nvPr>
            <p:extLst>
              <p:ext uri="{D42A27DB-BD31-4B8C-83A1-F6EECF244321}">
                <p14:modId xmlns:p14="http://schemas.microsoft.com/office/powerpoint/2010/main" val="853649988"/>
              </p:ext>
            </p:extLst>
          </p:nvPr>
        </p:nvGraphicFramePr>
        <p:xfrm>
          <a:off x="233721" y="2492896"/>
          <a:ext cx="5925343" cy="1368152"/>
        </p:xfrm>
        <a:graphic>
          <a:graphicData uri="http://schemas.openxmlformats.org/drawingml/2006/table">
            <a:tbl>
              <a:tblPr firstRow="1" firstCol="1" bandRow="1">
                <a:tableStyleId>{21E4AEA4-8DFA-4A89-87EB-49C32662AFE0}</a:tableStyleId>
              </a:tblPr>
              <a:tblGrid>
                <a:gridCol w="1851077">
                  <a:extLst>
                    <a:ext uri="{9D8B030D-6E8A-4147-A177-3AD203B41FA5}">
                      <a16:colId xmlns:a16="http://schemas.microsoft.com/office/drawing/2014/main" val="3699779496"/>
                    </a:ext>
                  </a:extLst>
                </a:gridCol>
                <a:gridCol w="822438">
                  <a:extLst>
                    <a:ext uri="{9D8B030D-6E8A-4147-A177-3AD203B41FA5}">
                      <a16:colId xmlns:a16="http://schemas.microsoft.com/office/drawing/2014/main" val="3935792878"/>
                    </a:ext>
                  </a:extLst>
                </a:gridCol>
                <a:gridCol w="1851077">
                  <a:extLst>
                    <a:ext uri="{9D8B030D-6E8A-4147-A177-3AD203B41FA5}">
                      <a16:colId xmlns:a16="http://schemas.microsoft.com/office/drawing/2014/main" val="312422398"/>
                    </a:ext>
                  </a:extLst>
                </a:gridCol>
                <a:gridCol w="1400751">
                  <a:extLst>
                    <a:ext uri="{9D8B030D-6E8A-4147-A177-3AD203B41FA5}">
                      <a16:colId xmlns:a16="http://schemas.microsoft.com/office/drawing/2014/main" val="106650662"/>
                    </a:ext>
                  </a:extLst>
                </a:gridCol>
              </a:tblGrid>
              <a:tr h="271980">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30000"/>
                        </a:lnSpc>
                        <a:spcAft>
                          <a:spcPts val="0"/>
                        </a:spcAft>
                      </a:pPr>
                      <a:r>
                        <a:rPr lang="en-US" sz="1200" kern="100">
                          <a:effectLst/>
                        </a:rPr>
                        <a:t>t</a:t>
                      </a:r>
                      <a:r>
                        <a:rPr lang="en-US" sz="1200" kern="100" baseline="-25000">
                          <a:effectLst/>
                        </a:rPr>
                        <a:t>1</a:t>
                      </a:r>
                      <a:r>
                        <a:rPr lang="en-US" sz="1200" kern="100">
                          <a:effectLst/>
                        </a:rPr>
                        <a:t>/ t</a:t>
                      </a:r>
                      <a:r>
                        <a:rPr lang="en-US" sz="1200" kern="100" baseline="-250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zh-CN" sz="1200" kern="100">
                          <a:effectLst/>
                        </a:rPr>
                        <a:t>模拟时间</a:t>
                      </a:r>
                      <a:r>
                        <a:rPr lang="en-US" sz="1200" kern="100">
                          <a:effectLst/>
                        </a:rPr>
                        <a:t>(s)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190075365"/>
                  </a:ext>
                </a:extLst>
              </a:tr>
              <a:tr h="274043">
                <a:tc vMerge="1">
                  <a:txBody>
                    <a:bodyPr/>
                    <a:lstStyle/>
                    <a:p>
                      <a:endParaRPr lang="zh-CN" altLang="en-US"/>
                    </a:p>
                  </a:txBody>
                  <a:tcPr/>
                </a:tc>
                <a:tc vMerge="1">
                  <a:txBody>
                    <a:bodyPr/>
                    <a:lstStyle/>
                    <a:p>
                      <a:endParaRPr lang="zh-CN" altLang="en-US"/>
                    </a:p>
                  </a:txBody>
                  <a:tcPr/>
                </a:tc>
                <a:tc>
                  <a:txBody>
                    <a:bodyPr/>
                    <a:lstStyle/>
                    <a:p>
                      <a:pPr algn="ctr">
                        <a:lnSpc>
                          <a:spcPct val="130000"/>
                        </a:lnSpc>
                        <a:spcAft>
                          <a:spcPts val="0"/>
                        </a:spcAft>
                      </a:pPr>
                      <a:r>
                        <a:rPr lang="en-US" sz="1200" kern="100">
                          <a:effectLst/>
                        </a:rPr>
                        <a:t>GIRAFFE(t</a:t>
                      </a:r>
                      <a:r>
                        <a:rPr lang="en-US" sz="1200" kern="100" baseline="-25000">
                          <a:effectLst/>
                        </a:rPr>
                        <a:t>1</a:t>
                      </a:r>
                      <a:r>
                        <a:rPr lang="en-US" sz="12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本章方法</a:t>
                      </a:r>
                      <a:r>
                        <a:rPr lang="en-US" sz="1200" kern="100">
                          <a:effectLst/>
                        </a:rPr>
                        <a:t>(t</a:t>
                      </a:r>
                      <a:r>
                        <a:rPr lang="en-US" sz="1200" kern="100" baseline="-25000">
                          <a:effectLst/>
                        </a:rPr>
                        <a:t>2</a:t>
                      </a:r>
                      <a:r>
                        <a:rPr lang="en-US" sz="12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76786123"/>
                  </a:ext>
                </a:extLst>
              </a:tr>
              <a:tr h="274043">
                <a:tc>
                  <a:txBody>
                    <a:bodyPr/>
                    <a:lstStyle/>
                    <a:p>
                      <a:pPr algn="ctr">
                        <a:lnSpc>
                          <a:spcPct val="130000"/>
                        </a:lnSpc>
                        <a:spcAft>
                          <a:spcPts val="0"/>
                        </a:spcAft>
                      </a:pPr>
                      <a:r>
                        <a:rPr lang="en-US" sz="1200" kern="100">
                          <a:effectLst/>
                        </a:rPr>
                        <a:t>VII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1.33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307.39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276.56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5609257"/>
                  </a:ext>
                </a:extLst>
              </a:tr>
              <a:tr h="274043">
                <a:tc>
                  <a:txBody>
                    <a:bodyPr/>
                    <a:lstStyle/>
                    <a:p>
                      <a:pPr algn="ctr">
                        <a:lnSpc>
                          <a:spcPct val="130000"/>
                        </a:lnSpc>
                        <a:spcAft>
                          <a:spcPts val="0"/>
                        </a:spcAft>
                      </a:pPr>
                      <a:r>
                        <a:rPr lang="en-US" sz="1200" kern="100">
                          <a:effectLst/>
                        </a:rPr>
                        <a:t>VIII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1.67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676.43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357.95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668015853"/>
                  </a:ext>
                </a:extLst>
              </a:tr>
              <a:tr h="274043">
                <a:tc>
                  <a:txBody>
                    <a:bodyPr/>
                    <a:lstStyle/>
                    <a:p>
                      <a:pPr algn="ctr">
                        <a:lnSpc>
                          <a:spcPct val="130000"/>
                        </a:lnSpc>
                        <a:spcAft>
                          <a:spcPts val="0"/>
                        </a:spcAft>
                      </a:pPr>
                      <a:r>
                        <a:rPr lang="en-US" sz="1200" kern="100">
                          <a:effectLst/>
                        </a:rPr>
                        <a:t>IX</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1021.70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458.03</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04813538"/>
                  </a:ext>
                </a:extLst>
              </a:tr>
            </a:tbl>
          </a:graphicData>
        </a:graphic>
      </p:graphicFrame>
      <p:graphicFrame>
        <p:nvGraphicFramePr>
          <p:cNvPr id="5" name="表格 4">
            <a:extLst>
              <a:ext uri="{FF2B5EF4-FFF2-40B4-BE49-F238E27FC236}">
                <a16:creationId xmlns:a16="http://schemas.microsoft.com/office/drawing/2014/main" id="{A41A426F-929F-4F0F-9049-6C26CFEFABDF}"/>
              </a:ext>
            </a:extLst>
          </p:cNvPr>
          <p:cNvGraphicFramePr>
            <a:graphicFrameLocks noGrp="1"/>
          </p:cNvGraphicFramePr>
          <p:nvPr>
            <p:extLst>
              <p:ext uri="{D42A27DB-BD31-4B8C-83A1-F6EECF244321}">
                <p14:modId xmlns:p14="http://schemas.microsoft.com/office/powerpoint/2010/main" val="3750898730"/>
              </p:ext>
            </p:extLst>
          </p:nvPr>
        </p:nvGraphicFramePr>
        <p:xfrm>
          <a:off x="251521" y="4581128"/>
          <a:ext cx="5907544" cy="1584178"/>
        </p:xfrm>
        <a:graphic>
          <a:graphicData uri="http://schemas.openxmlformats.org/drawingml/2006/table">
            <a:tbl>
              <a:tblPr firstRow="1" firstCol="1" bandRow="1">
                <a:tableStyleId>{21E4AEA4-8DFA-4A89-87EB-49C32662AFE0}</a:tableStyleId>
              </a:tblPr>
              <a:tblGrid>
                <a:gridCol w="1851424">
                  <a:extLst>
                    <a:ext uri="{9D8B030D-6E8A-4147-A177-3AD203B41FA5}">
                      <a16:colId xmlns:a16="http://schemas.microsoft.com/office/drawing/2014/main" val="3675062386"/>
                    </a:ext>
                  </a:extLst>
                </a:gridCol>
                <a:gridCol w="848324">
                  <a:extLst>
                    <a:ext uri="{9D8B030D-6E8A-4147-A177-3AD203B41FA5}">
                      <a16:colId xmlns:a16="http://schemas.microsoft.com/office/drawing/2014/main" val="2427179539"/>
                    </a:ext>
                  </a:extLst>
                </a:gridCol>
                <a:gridCol w="1851424">
                  <a:extLst>
                    <a:ext uri="{9D8B030D-6E8A-4147-A177-3AD203B41FA5}">
                      <a16:colId xmlns:a16="http://schemas.microsoft.com/office/drawing/2014/main" val="539468935"/>
                    </a:ext>
                  </a:extLst>
                </a:gridCol>
                <a:gridCol w="1356372">
                  <a:extLst>
                    <a:ext uri="{9D8B030D-6E8A-4147-A177-3AD203B41FA5}">
                      <a16:colId xmlns:a16="http://schemas.microsoft.com/office/drawing/2014/main" val="2260135560"/>
                    </a:ext>
                  </a:extLst>
                </a:gridCol>
              </a:tblGrid>
              <a:tr h="314626">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rowSpan="2">
                  <a:txBody>
                    <a:bodyPr/>
                    <a:lstStyle/>
                    <a:p>
                      <a:pPr algn="ctr">
                        <a:lnSpc>
                          <a:spcPct val="130000"/>
                        </a:lnSpc>
                        <a:spcAft>
                          <a:spcPts val="0"/>
                        </a:spcAft>
                      </a:pPr>
                      <a:r>
                        <a:rPr lang="en-US" sz="1200" kern="100">
                          <a:effectLst/>
                        </a:rPr>
                        <a:t>n</a:t>
                      </a:r>
                      <a:r>
                        <a:rPr lang="en-US" sz="1200" kern="100" baseline="-25000">
                          <a:effectLst/>
                        </a:rPr>
                        <a:t>1</a:t>
                      </a:r>
                      <a:r>
                        <a:rPr lang="en-US" sz="1200" kern="100">
                          <a:effectLst/>
                        </a:rPr>
                        <a:t>/n</a:t>
                      </a:r>
                      <a:r>
                        <a:rPr lang="en-US" sz="1200" kern="100" baseline="-2500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2">
                  <a:txBody>
                    <a:bodyPr/>
                    <a:lstStyle/>
                    <a:p>
                      <a:pPr algn="ctr">
                        <a:lnSpc>
                          <a:spcPct val="130000"/>
                        </a:lnSpc>
                        <a:spcAft>
                          <a:spcPts val="0"/>
                        </a:spcAft>
                      </a:pPr>
                      <a:r>
                        <a:rPr lang="zh-CN" sz="1200" kern="100">
                          <a:effectLst/>
                        </a:rPr>
                        <a:t>模拟次数</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2072963502"/>
                  </a:ext>
                </a:extLst>
              </a:tr>
              <a:tr h="317388">
                <a:tc vMerge="1">
                  <a:txBody>
                    <a:bodyPr/>
                    <a:lstStyle/>
                    <a:p>
                      <a:endParaRPr lang="zh-CN" altLang="en-US"/>
                    </a:p>
                  </a:txBody>
                  <a:tcPr/>
                </a:tc>
                <a:tc vMerge="1">
                  <a:txBody>
                    <a:bodyPr/>
                    <a:lstStyle/>
                    <a:p>
                      <a:endParaRPr lang="zh-CN" altLang="en-US"/>
                    </a:p>
                  </a:txBody>
                  <a:tcPr/>
                </a:tc>
                <a:tc>
                  <a:txBody>
                    <a:bodyPr/>
                    <a:lstStyle/>
                    <a:p>
                      <a:pPr algn="ctr">
                        <a:lnSpc>
                          <a:spcPct val="130000"/>
                        </a:lnSpc>
                        <a:spcAft>
                          <a:spcPts val="0"/>
                        </a:spcAft>
                      </a:pPr>
                      <a:r>
                        <a:rPr lang="en-US" sz="1200" kern="100" dirty="0">
                          <a:effectLst/>
                        </a:rPr>
                        <a:t>GIRAFFE(n</a:t>
                      </a:r>
                      <a:r>
                        <a:rPr lang="en-US" sz="1200" kern="100" baseline="-25000" dirty="0">
                          <a:effectLst/>
                        </a:rPr>
                        <a:t>1</a:t>
                      </a:r>
                      <a:r>
                        <a:rPr lang="en-US" sz="12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本章方法</a:t>
                      </a:r>
                      <a:r>
                        <a:rPr lang="en-US" sz="1200" kern="100">
                          <a:effectLst/>
                        </a:rPr>
                        <a:t>(n</a:t>
                      </a:r>
                      <a:r>
                        <a:rPr lang="en-US" sz="1200" kern="100" baseline="-25000">
                          <a:effectLst/>
                        </a:rPr>
                        <a:t>2</a:t>
                      </a:r>
                      <a:r>
                        <a:rPr lang="en-US" sz="12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56100856"/>
                  </a:ext>
                </a:extLst>
              </a:tr>
              <a:tr h="317388">
                <a:tc>
                  <a:txBody>
                    <a:bodyPr/>
                    <a:lstStyle/>
                    <a:p>
                      <a:pPr algn="ctr">
                        <a:lnSpc>
                          <a:spcPct val="130000"/>
                        </a:lnSpc>
                        <a:spcAft>
                          <a:spcPts val="0"/>
                        </a:spcAft>
                      </a:pPr>
                      <a:r>
                        <a:rPr lang="en-US" sz="1200" kern="100">
                          <a:effectLst/>
                        </a:rPr>
                        <a:t>VII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1.33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82549682"/>
                  </a:ext>
                </a:extLst>
              </a:tr>
              <a:tr h="317388">
                <a:tc>
                  <a:txBody>
                    <a:bodyPr/>
                    <a:lstStyle/>
                    <a:p>
                      <a:pPr algn="ctr">
                        <a:lnSpc>
                          <a:spcPct val="130000"/>
                        </a:lnSpc>
                        <a:spcAft>
                          <a:spcPts val="0"/>
                        </a:spcAft>
                      </a:pPr>
                      <a:r>
                        <a:rPr lang="en-US" sz="1200" kern="100">
                          <a:effectLst/>
                        </a:rPr>
                        <a:t>VIII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1.67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4723967"/>
                  </a:ext>
                </a:extLst>
              </a:tr>
              <a:tr h="317388">
                <a:tc>
                  <a:txBody>
                    <a:bodyPr/>
                    <a:lstStyle/>
                    <a:p>
                      <a:pPr algn="ctr">
                        <a:lnSpc>
                          <a:spcPct val="130000"/>
                        </a:lnSpc>
                        <a:spcAft>
                          <a:spcPts val="0"/>
                        </a:spcAft>
                      </a:pPr>
                      <a:r>
                        <a:rPr lang="en-US" sz="1200" kern="100">
                          <a:effectLst/>
                        </a:rPr>
                        <a:t>IX</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1.00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20</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44671973"/>
                  </a:ext>
                </a:extLst>
              </a:tr>
            </a:tbl>
          </a:graphicData>
        </a:graphic>
      </p:graphicFrame>
      <p:sp>
        <p:nvSpPr>
          <p:cNvPr id="6" name="文本框 5">
            <a:extLst>
              <a:ext uri="{FF2B5EF4-FFF2-40B4-BE49-F238E27FC236}">
                <a16:creationId xmlns:a16="http://schemas.microsoft.com/office/drawing/2014/main" id="{46E20CAB-76FD-42DF-9D18-EB2FEF6056CD}"/>
              </a:ext>
            </a:extLst>
          </p:cNvPr>
          <p:cNvSpPr txBox="1"/>
          <p:nvPr/>
        </p:nvSpPr>
        <p:spPr>
          <a:xfrm>
            <a:off x="415002" y="1629393"/>
            <a:ext cx="2818400" cy="369332"/>
          </a:xfrm>
          <a:prstGeom prst="rect">
            <a:avLst/>
          </a:prstGeom>
          <a:noFill/>
        </p:spPr>
        <p:txBody>
          <a:bodyPr wrap="none" rtlCol="0">
            <a:spAutoFit/>
          </a:bodyPr>
          <a:lstStyle/>
          <a:p>
            <a:r>
              <a:rPr lang="zh-CN" altLang="en-US" dirty="0"/>
              <a:t>分析结果与</a:t>
            </a:r>
            <a:r>
              <a:rPr lang="en-US" altLang="zh-CN" dirty="0"/>
              <a:t>GIRAFFE</a:t>
            </a:r>
            <a:r>
              <a:rPr lang="zh-CN" altLang="en-US" dirty="0"/>
              <a:t>对比</a:t>
            </a:r>
          </a:p>
        </p:txBody>
      </p:sp>
      <p:sp>
        <p:nvSpPr>
          <p:cNvPr id="7" name="矩形 6">
            <a:extLst>
              <a:ext uri="{FF2B5EF4-FFF2-40B4-BE49-F238E27FC236}">
                <a16:creationId xmlns:a16="http://schemas.microsoft.com/office/drawing/2014/main" id="{0DF91A13-EC6D-49F3-B375-A64342158E04}"/>
              </a:ext>
            </a:extLst>
          </p:cNvPr>
          <p:cNvSpPr/>
          <p:nvPr/>
        </p:nvSpPr>
        <p:spPr>
          <a:xfrm>
            <a:off x="6372200" y="2603029"/>
            <a:ext cx="2538079" cy="646331"/>
          </a:xfrm>
          <a:prstGeom prst="rect">
            <a:avLst/>
          </a:prstGeom>
        </p:spPr>
        <p:txBody>
          <a:bodyPr wrap="square">
            <a:spAutoFit/>
          </a:bodyPr>
          <a:lstStyle/>
          <a:p>
            <a:pPr algn="ctr"/>
            <a:r>
              <a:rPr lang="zh-CN" altLang="zh-CN" kern="100" dirty="0">
                <a:latin typeface="Times New Roman" panose="02020603050405020304" pitchFamily="18" charset="0"/>
                <a:cs typeface="Times New Roman" panose="02020603050405020304" pitchFamily="18" charset="0"/>
              </a:rPr>
              <a:t>进行</a:t>
            </a:r>
            <a:r>
              <a:rPr lang="en-US" altLang="zh-CN" kern="100" dirty="0">
                <a:latin typeface="Times New Roman" panose="02020603050405020304" pitchFamily="18" charset="0"/>
              </a:rPr>
              <a:t>1000</a:t>
            </a:r>
            <a:r>
              <a:rPr lang="zh-CN" altLang="zh-CN" kern="100" dirty="0">
                <a:latin typeface="Times New Roman" panose="02020603050405020304" pitchFamily="18" charset="0"/>
                <a:cs typeface="Times New Roman" panose="02020603050405020304" pitchFamily="18" charset="0"/>
              </a:rPr>
              <a:t>次</a:t>
            </a:r>
            <a:r>
              <a:rPr lang="en-US" altLang="zh-CN" kern="100" dirty="0">
                <a:latin typeface="Times New Roman" panose="02020603050405020304" pitchFamily="18" charset="0"/>
              </a:rPr>
              <a:t>Monte Carlo</a:t>
            </a:r>
            <a:r>
              <a:rPr lang="zh-CN" altLang="en-US" kern="100" dirty="0">
                <a:latin typeface="Times New Roman" panose="02020603050405020304" pitchFamily="18" charset="0"/>
                <a:cs typeface="Times New Roman" panose="02020603050405020304" pitchFamily="18" charset="0"/>
              </a:rPr>
              <a:t>抽样，并进行水力分析</a:t>
            </a:r>
            <a:endParaRPr lang="zh-CN" altLang="en-US" dirty="0"/>
          </a:p>
        </p:txBody>
      </p:sp>
      <p:sp>
        <p:nvSpPr>
          <p:cNvPr id="8" name="矩形 7">
            <a:extLst>
              <a:ext uri="{FF2B5EF4-FFF2-40B4-BE49-F238E27FC236}">
                <a16:creationId xmlns:a16="http://schemas.microsoft.com/office/drawing/2014/main" id="{36FA5E5E-2EFE-42DF-8A4C-AAB35D3352C0}"/>
              </a:ext>
            </a:extLst>
          </p:cNvPr>
          <p:cNvSpPr/>
          <p:nvPr/>
        </p:nvSpPr>
        <p:spPr>
          <a:xfrm>
            <a:off x="6372200" y="4831010"/>
            <a:ext cx="2550698" cy="369332"/>
          </a:xfrm>
          <a:prstGeom prst="rect">
            <a:avLst/>
          </a:prstGeom>
        </p:spPr>
        <p:txBody>
          <a:bodyPr wrap="none">
            <a:spAutoFit/>
          </a:bodyPr>
          <a:lstStyle/>
          <a:p>
            <a:r>
              <a:rPr lang="zh-CN" altLang="en-US" dirty="0"/>
              <a:t>收敛条件下，即</a:t>
            </a:r>
            <a:r>
              <a:rPr lang="en-US" altLang="zh-CN" dirty="0"/>
              <a:t>ξ= 0.02</a:t>
            </a:r>
            <a:endParaRPr lang="zh-CN" altLang="en-US" dirty="0"/>
          </a:p>
        </p:txBody>
      </p:sp>
      <p:sp>
        <p:nvSpPr>
          <p:cNvPr id="13" name="标题 1">
            <a:extLst>
              <a:ext uri="{FF2B5EF4-FFF2-40B4-BE49-F238E27FC236}">
                <a16:creationId xmlns:a16="http://schemas.microsoft.com/office/drawing/2014/main" id="{CE00AD10-E580-4240-8A29-379F163FD0CC}"/>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30656945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755DFF51-E071-4F41-860C-1F23C709E0CA}"/>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文本框 7">
            <a:extLst>
              <a:ext uri="{FF2B5EF4-FFF2-40B4-BE49-F238E27FC236}">
                <a16:creationId xmlns:a16="http://schemas.microsoft.com/office/drawing/2014/main" id="{F0FC31BA-1979-4BD7-9AF6-1DA8E7C6705E}"/>
              </a:ext>
            </a:extLst>
          </p:cNvPr>
          <p:cNvSpPr txBox="1"/>
          <p:nvPr/>
        </p:nvSpPr>
        <p:spPr>
          <a:xfrm>
            <a:off x="289136" y="1864995"/>
            <a:ext cx="2940228"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供水管网水力分析方法</a:t>
            </a:r>
            <a:r>
              <a:rPr lang="en-US" altLang="zh-CN" dirty="0"/>
              <a:t> </a:t>
            </a:r>
            <a:endParaRPr lang="zh-CN" altLang="en-US" dirty="0"/>
          </a:p>
        </p:txBody>
      </p:sp>
      <p:graphicFrame>
        <p:nvGraphicFramePr>
          <p:cNvPr id="10" name="图表 9">
            <a:extLst>
              <a:ext uri="{FF2B5EF4-FFF2-40B4-BE49-F238E27FC236}">
                <a16:creationId xmlns:a16="http://schemas.microsoft.com/office/drawing/2014/main" id="{69823698-B2AD-43A9-A221-93AC9786313B}"/>
              </a:ext>
            </a:extLst>
          </p:cNvPr>
          <p:cNvGraphicFramePr>
            <a:graphicFrameLocks/>
          </p:cNvGraphicFramePr>
          <p:nvPr>
            <p:extLst>
              <p:ext uri="{D42A27DB-BD31-4B8C-83A1-F6EECF244321}">
                <p14:modId xmlns:p14="http://schemas.microsoft.com/office/powerpoint/2010/main" val="591873556"/>
              </p:ext>
            </p:extLst>
          </p:nvPr>
        </p:nvGraphicFramePr>
        <p:xfrm>
          <a:off x="300988" y="1478464"/>
          <a:ext cx="8603344" cy="3960440"/>
        </p:xfrm>
        <a:graphic>
          <a:graphicData uri="http://schemas.openxmlformats.org/drawingml/2006/chart">
            <c:chart xmlns:c="http://schemas.openxmlformats.org/drawingml/2006/chart" xmlns:r="http://schemas.openxmlformats.org/officeDocument/2006/relationships" r:id="rId3"/>
          </a:graphicData>
        </a:graphic>
      </p:graphicFrame>
      <p:sp>
        <p:nvSpPr>
          <p:cNvPr id="5" name="文本框 4">
            <a:extLst>
              <a:ext uri="{FF2B5EF4-FFF2-40B4-BE49-F238E27FC236}">
                <a16:creationId xmlns:a16="http://schemas.microsoft.com/office/drawing/2014/main" id="{61899336-3906-4FBE-921A-01DBECF8D10F}"/>
              </a:ext>
            </a:extLst>
          </p:cNvPr>
          <p:cNvSpPr txBox="1"/>
          <p:nvPr/>
        </p:nvSpPr>
        <p:spPr>
          <a:xfrm>
            <a:off x="835827" y="5386220"/>
            <a:ext cx="5759462" cy="369332"/>
          </a:xfrm>
          <a:prstGeom prst="rect">
            <a:avLst/>
          </a:prstGeom>
          <a:noFill/>
        </p:spPr>
        <p:txBody>
          <a:bodyPr wrap="none" rtlCol="0">
            <a:spAutoFit/>
          </a:bodyPr>
          <a:lstStyle/>
          <a:p>
            <a:r>
              <a:rPr lang="en-US" altLang="zh-CN" dirty="0"/>
              <a:t>2000</a:t>
            </a:r>
            <a:r>
              <a:rPr lang="zh-CN" altLang="en-US" dirty="0"/>
              <a:t>年 </a:t>
            </a:r>
            <a:r>
              <a:rPr lang="en-US" altLang="zh-CN" dirty="0"/>
              <a:t>EPANET 2.0 </a:t>
            </a:r>
            <a:r>
              <a:rPr lang="zh-CN" altLang="en-US" dirty="0"/>
              <a:t>成为主流供水管网水力分析软件</a:t>
            </a:r>
          </a:p>
        </p:txBody>
      </p:sp>
      <p:sp>
        <p:nvSpPr>
          <p:cNvPr id="7" name="文本框 6">
            <a:extLst>
              <a:ext uri="{FF2B5EF4-FFF2-40B4-BE49-F238E27FC236}">
                <a16:creationId xmlns:a16="http://schemas.microsoft.com/office/drawing/2014/main" id="{AC1DAA0C-1C06-4C6F-ACC0-618A7FACB9BC}"/>
              </a:ext>
            </a:extLst>
          </p:cNvPr>
          <p:cNvSpPr txBox="1"/>
          <p:nvPr/>
        </p:nvSpPr>
        <p:spPr>
          <a:xfrm>
            <a:off x="1619672" y="5837678"/>
            <a:ext cx="4241418" cy="369332"/>
          </a:xfrm>
          <a:prstGeom prst="rect">
            <a:avLst/>
          </a:prstGeom>
          <a:noFill/>
        </p:spPr>
        <p:txBody>
          <a:bodyPr wrap="none" rtlCol="0">
            <a:spAutoFit/>
          </a:bodyPr>
          <a:lstStyle/>
          <a:p>
            <a:r>
              <a:rPr lang="en-US" altLang="zh-CN" dirty="0"/>
              <a:t>EPANET 2.0</a:t>
            </a:r>
            <a:r>
              <a:rPr lang="zh-CN" altLang="en-US" dirty="0"/>
              <a:t>为开源软件，便于二次开发</a:t>
            </a:r>
          </a:p>
        </p:txBody>
      </p:sp>
      <p:sp>
        <p:nvSpPr>
          <p:cNvPr id="14" name="标题 1">
            <a:extLst>
              <a:ext uri="{FF2B5EF4-FFF2-40B4-BE49-F238E27FC236}">
                <a16:creationId xmlns:a16="http://schemas.microsoft.com/office/drawing/2014/main" id="{B1F141C4-410D-45BF-BDDE-952CA88F2B5A}"/>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Tree>
    <p:extLst>
      <p:ext uri="{BB962C8B-B14F-4D97-AF65-F5344CB8AC3E}">
        <p14:creationId xmlns:p14="http://schemas.microsoft.com/office/powerpoint/2010/main" val="27407938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580AE70-1FE3-4FAC-97D9-6A4C0C6EBFA6}"/>
              </a:ext>
            </a:extLst>
          </p:cNvPr>
          <p:cNvSpPr txBox="1"/>
          <p:nvPr/>
        </p:nvSpPr>
        <p:spPr>
          <a:xfrm>
            <a:off x="251520" y="1078354"/>
            <a:ext cx="1744388" cy="400110"/>
          </a:xfrm>
          <a:prstGeom prst="rect">
            <a:avLst/>
          </a:prstGeom>
          <a:noFill/>
        </p:spPr>
        <p:txBody>
          <a:bodyPr wrap="none" rtlCol="0">
            <a:spAutoFit/>
          </a:bodyPr>
          <a:lstStyle/>
          <a:p>
            <a:r>
              <a:rPr lang="zh-CN" altLang="en-US" sz="2000" dirty="0"/>
              <a:t>震后水力分析</a:t>
            </a:r>
          </a:p>
        </p:txBody>
      </p:sp>
      <p:sp>
        <p:nvSpPr>
          <p:cNvPr id="10" name="文本框 9">
            <a:extLst>
              <a:ext uri="{FF2B5EF4-FFF2-40B4-BE49-F238E27FC236}">
                <a16:creationId xmlns:a16="http://schemas.microsoft.com/office/drawing/2014/main" id="{096C46F9-894A-47CD-862F-75E15DB352DD}"/>
              </a:ext>
            </a:extLst>
          </p:cNvPr>
          <p:cNvSpPr txBox="1"/>
          <p:nvPr/>
        </p:nvSpPr>
        <p:spPr>
          <a:xfrm>
            <a:off x="5297732" y="1086595"/>
            <a:ext cx="1210588" cy="400110"/>
          </a:xfrm>
          <a:prstGeom prst="rect">
            <a:avLst/>
          </a:prstGeom>
          <a:noFill/>
        </p:spPr>
        <p:txBody>
          <a:bodyPr wrap="none" rtlCol="0">
            <a:spAutoFit/>
          </a:bodyPr>
          <a:lstStyle/>
          <a:p>
            <a:r>
              <a:rPr lang="zh-CN" altLang="en-US" sz="2000" dirty="0"/>
              <a:t>案例分析</a:t>
            </a:r>
          </a:p>
        </p:txBody>
      </p:sp>
      <p:sp>
        <p:nvSpPr>
          <p:cNvPr id="12" name="文本框 11">
            <a:extLst>
              <a:ext uri="{FF2B5EF4-FFF2-40B4-BE49-F238E27FC236}">
                <a16:creationId xmlns:a16="http://schemas.microsoft.com/office/drawing/2014/main" id="{C53D4FEB-708C-48A1-9FBE-40C6F74C2196}"/>
              </a:ext>
            </a:extLst>
          </p:cNvPr>
          <p:cNvSpPr txBox="1"/>
          <p:nvPr/>
        </p:nvSpPr>
        <p:spPr>
          <a:xfrm>
            <a:off x="6588224" y="1086595"/>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
        <p:nvSpPr>
          <p:cNvPr id="9" name="文本框 8">
            <a:extLst>
              <a:ext uri="{FF2B5EF4-FFF2-40B4-BE49-F238E27FC236}">
                <a16:creationId xmlns:a16="http://schemas.microsoft.com/office/drawing/2014/main" id="{3C4F7550-69FA-4364-9A62-1C7D8447019C}"/>
              </a:ext>
            </a:extLst>
          </p:cNvPr>
          <p:cNvSpPr txBox="1"/>
          <p:nvPr/>
        </p:nvSpPr>
        <p:spPr>
          <a:xfrm>
            <a:off x="2177967" y="1086595"/>
            <a:ext cx="3119765" cy="400110"/>
          </a:xfrm>
          <a:prstGeom prst="rect">
            <a:avLst/>
          </a:prstGeom>
          <a:noFill/>
        </p:spPr>
        <p:txBody>
          <a:bodyPr wrap="none" rtlCol="0">
            <a:spAutoFit/>
          </a:bodyPr>
          <a:lstStyle/>
          <a:p>
            <a:r>
              <a:rPr lang="zh-CN" altLang="en-US" sz="2000" dirty="0"/>
              <a:t>基于</a:t>
            </a:r>
            <a:r>
              <a:rPr lang="en-US" altLang="zh-CN" sz="2000" dirty="0"/>
              <a:t>Monte Carlo</a:t>
            </a:r>
            <a:r>
              <a:rPr lang="zh-CN" altLang="en-US" sz="2000" dirty="0"/>
              <a:t>功能评估</a:t>
            </a:r>
          </a:p>
        </p:txBody>
      </p:sp>
      <p:sp>
        <p:nvSpPr>
          <p:cNvPr id="3" name="矩形 2">
            <a:extLst>
              <a:ext uri="{FF2B5EF4-FFF2-40B4-BE49-F238E27FC236}">
                <a16:creationId xmlns:a16="http://schemas.microsoft.com/office/drawing/2014/main" id="{78D1C454-8F31-4AC2-9B2C-BAFD1AA968E0}"/>
              </a:ext>
            </a:extLst>
          </p:cNvPr>
          <p:cNvSpPr/>
          <p:nvPr/>
        </p:nvSpPr>
        <p:spPr>
          <a:xfrm>
            <a:off x="126849" y="1716791"/>
            <a:ext cx="8890302" cy="3416320"/>
          </a:xfrm>
          <a:prstGeom prst="rect">
            <a:avLst/>
          </a:prstGeom>
        </p:spPr>
        <p:txBody>
          <a:bodyPr wrap="square">
            <a:spAutoFit/>
          </a:bodyPr>
          <a:lstStyle/>
          <a:p>
            <a:r>
              <a:rPr lang="zh-CN" altLang="en-US" dirty="0"/>
              <a:t>（</a:t>
            </a:r>
            <a:r>
              <a:rPr lang="en-US" altLang="zh-CN" dirty="0"/>
              <a:t>1</a:t>
            </a:r>
            <a:r>
              <a:rPr lang="zh-CN" altLang="en-US" dirty="0"/>
              <a:t>）基于压力驱动配水量模型的供水管网震后水力分析计算得到供水管网震后水力状态与</a:t>
            </a:r>
            <a:r>
              <a:rPr lang="en-US" altLang="zh-CN" dirty="0"/>
              <a:t>GIRAFFE</a:t>
            </a:r>
            <a:r>
              <a:rPr lang="zh-CN" altLang="en-US" dirty="0"/>
              <a:t>软件计算结果的变化规律相同：当地震烈度相同时，基于压力驱动配水量模型的供水管网震后水力分析方法与</a:t>
            </a:r>
            <a:r>
              <a:rPr lang="en-US" altLang="zh-CN" dirty="0"/>
              <a:t>GIRAFFE</a:t>
            </a:r>
            <a:r>
              <a:rPr lang="zh-CN" altLang="en-US" dirty="0"/>
              <a:t>软件计算得到相同的供水能力薄弱节点，节点供水满足率空间分布规律相同。</a:t>
            </a:r>
            <a:endParaRPr lang="en-US" altLang="zh-CN" dirty="0"/>
          </a:p>
          <a:p>
            <a:endParaRPr lang="zh-CN" altLang="en-US" dirty="0"/>
          </a:p>
          <a:p>
            <a:r>
              <a:rPr lang="zh-CN" altLang="en-US" dirty="0"/>
              <a:t>（</a:t>
            </a:r>
            <a:r>
              <a:rPr lang="en-US" altLang="zh-CN" dirty="0"/>
              <a:t>2</a:t>
            </a:r>
            <a:r>
              <a:rPr lang="zh-CN" altLang="en-US" dirty="0"/>
              <a:t>）基于压力驱动节点配水量模型，可以同时分析管道破坏对管道上游和下游节点配水量的影响；解决了</a:t>
            </a:r>
            <a:r>
              <a:rPr lang="en-US" altLang="zh-CN" dirty="0"/>
              <a:t>GIRAFFE</a:t>
            </a:r>
            <a:r>
              <a:rPr lang="zh-CN" altLang="en-US" dirty="0"/>
              <a:t>模拟结果中对于震后节点配水量只能</a:t>
            </a:r>
            <a:r>
              <a:rPr lang="en-US" altLang="zh-CN" dirty="0"/>
              <a:t>100%</a:t>
            </a:r>
            <a:r>
              <a:rPr lang="zh-CN" altLang="en-US" dirty="0"/>
              <a:t>或者</a:t>
            </a:r>
            <a:r>
              <a:rPr lang="en-US" altLang="zh-CN" dirty="0"/>
              <a:t>0%</a:t>
            </a:r>
            <a:r>
              <a:rPr lang="zh-CN" altLang="en-US" dirty="0"/>
              <a:t>满足需水量的不足，模拟结果更符合实际震害情况。</a:t>
            </a:r>
            <a:endParaRPr lang="en-US" altLang="zh-CN" dirty="0"/>
          </a:p>
          <a:p>
            <a:endParaRPr lang="zh-CN" altLang="en-US" dirty="0"/>
          </a:p>
          <a:p>
            <a:r>
              <a:rPr lang="zh-CN" altLang="en-US" dirty="0"/>
              <a:t>（</a:t>
            </a:r>
            <a:r>
              <a:rPr lang="en-US" altLang="zh-CN" dirty="0"/>
              <a:t>3</a:t>
            </a:r>
            <a:r>
              <a:rPr lang="zh-CN" altLang="en-US" dirty="0"/>
              <a:t>）与</a:t>
            </a:r>
            <a:r>
              <a:rPr lang="en-US" altLang="zh-CN" dirty="0"/>
              <a:t>GIRAFFE</a:t>
            </a:r>
            <a:r>
              <a:rPr lang="zh-CN" altLang="en-US" dirty="0"/>
              <a:t>软件相比本文方法计算效率更高。达到相同模拟收敛条件，</a:t>
            </a:r>
            <a:r>
              <a:rPr lang="en-US" altLang="zh-CN" dirty="0"/>
              <a:t>GIRAFFE</a:t>
            </a:r>
            <a:r>
              <a:rPr lang="zh-CN" altLang="en-US" dirty="0"/>
              <a:t>软件所需模拟次数为本文方法的</a:t>
            </a:r>
            <a:r>
              <a:rPr lang="en-US" altLang="zh-CN" dirty="0"/>
              <a:t>1.0~1.6</a:t>
            </a:r>
            <a:r>
              <a:rPr lang="zh-CN" altLang="en-US" dirty="0"/>
              <a:t>倍；而完成单次模拟所需时间为本文方法的</a:t>
            </a:r>
            <a:r>
              <a:rPr lang="en-US" altLang="zh-CN" dirty="0"/>
              <a:t>1.1~2.2</a:t>
            </a:r>
            <a:r>
              <a:rPr lang="zh-CN" altLang="en-US" dirty="0"/>
              <a:t>倍。</a:t>
            </a:r>
          </a:p>
        </p:txBody>
      </p:sp>
      <p:sp>
        <p:nvSpPr>
          <p:cNvPr id="8" name="标题 1">
            <a:extLst>
              <a:ext uri="{FF2B5EF4-FFF2-40B4-BE49-F238E27FC236}">
                <a16:creationId xmlns:a16="http://schemas.microsoft.com/office/drawing/2014/main" id="{DFEABB80-F4F9-4D1E-A949-D9174B2AB35F}"/>
              </a:ext>
            </a:extLst>
          </p:cNvPr>
          <p:cNvSpPr txBox="1">
            <a:spLocks/>
          </p:cNvSpPr>
          <p:nvPr/>
        </p:nvSpPr>
        <p:spPr>
          <a:xfrm>
            <a:off x="0" y="158751"/>
            <a:ext cx="9017151" cy="677962"/>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3 </a:t>
            </a:r>
            <a:r>
              <a:rPr lang="zh-CN" altLang="en-US" sz="2400"/>
              <a:t>基于压力驱动配水量模型的</a:t>
            </a:r>
            <a:br>
              <a:rPr lang="en-US" altLang="zh-CN" sz="2400"/>
            </a:br>
            <a:r>
              <a:rPr lang="zh-CN" altLang="en-US" sz="2400"/>
              <a:t>供水管网震后水力分析方法</a:t>
            </a:r>
            <a:endParaRPr lang="zh-CN" altLang="en-US" sz="2400" dirty="0"/>
          </a:p>
        </p:txBody>
      </p:sp>
    </p:spTree>
    <p:extLst>
      <p:ext uri="{BB962C8B-B14F-4D97-AF65-F5344CB8AC3E}">
        <p14:creationId xmlns:p14="http://schemas.microsoft.com/office/powerpoint/2010/main" val="231175462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solidFill>
            <a:srgbClr val="0096C3"/>
          </a:solidFill>
        </p:spPr>
        <p:txBody>
          <a:bodyPr wrap="none" rtlCol="0">
            <a:spAutoFit/>
          </a:bodyPr>
          <a:lstStyle/>
          <a:p>
            <a:r>
              <a:rPr lang="zh-CN" altLang="en-US" sz="2000" dirty="0">
                <a:solidFill>
                  <a:schemeClr val="bg1"/>
                </a:solidFill>
              </a:rPr>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pic>
        <p:nvPicPr>
          <p:cNvPr id="13" name="图片 12">
            <a:extLst>
              <a:ext uri="{FF2B5EF4-FFF2-40B4-BE49-F238E27FC236}">
                <a16:creationId xmlns:a16="http://schemas.microsoft.com/office/drawing/2014/main" id="{4265EBAD-6B67-419A-BB1D-46AED963E15C}"/>
              </a:ext>
            </a:extLst>
          </p:cNvPr>
          <p:cNvPicPr/>
          <p:nvPr/>
        </p:nvPicPr>
        <p:blipFill>
          <a:blip r:embed="rId2" cstate="print">
            <a:extLst>
              <a:ext uri="{28A0092B-C50C-407E-A947-70E740481C1C}">
                <a14:useLocalDpi xmlns:a14="http://schemas.microsoft.com/office/drawing/2010/main" val="0"/>
              </a:ext>
            </a:extLst>
          </a:blip>
          <a:stretch>
            <a:fillRect/>
          </a:stretch>
        </p:blipFill>
        <p:spPr>
          <a:xfrm>
            <a:off x="594360" y="2534025"/>
            <a:ext cx="3977640" cy="2828290"/>
          </a:xfrm>
          <a:prstGeom prst="rect">
            <a:avLst/>
          </a:prstGeom>
        </p:spPr>
      </p:pic>
      <p:sp>
        <p:nvSpPr>
          <p:cNvPr id="14" name="矩形 13">
            <a:extLst>
              <a:ext uri="{FF2B5EF4-FFF2-40B4-BE49-F238E27FC236}">
                <a16:creationId xmlns:a16="http://schemas.microsoft.com/office/drawing/2014/main" id="{A65B2D73-B825-4F89-901F-20E0A6B2F6FA}"/>
              </a:ext>
            </a:extLst>
          </p:cNvPr>
          <p:cNvSpPr/>
          <p:nvPr/>
        </p:nvSpPr>
        <p:spPr>
          <a:xfrm>
            <a:off x="5220071" y="2327367"/>
            <a:ext cx="3860503" cy="1477328"/>
          </a:xfrm>
          <a:prstGeom prst="rect">
            <a:avLst/>
          </a:prstGeom>
        </p:spPr>
        <p:txBody>
          <a:bodyPr wrap="square">
            <a:spAutoFit/>
          </a:bodyPr>
          <a:lstStyle/>
          <a:p>
            <a:r>
              <a:rPr lang="zh-CN" altLang="en-US" dirty="0"/>
              <a:t>从原水，经过消毒、杀菌、沉淀等过程后通过泵站加压输送到管网中。其中泵站作为加压设备对保障管网中水压具有重要作用，而</a:t>
            </a:r>
            <a:r>
              <a:rPr lang="zh-CN" altLang="en-US" b="1" dirty="0"/>
              <a:t>水泵</a:t>
            </a:r>
            <a:r>
              <a:rPr lang="zh-CN" altLang="en-US" dirty="0"/>
              <a:t>的出水水压与出水流量具有函数关系。</a:t>
            </a:r>
          </a:p>
        </p:txBody>
      </p:sp>
      <p:sp>
        <p:nvSpPr>
          <p:cNvPr id="15" name="文本框 14">
            <a:extLst>
              <a:ext uri="{FF2B5EF4-FFF2-40B4-BE49-F238E27FC236}">
                <a16:creationId xmlns:a16="http://schemas.microsoft.com/office/drawing/2014/main" id="{3BB50693-7248-4514-BDE1-B4E32BD44CA0}"/>
              </a:ext>
            </a:extLst>
          </p:cNvPr>
          <p:cNvSpPr txBox="1"/>
          <p:nvPr/>
        </p:nvSpPr>
        <p:spPr>
          <a:xfrm>
            <a:off x="5199920" y="4468932"/>
            <a:ext cx="4023858" cy="369332"/>
          </a:xfrm>
          <a:prstGeom prst="rect">
            <a:avLst/>
          </a:prstGeom>
          <a:noFill/>
        </p:spPr>
        <p:txBody>
          <a:bodyPr wrap="none" rtlCol="0">
            <a:spAutoFit/>
          </a:bodyPr>
          <a:lstStyle/>
          <a:p>
            <a:r>
              <a:rPr lang="zh-CN" altLang="en-US" dirty="0"/>
              <a:t>采用水泵模拟供水管网水源供水能力</a:t>
            </a:r>
          </a:p>
        </p:txBody>
      </p:sp>
    </p:spTree>
    <p:extLst>
      <p:ext uri="{BB962C8B-B14F-4D97-AF65-F5344CB8AC3E}">
        <p14:creationId xmlns:p14="http://schemas.microsoft.com/office/powerpoint/2010/main" val="397354255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solidFill>
            <a:srgbClr val="0096C3"/>
          </a:solidFill>
        </p:spPr>
        <p:txBody>
          <a:bodyPr wrap="none" rtlCol="0">
            <a:spAutoFit/>
          </a:bodyPr>
          <a:lstStyle/>
          <a:p>
            <a:r>
              <a:rPr lang="zh-CN" altLang="en-US" sz="2000" dirty="0">
                <a:solidFill>
                  <a:schemeClr val="bg1"/>
                </a:solidFill>
              </a:rPr>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pic>
        <p:nvPicPr>
          <p:cNvPr id="3" name="图片 2">
            <a:extLst>
              <a:ext uri="{FF2B5EF4-FFF2-40B4-BE49-F238E27FC236}">
                <a16:creationId xmlns:a16="http://schemas.microsoft.com/office/drawing/2014/main" id="{D594637B-0C40-4C23-9DB1-4D7AC8B9CAD5}"/>
              </a:ext>
            </a:extLst>
          </p:cNvPr>
          <p:cNvPicPr>
            <a:picLocks noChangeAspect="1"/>
          </p:cNvPicPr>
          <p:nvPr/>
        </p:nvPicPr>
        <p:blipFill rotWithShape="1">
          <a:blip r:embed="rId3"/>
          <a:srcRect l="2750" t="20713" r="1387"/>
          <a:stretch/>
        </p:blipFill>
        <p:spPr>
          <a:xfrm>
            <a:off x="189184" y="1844824"/>
            <a:ext cx="8765631" cy="1949413"/>
          </a:xfrm>
          <a:prstGeom prst="rect">
            <a:avLst/>
          </a:prstGeom>
        </p:spPr>
      </p:pic>
      <p:pic>
        <p:nvPicPr>
          <p:cNvPr id="8" name="图片 7">
            <a:extLst>
              <a:ext uri="{FF2B5EF4-FFF2-40B4-BE49-F238E27FC236}">
                <a16:creationId xmlns:a16="http://schemas.microsoft.com/office/drawing/2014/main" id="{47F88AC5-763E-420F-B6FE-B930132A4DC7}"/>
              </a:ext>
            </a:extLst>
          </p:cNvPr>
          <p:cNvPicPr>
            <a:picLocks noChangeAspect="1"/>
          </p:cNvPicPr>
          <p:nvPr/>
        </p:nvPicPr>
        <p:blipFill rotWithShape="1">
          <a:blip r:embed="rId4"/>
          <a:srcRect l="10688" t="3710" r="11200" b="3530"/>
          <a:stretch/>
        </p:blipFill>
        <p:spPr bwMode="auto">
          <a:xfrm>
            <a:off x="4514451" y="3678320"/>
            <a:ext cx="3388253" cy="3179680"/>
          </a:xfrm>
          <a:prstGeom prst="rect">
            <a:avLst/>
          </a:prstGeom>
          <a:ln>
            <a:noFill/>
          </a:ln>
          <a:extLst>
            <a:ext uri="{53640926-AAD7-44D8-BBD7-CCE9431645EC}">
              <a14:shadowObscured xmlns:a14="http://schemas.microsoft.com/office/drawing/2010/main"/>
            </a:ext>
          </a:extLst>
        </p:spPr>
      </p:pic>
      <p:sp>
        <p:nvSpPr>
          <p:cNvPr id="5" name="矩形 4">
            <a:extLst>
              <a:ext uri="{FF2B5EF4-FFF2-40B4-BE49-F238E27FC236}">
                <a16:creationId xmlns:a16="http://schemas.microsoft.com/office/drawing/2014/main" id="{9B480614-71DD-46E2-8D5A-C0A97656EC67}"/>
              </a:ext>
            </a:extLst>
          </p:cNvPr>
          <p:cNvSpPr/>
          <p:nvPr/>
        </p:nvSpPr>
        <p:spPr>
          <a:xfrm>
            <a:off x="192451" y="4005064"/>
            <a:ext cx="4572000" cy="923330"/>
          </a:xfrm>
          <a:prstGeom prst="rect">
            <a:avLst/>
          </a:prstGeom>
        </p:spPr>
        <p:txBody>
          <a:bodyPr>
            <a:spAutoFit/>
          </a:bodyPr>
          <a:lstStyle/>
          <a:p>
            <a:r>
              <a:rPr lang="zh-CN" altLang="en-US" dirty="0"/>
              <a:t>可以采用单点定义曲线方法，即假设零流量点的总扬程为设计扬程的</a:t>
            </a:r>
            <a:r>
              <a:rPr lang="en-US" altLang="zh-CN" dirty="0"/>
              <a:t>133%</a:t>
            </a:r>
            <a:r>
              <a:rPr lang="zh-CN" altLang="en-US" dirty="0"/>
              <a:t>，最大预期流量点的流量为设计流量的</a:t>
            </a:r>
            <a:r>
              <a:rPr lang="en-US" altLang="zh-CN" dirty="0"/>
              <a:t>200%</a:t>
            </a:r>
            <a:endParaRPr lang="zh-CN" altLang="en-US" dirty="0"/>
          </a:p>
        </p:txBody>
      </p:sp>
      <p:graphicFrame>
        <p:nvGraphicFramePr>
          <p:cNvPr id="9" name="对象 8">
            <a:extLst>
              <a:ext uri="{FF2B5EF4-FFF2-40B4-BE49-F238E27FC236}">
                <a16:creationId xmlns:a16="http://schemas.microsoft.com/office/drawing/2014/main" id="{A6741F06-34FA-4AA4-AA08-DB2B5229B3B6}"/>
              </a:ext>
            </a:extLst>
          </p:cNvPr>
          <p:cNvGraphicFramePr>
            <a:graphicFrameLocks noChangeAspect="1"/>
          </p:cNvGraphicFramePr>
          <p:nvPr>
            <p:extLst>
              <p:ext uri="{D42A27DB-BD31-4B8C-83A1-F6EECF244321}">
                <p14:modId xmlns:p14="http://schemas.microsoft.com/office/powerpoint/2010/main" val="2784436110"/>
              </p:ext>
            </p:extLst>
          </p:nvPr>
        </p:nvGraphicFramePr>
        <p:xfrm>
          <a:off x="1247103" y="5348033"/>
          <a:ext cx="1489064" cy="431613"/>
        </p:xfrm>
        <a:graphic>
          <a:graphicData uri="http://schemas.openxmlformats.org/presentationml/2006/ole">
            <mc:AlternateContent xmlns:mc="http://schemas.openxmlformats.org/markup-compatibility/2006">
              <mc:Choice xmlns:v="urn:schemas-microsoft-com:vml" Requires="v">
                <p:oleObj spid="_x0000_s31772" r:id="rId5" imgW="875920" imgH="253890" progId="Unknown">
                  <p:embed/>
                </p:oleObj>
              </mc:Choice>
              <mc:Fallback>
                <p:oleObj r:id="rId5" imgW="875920" imgH="253890" progId="Unknown">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7103" y="5348033"/>
                        <a:ext cx="1489064" cy="43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8533069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solidFill>
            <a:srgbClr val="0096C3"/>
          </a:solidFill>
        </p:spPr>
        <p:txBody>
          <a:bodyPr wrap="none" rtlCol="0">
            <a:spAutoFit/>
          </a:bodyPr>
          <a:lstStyle/>
          <a:p>
            <a:r>
              <a:rPr lang="zh-CN" altLang="en-US" sz="2000" dirty="0">
                <a:solidFill>
                  <a:schemeClr val="bg1"/>
                </a:solidFill>
              </a:rPr>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pic>
        <p:nvPicPr>
          <p:cNvPr id="9" name="图片 8">
            <a:extLst>
              <a:ext uri="{FF2B5EF4-FFF2-40B4-BE49-F238E27FC236}">
                <a16:creationId xmlns:a16="http://schemas.microsoft.com/office/drawing/2014/main" id="{01DC4F5E-3230-481D-9B84-6F0CDB48A5DC}"/>
              </a:ext>
            </a:extLst>
          </p:cNvPr>
          <p:cNvPicPr/>
          <p:nvPr/>
        </p:nvPicPr>
        <p:blipFill rotWithShape="1">
          <a:blip r:embed="rId2"/>
          <a:srcRect l="11206" t="5801" b="4520"/>
          <a:stretch/>
        </p:blipFill>
        <p:spPr bwMode="auto">
          <a:xfrm>
            <a:off x="588010" y="2032934"/>
            <a:ext cx="3322320" cy="143954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ABE4CA91-6A4A-4BB7-9037-EC3986C8D9E3}"/>
              </a:ext>
            </a:extLst>
          </p:cNvPr>
          <p:cNvPicPr/>
          <p:nvPr/>
        </p:nvPicPr>
        <p:blipFill rotWithShape="1">
          <a:blip r:embed="rId3" cstate="print">
            <a:extLst>
              <a:ext uri="{28A0092B-C50C-407E-A947-70E740481C1C}">
                <a14:useLocalDpi xmlns:a14="http://schemas.microsoft.com/office/drawing/2010/main" val="0"/>
              </a:ext>
            </a:extLst>
          </a:blip>
          <a:srcRect t="3144"/>
          <a:stretch/>
        </p:blipFill>
        <p:spPr bwMode="auto">
          <a:xfrm>
            <a:off x="431727" y="4005064"/>
            <a:ext cx="3983990" cy="2091690"/>
          </a:xfrm>
          <a:prstGeom prst="rect">
            <a:avLst/>
          </a:prstGeom>
          <a:ln>
            <a:noFill/>
          </a:ln>
          <a:extLst>
            <a:ext uri="{53640926-AAD7-44D8-BBD7-CCE9431645EC}">
              <a14:shadowObscured xmlns:a14="http://schemas.microsoft.com/office/drawing/2010/main"/>
            </a:ext>
          </a:extLst>
        </p:spPr>
      </p:pic>
      <p:pic>
        <p:nvPicPr>
          <p:cNvPr id="13" name="图片 12">
            <a:extLst>
              <a:ext uri="{FF2B5EF4-FFF2-40B4-BE49-F238E27FC236}">
                <a16:creationId xmlns:a16="http://schemas.microsoft.com/office/drawing/2014/main" id="{1008DACF-755B-4B8E-9C1F-B022883577D3}"/>
              </a:ext>
            </a:extLst>
          </p:cNvPr>
          <p:cNvPicPr/>
          <p:nvPr/>
        </p:nvPicPr>
        <p:blipFill rotWithShape="1">
          <a:blip r:embed="rId4"/>
          <a:srcRect l="3527" t="11479" b="5712"/>
          <a:stretch/>
        </p:blipFill>
        <p:spPr bwMode="auto">
          <a:xfrm>
            <a:off x="4508575" y="2133163"/>
            <a:ext cx="4420235" cy="1439545"/>
          </a:xfrm>
          <a:prstGeom prst="rect">
            <a:avLst/>
          </a:prstGeom>
          <a:ln>
            <a:noFill/>
          </a:ln>
          <a:extLst>
            <a:ext uri="{53640926-AAD7-44D8-BBD7-CCE9431645EC}">
              <a14:shadowObscured xmlns:a14="http://schemas.microsoft.com/office/drawing/2010/main"/>
            </a:ext>
          </a:extLst>
        </p:spPr>
      </p:pic>
      <p:pic>
        <p:nvPicPr>
          <p:cNvPr id="14" name="图片 13">
            <a:extLst>
              <a:ext uri="{FF2B5EF4-FFF2-40B4-BE49-F238E27FC236}">
                <a16:creationId xmlns:a16="http://schemas.microsoft.com/office/drawing/2014/main" id="{EBE77517-4042-46C9-8ECE-A04C72BD9BEE}"/>
              </a:ext>
            </a:extLst>
          </p:cNvPr>
          <p:cNvPicPr/>
          <p:nvPr/>
        </p:nvPicPr>
        <p:blipFill rotWithShape="1">
          <a:blip r:embed="rId5" cstate="print">
            <a:extLst>
              <a:ext uri="{28A0092B-C50C-407E-A947-70E740481C1C}">
                <a14:useLocalDpi xmlns:a14="http://schemas.microsoft.com/office/drawing/2010/main" val="0"/>
              </a:ext>
            </a:extLst>
          </a:blip>
          <a:srcRect t="3983"/>
          <a:stretch/>
        </p:blipFill>
        <p:spPr bwMode="auto">
          <a:xfrm>
            <a:off x="4587501" y="4005064"/>
            <a:ext cx="3980815" cy="2073275"/>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3C536150-28F7-4B34-8F65-9E925E9B75C2}"/>
              </a:ext>
            </a:extLst>
          </p:cNvPr>
          <p:cNvSpPr txBox="1"/>
          <p:nvPr/>
        </p:nvSpPr>
        <p:spPr>
          <a:xfrm>
            <a:off x="1869724" y="1671843"/>
            <a:ext cx="1107996" cy="369332"/>
          </a:xfrm>
          <a:prstGeom prst="rect">
            <a:avLst/>
          </a:prstGeom>
          <a:noFill/>
        </p:spPr>
        <p:txBody>
          <a:bodyPr wrap="none" rtlCol="0">
            <a:spAutoFit/>
          </a:bodyPr>
          <a:lstStyle/>
          <a:p>
            <a:r>
              <a:rPr lang="zh-CN" altLang="en-US" dirty="0"/>
              <a:t>并联泵组</a:t>
            </a:r>
          </a:p>
        </p:txBody>
      </p:sp>
      <p:sp>
        <p:nvSpPr>
          <p:cNvPr id="15" name="文本框 14">
            <a:extLst>
              <a:ext uri="{FF2B5EF4-FFF2-40B4-BE49-F238E27FC236}">
                <a16:creationId xmlns:a16="http://schemas.microsoft.com/office/drawing/2014/main" id="{01467574-8745-4C9A-81BF-D97B7577F2BE}"/>
              </a:ext>
            </a:extLst>
          </p:cNvPr>
          <p:cNvSpPr txBox="1"/>
          <p:nvPr/>
        </p:nvSpPr>
        <p:spPr>
          <a:xfrm>
            <a:off x="5918957" y="1671843"/>
            <a:ext cx="1107996" cy="369332"/>
          </a:xfrm>
          <a:prstGeom prst="rect">
            <a:avLst/>
          </a:prstGeom>
          <a:noFill/>
        </p:spPr>
        <p:txBody>
          <a:bodyPr wrap="none" rtlCol="0">
            <a:spAutoFit/>
          </a:bodyPr>
          <a:lstStyle/>
          <a:p>
            <a:r>
              <a:rPr lang="zh-CN" altLang="en-US" dirty="0"/>
              <a:t>串联泵组</a:t>
            </a:r>
          </a:p>
        </p:txBody>
      </p:sp>
    </p:spTree>
    <p:extLst>
      <p:ext uri="{BB962C8B-B14F-4D97-AF65-F5344CB8AC3E}">
        <p14:creationId xmlns:p14="http://schemas.microsoft.com/office/powerpoint/2010/main" val="291573062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solidFill>
            <a:srgbClr val="0096C3"/>
          </a:solidFill>
        </p:spPr>
        <p:txBody>
          <a:bodyPr wrap="none" rtlCol="0">
            <a:spAutoFit/>
          </a:bodyPr>
          <a:lstStyle/>
          <a:p>
            <a:r>
              <a:rPr lang="zh-CN" altLang="en-US" sz="2000" dirty="0">
                <a:solidFill>
                  <a:schemeClr val="bg1"/>
                </a:solidFill>
              </a:rPr>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pic>
        <p:nvPicPr>
          <p:cNvPr id="15" name="图片 14">
            <a:extLst>
              <a:ext uri="{FF2B5EF4-FFF2-40B4-BE49-F238E27FC236}">
                <a16:creationId xmlns:a16="http://schemas.microsoft.com/office/drawing/2014/main" id="{942A28FD-7B89-4FB3-94BB-5B4BBFE82EE8}"/>
              </a:ext>
            </a:extLst>
          </p:cNvPr>
          <p:cNvPicPr/>
          <p:nvPr/>
        </p:nvPicPr>
        <p:blipFill>
          <a:blip r:embed="rId2"/>
          <a:stretch>
            <a:fillRect/>
          </a:stretch>
        </p:blipFill>
        <p:spPr>
          <a:xfrm>
            <a:off x="2102652" y="1692614"/>
            <a:ext cx="4514850" cy="2181225"/>
          </a:xfrm>
          <a:prstGeom prst="rect">
            <a:avLst/>
          </a:prstGeom>
        </p:spPr>
      </p:pic>
      <p:pic>
        <p:nvPicPr>
          <p:cNvPr id="16" name="图片 15">
            <a:extLst>
              <a:ext uri="{FF2B5EF4-FFF2-40B4-BE49-F238E27FC236}">
                <a16:creationId xmlns:a16="http://schemas.microsoft.com/office/drawing/2014/main" id="{DD6F6644-6D7E-4352-A512-899E3C5A9A3F}"/>
              </a:ext>
            </a:extLst>
          </p:cNvPr>
          <p:cNvPicPr/>
          <p:nvPr/>
        </p:nvPicPr>
        <p:blipFill rotWithShape="1">
          <a:blip r:embed="rId3"/>
          <a:srcRect l="5863" r="1371" b="3627"/>
          <a:stretch/>
        </p:blipFill>
        <p:spPr bwMode="auto">
          <a:xfrm>
            <a:off x="1670760" y="4221088"/>
            <a:ext cx="5675630" cy="2152650"/>
          </a:xfrm>
          <a:prstGeom prst="rect">
            <a:avLst/>
          </a:prstGeom>
          <a:ln>
            <a:noFill/>
          </a:ln>
          <a:extLst>
            <a:ext uri="{53640926-AAD7-44D8-BBD7-CCE9431645EC}">
              <a14:shadowObscured xmlns:a14="http://schemas.microsoft.com/office/drawing/2010/main"/>
            </a:ext>
          </a:extLst>
        </p:spPr>
      </p:pic>
      <p:sp>
        <p:nvSpPr>
          <p:cNvPr id="3" name="文本框 2">
            <a:extLst>
              <a:ext uri="{FF2B5EF4-FFF2-40B4-BE49-F238E27FC236}">
                <a16:creationId xmlns:a16="http://schemas.microsoft.com/office/drawing/2014/main" id="{E8A752C7-7B83-40EB-8F5B-52D23657FDDF}"/>
              </a:ext>
            </a:extLst>
          </p:cNvPr>
          <p:cNvSpPr txBox="1"/>
          <p:nvPr/>
        </p:nvSpPr>
        <p:spPr>
          <a:xfrm>
            <a:off x="467544" y="1720105"/>
            <a:ext cx="1415772" cy="461665"/>
          </a:xfrm>
          <a:prstGeom prst="rect">
            <a:avLst/>
          </a:prstGeom>
          <a:noFill/>
        </p:spPr>
        <p:txBody>
          <a:bodyPr wrap="none" rtlCol="0">
            <a:spAutoFit/>
          </a:bodyPr>
          <a:lstStyle/>
          <a:p>
            <a:r>
              <a:rPr lang="zh-CN" altLang="en-US" sz="2400" dirty="0"/>
              <a:t>方法验证</a:t>
            </a:r>
          </a:p>
        </p:txBody>
      </p:sp>
    </p:spTree>
    <p:extLst>
      <p:ext uri="{BB962C8B-B14F-4D97-AF65-F5344CB8AC3E}">
        <p14:creationId xmlns:p14="http://schemas.microsoft.com/office/powerpoint/2010/main" val="106107889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solidFill>
            <a:srgbClr val="0096C3"/>
          </a:solidFill>
        </p:spPr>
        <p:txBody>
          <a:bodyPr wrap="none" rtlCol="0">
            <a:spAutoFit/>
          </a:bodyPr>
          <a:lstStyle/>
          <a:p>
            <a:r>
              <a:rPr lang="zh-CN" altLang="en-US" sz="2000" dirty="0">
                <a:solidFill>
                  <a:schemeClr val="bg1"/>
                </a:solidFill>
              </a:rPr>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sp>
        <p:nvSpPr>
          <p:cNvPr id="3" name="矩形 2">
            <a:extLst>
              <a:ext uri="{FF2B5EF4-FFF2-40B4-BE49-F238E27FC236}">
                <a16:creationId xmlns:a16="http://schemas.microsoft.com/office/drawing/2014/main" id="{B3664B27-7750-491D-897E-5BDEFDB53313}"/>
              </a:ext>
            </a:extLst>
          </p:cNvPr>
          <p:cNvSpPr/>
          <p:nvPr/>
        </p:nvSpPr>
        <p:spPr>
          <a:xfrm>
            <a:off x="323528" y="1693273"/>
            <a:ext cx="2031325" cy="369332"/>
          </a:xfrm>
          <a:prstGeom prst="rect">
            <a:avLst/>
          </a:prstGeom>
        </p:spPr>
        <p:txBody>
          <a:bodyPr wrap="none">
            <a:spAutoFit/>
          </a:bodyPr>
          <a:lstStyle/>
          <a:p>
            <a:r>
              <a:rPr lang="zh-CN" altLang="en-US" b="1" dirty="0"/>
              <a:t>管网震后功能评价</a:t>
            </a:r>
          </a:p>
        </p:txBody>
      </p:sp>
      <p:sp>
        <p:nvSpPr>
          <p:cNvPr id="5" name="矩形 4">
            <a:extLst>
              <a:ext uri="{FF2B5EF4-FFF2-40B4-BE49-F238E27FC236}">
                <a16:creationId xmlns:a16="http://schemas.microsoft.com/office/drawing/2014/main" id="{A1128FF7-4F30-4164-A5E2-075FAC4FA357}"/>
              </a:ext>
            </a:extLst>
          </p:cNvPr>
          <p:cNvSpPr/>
          <p:nvPr/>
        </p:nvSpPr>
        <p:spPr>
          <a:xfrm>
            <a:off x="443880" y="4221088"/>
            <a:ext cx="1338828" cy="369332"/>
          </a:xfrm>
          <a:prstGeom prst="rect">
            <a:avLst/>
          </a:prstGeom>
        </p:spPr>
        <p:txBody>
          <a:bodyPr wrap="none">
            <a:spAutoFit/>
          </a:bodyPr>
          <a:lstStyle/>
          <a:p>
            <a:r>
              <a:rPr lang="zh-CN" altLang="en-US" b="1" dirty="0"/>
              <a:t>相关性分析</a:t>
            </a:r>
          </a:p>
        </p:txBody>
      </p:sp>
      <p:sp>
        <p:nvSpPr>
          <p:cNvPr id="7" name="矩形 6">
            <a:extLst>
              <a:ext uri="{FF2B5EF4-FFF2-40B4-BE49-F238E27FC236}">
                <a16:creationId xmlns:a16="http://schemas.microsoft.com/office/drawing/2014/main" id="{BA1D3BC4-CC24-4102-BA06-97E7ACD058FC}"/>
              </a:ext>
            </a:extLst>
          </p:cNvPr>
          <p:cNvSpPr/>
          <p:nvPr/>
        </p:nvSpPr>
        <p:spPr>
          <a:xfrm>
            <a:off x="441339" y="2302815"/>
            <a:ext cx="8448600" cy="646331"/>
          </a:xfrm>
          <a:prstGeom prst="rect">
            <a:avLst/>
          </a:prstGeom>
        </p:spPr>
        <p:txBody>
          <a:bodyPr wrap="square">
            <a:spAutoFit/>
          </a:bodyPr>
          <a:lstStyle/>
          <a:p>
            <a:r>
              <a:rPr lang="zh-CN" altLang="en-US" dirty="0"/>
              <a:t>采用管网平均供水量、平均漏水量、管网节点平均压力、以及平均管网供水满足率的作为评价管网震后供水能力评价指标。</a:t>
            </a:r>
          </a:p>
        </p:txBody>
      </p:sp>
      <p:sp>
        <p:nvSpPr>
          <p:cNvPr id="8" name="矩形 7">
            <a:extLst>
              <a:ext uri="{FF2B5EF4-FFF2-40B4-BE49-F238E27FC236}">
                <a16:creationId xmlns:a16="http://schemas.microsoft.com/office/drawing/2014/main" id="{515FF897-8189-44BB-83FD-ABD03B3F7298}"/>
              </a:ext>
            </a:extLst>
          </p:cNvPr>
          <p:cNvSpPr/>
          <p:nvPr/>
        </p:nvSpPr>
        <p:spPr>
          <a:xfrm>
            <a:off x="443880" y="4876680"/>
            <a:ext cx="6216352" cy="369332"/>
          </a:xfrm>
          <a:prstGeom prst="rect">
            <a:avLst/>
          </a:prstGeom>
        </p:spPr>
        <p:txBody>
          <a:bodyPr wrap="square">
            <a:spAutoFit/>
          </a:bodyPr>
          <a:lstStyle/>
          <a:p>
            <a:r>
              <a:rPr lang="zh-CN" altLang="en-US" dirty="0"/>
              <a:t>对管网的震后供水能力相对薄弱环节进行识别也很重要。</a:t>
            </a:r>
          </a:p>
        </p:txBody>
      </p:sp>
      <p:sp>
        <p:nvSpPr>
          <p:cNvPr id="9" name="矩形 8">
            <a:extLst>
              <a:ext uri="{FF2B5EF4-FFF2-40B4-BE49-F238E27FC236}">
                <a16:creationId xmlns:a16="http://schemas.microsoft.com/office/drawing/2014/main" id="{D0E1F760-C95B-44E5-A65E-354CF648DF73}"/>
              </a:ext>
            </a:extLst>
          </p:cNvPr>
          <p:cNvSpPr/>
          <p:nvPr/>
        </p:nvSpPr>
        <p:spPr>
          <a:xfrm>
            <a:off x="441339" y="5414771"/>
            <a:ext cx="7731061" cy="923330"/>
          </a:xfrm>
          <a:prstGeom prst="rect">
            <a:avLst/>
          </a:prstGeom>
        </p:spPr>
        <p:txBody>
          <a:bodyPr wrap="square">
            <a:spAutoFit/>
          </a:bodyPr>
          <a:lstStyle/>
          <a:p>
            <a:r>
              <a:rPr lang="zh-CN" altLang="en-US" dirty="0"/>
              <a:t>为了比较考虑水源供水能力与未考虑管网水源供水能力，地震后水力分析后节点供水满足率排序的差异，采用</a:t>
            </a:r>
            <a:r>
              <a:rPr lang="en-US" altLang="zh-CN" dirty="0"/>
              <a:t>Kendall</a:t>
            </a:r>
            <a:r>
              <a:rPr lang="zh-CN" altLang="en-US" dirty="0"/>
              <a:t>作为秩相关系数作为衡量节点排序差异的指标。</a:t>
            </a:r>
          </a:p>
        </p:txBody>
      </p:sp>
      <p:graphicFrame>
        <p:nvGraphicFramePr>
          <p:cNvPr id="13" name="对象 12">
            <a:extLst>
              <a:ext uri="{FF2B5EF4-FFF2-40B4-BE49-F238E27FC236}">
                <a16:creationId xmlns:a16="http://schemas.microsoft.com/office/drawing/2014/main" id="{5B1AA4B4-3464-4529-BF12-88914F5A38BD}"/>
              </a:ext>
            </a:extLst>
          </p:cNvPr>
          <p:cNvGraphicFramePr>
            <a:graphicFrameLocks noChangeAspect="1"/>
          </p:cNvGraphicFramePr>
          <p:nvPr>
            <p:extLst>
              <p:ext uri="{D42A27DB-BD31-4B8C-83A1-F6EECF244321}">
                <p14:modId xmlns:p14="http://schemas.microsoft.com/office/powerpoint/2010/main" val="2504294555"/>
              </p:ext>
            </p:extLst>
          </p:nvPr>
        </p:nvGraphicFramePr>
        <p:xfrm>
          <a:off x="407643" y="3428999"/>
          <a:ext cx="1858474" cy="517936"/>
        </p:xfrm>
        <a:graphic>
          <a:graphicData uri="http://schemas.openxmlformats.org/presentationml/2006/ole">
            <mc:AlternateContent xmlns:mc="http://schemas.openxmlformats.org/markup-compatibility/2006">
              <mc:Choice xmlns:v="urn:schemas-microsoft-com:vml" Requires="v">
                <p:oleObj spid="_x0000_s28809" r:id="rId3" imgW="1548728" imgH="431613" progId="Unknown">
                  <p:embed/>
                </p:oleObj>
              </mc:Choice>
              <mc:Fallback>
                <p:oleObj r:id="rId3" imgW="1548728" imgH="431613" progId="Unknown">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7643" y="3428999"/>
                        <a:ext cx="1858474" cy="517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对象 14">
            <a:extLst>
              <a:ext uri="{FF2B5EF4-FFF2-40B4-BE49-F238E27FC236}">
                <a16:creationId xmlns:a16="http://schemas.microsoft.com/office/drawing/2014/main" id="{315C4DBB-0452-4DA2-AF86-E2CAADBEBEAF}"/>
              </a:ext>
            </a:extLst>
          </p:cNvPr>
          <p:cNvGraphicFramePr>
            <a:graphicFrameLocks noChangeAspect="1"/>
          </p:cNvGraphicFramePr>
          <p:nvPr>
            <p:extLst>
              <p:ext uri="{D42A27DB-BD31-4B8C-83A1-F6EECF244321}">
                <p14:modId xmlns:p14="http://schemas.microsoft.com/office/powerpoint/2010/main" val="118337614"/>
              </p:ext>
            </p:extLst>
          </p:nvPr>
        </p:nvGraphicFramePr>
        <p:xfrm>
          <a:off x="2680751" y="3406123"/>
          <a:ext cx="1859280" cy="548640"/>
        </p:xfrm>
        <a:graphic>
          <a:graphicData uri="http://schemas.openxmlformats.org/presentationml/2006/ole">
            <mc:AlternateContent xmlns:mc="http://schemas.openxmlformats.org/markup-compatibility/2006">
              <mc:Choice xmlns:v="urn:schemas-microsoft-com:vml" Requires="v">
                <p:oleObj spid="_x0000_s28810" r:id="rId5" imgW="1549400" imgH="457200" progId="Unknown">
                  <p:embed/>
                </p:oleObj>
              </mc:Choice>
              <mc:Fallback>
                <p:oleObj r:id="rId5" imgW="1549400" imgH="457200" progId="Unknown">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0751" y="3406123"/>
                        <a:ext cx="1859280" cy="5486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 name="对象 16">
            <a:extLst>
              <a:ext uri="{FF2B5EF4-FFF2-40B4-BE49-F238E27FC236}">
                <a16:creationId xmlns:a16="http://schemas.microsoft.com/office/drawing/2014/main" id="{CCD0131D-0113-4E1E-8051-C886D504E21D}"/>
              </a:ext>
            </a:extLst>
          </p:cNvPr>
          <p:cNvGraphicFramePr>
            <a:graphicFrameLocks noChangeAspect="1"/>
          </p:cNvGraphicFramePr>
          <p:nvPr>
            <p:extLst>
              <p:ext uri="{D42A27DB-BD31-4B8C-83A1-F6EECF244321}">
                <p14:modId xmlns:p14="http://schemas.microsoft.com/office/powerpoint/2010/main" val="577940826"/>
              </p:ext>
            </p:extLst>
          </p:nvPr>
        </p:nvGraphicFramePr>
        <p:xfrm>
          <a:off x="4804763" y="3405998"/>
          <a:ext cx="1828800" cy="518160"/>
        </p:xfrm>
        <a:graphic>
          <a:graphicData uri="http://schemas.openxmlformats.org/presentationml/2006/ole">
            <mc:AlternateContent xmlns:mc="http://schemas.openxmlformats.org/markup-compatibility/2006">
              <mc:Choice xmlns:v="urn:schemas-microsoft-com:vml" Requires="v">
                <p:oleObj spid="_x0000_s28811" r:id="rId7" imgW="1524000" imgH="431800" progId="Unknown">
                  <p:embed/>
                </p:oleObj>
              </mc:Choice>
              <mc:Fallback>
                <p:oleObj r:id="rId7" imgW="1524000" imgH="431800" progId="Unknown">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04763" y="3405998"/>
                        <a:ext cx="1828800" cy="5181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9" name="对象 18">
            <a:extLst>
              <a:ext uri="{FF2B5EF4-FFF2-40B4-BE49-F238E27FC236}">
                <a16:creationId xmlns:a16="http://schemas.microsoft.com/office/drawing/2014/main" id="{3F0AE518-3721-4EB0-8793-B0DF86BCF0A6}"/>
              </a:ext>
            </a:extLst>
          </p:cNvPr>
          <p:cNvGraphicFramePr>
            <a:graphicFrameLocks noChangeAspect="1"/>
          </p:cNvGraphicFramePr>
          <p:nvPr>
            <p:extLst>
              <p:ext uri="{D42A27DB-BD31-4B8C-83A1-F6EECF244321}">
                <p14:modId xmlns:p14="http://schemas.microsoft.com/office/powerpoint/2010/main" val="3909623447"/>
              </p:ext>
            </p:extLst>
          </p:nvPr>
        </p:nvGraphicFramePr>
        <p:xfrm>
          <a:off x="7048197" y="3421475"/>
          <a:ext cx="1355772" cy="517936"/>
        </p:xfrm>
        <a:graphic>
          <a:graphicData uri="http://schemas.openxmlformats.org/presentationml/2006/ole">
            <mc:AlternateContent xmlns:mc="http://schemas.openxmlformats.org/markup-compatibility/2006">
              <mc:Choice xmlns:v="urn:schemas-microsoft-com:vml" Requires="v">
                <p:oleObj spid="_x0000_s28812" r:id="rId9" imgW="1129810" imgH="431613" progId="Unknown">
                  <p:embed/>
                </p:oleObj>
              </mc:Choice>
              <mc:Fallback>
                <p:oleObj r:id="rId9" imgW="1129810" imgH="431613" progId="Unknown">
                  <p:embed/>
                  <p:pic>
                    <p:nvPicPr>
                      <p:cNvPr id="0"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048197" y="3421475"/>
                        <a:ext cx="1355772" cy="51793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13265687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pic>
        <p:nvPicPr>
          <p:cNvPr id="7" name="图片 6">
            <a:extLst>
              <a:ext uri="{FF2B5EF4-FFF2-40B4-BE49-F238E27FC236}">
                <a16:creationId xmlns:a16="http://schemas.microsoft.com/office/drawing/2014/main" id="{F27F6621-4501-4828-8AF5-4AAD57962D9D}"/>
              </a:ext>
            </a:extLst>
          </p:cNvPr>
          <p:cNvPicPr/>
          <p:nvPr/>
        </p:nvPicPr>
        <p:blipFill rotWithShape="1">
          <a:blip r:embed="rId2"/>
          <a:srcRect l="3320" t="2927" r="15231" b="12951"/>
          <a:stretch/>
        </p:blipFill>
        <p:spPr bwMode="auto">
          <a:xfrm>
            <a:off x="827584" y="1988840"/>
            <a:ext cx="2159635" cy="2055495"/>
          </a:xfrm>
          <a:prstGeom prst="rect">
            <a:avLst/>
          </a:prstGeom>
          <a:ln>
            <a:noFill/>
          </a:ln>
          <a:extLst>
            <a:ext uri="{53640926-AAD7-44D8-BBD7-CCE9431645EC}">
              <a14:shadowObscured xmlns:a14="http://schemas.microsoft.com/office/drawing/2010/main"/>
            </a:ext>
          </a:extLst>
        </p:spPr>
      </p:pic>
      <p:pic>
        <p:nvPicPr>
          <p:cNvPr id="8" name="图片 7">
            <a:extLst>
              <a:ext uri="{FF2B5EF4-FFF2-40B4-BE49-F238E27FC236}">
                <a16:creationId xmlns:a16="http://schemas.microsoft.com/office/drawing/2014/main" id="{16FB3726-8A10-41BA-8F41-5CA7641D788F}"/>
              </a:ext>
            </a:extLst>
          </p:cNvPr>
          <p:cNvPicPr/>
          <p:nvPr/>
        </p:nvPicPr>
        <p:blipFill rotWithShape="1">
          <a:blip r:embed="rId3"/>
          <a:srcRect l="21167" t="3108"/>
          <a:stretch/>
        </p:blipFill>
        <p:spPr bwMode="auto">
          <a:xfrm>
            <a:off x="4788024" y="2023932"/>
            <a:ext cx="2937510" cy="2051685"/>
          </a:xfrm>
          <a:prstGeom prst="rect">
            <a:avLst/>
          </a:prstGeom>
          <a:ln>
            <a:noFill/>
          </a:ln>
          <a:extLst>
            <a:ext uri="{53640926-AAD7-44D8-BBD7-CCE9431645EC}">
              <a14:shadowObscured xmlns:a14="http://schemas.microsoft.com/office/drawing/2010/main"/>
            </a:ext>
          </a:extLst>
        </p:spPr>
      </p:pic>
      <p:sp>
        <p:nvSpPr>
          <p:cNvPr id="3" name="矩形 2">
            <a:extLst>
              <a:ext uri="{FF2B5EF4-FFF2-40B4-BE49-F238E27FC236}">
                <a16:creationId xmlns:a16="http://schemas.microsoft.com/office/drawing/2014/main" id="{9CDCB86F-A084-41F5-82FC-B73300A7CA71}"/>
              </a:ext>
            </a:extLst>
          </p:cNvPr>
          <p:cNvSpPr/>
          <p:nvPr/>
        </p:nvSpPr>
        <p:spPr>
          <a:xfrm>
            <a:off x="161603" y="4546470"/>
            <a:ext cx="3923928" cy="1477328"/>
          </a:xfrm>
          <a:prstGeom prst="rect">
            <a:avLst/>
          </a:prstGeom>
        </p:spPr>
        <p:txBody>
          <a:bodyPr wrap="square">
            <a:spAutoFit/>
          </a:bodyPr>
          <a:lstStyle/>
          <a:p>
            <a:r>
              <a:rPr lang="en-US" altLang="zh-CN" dirty="0"/>
              <a:t>ZJ</a:t>
            </a:r>
            <a:r>
              <a:rPr lang="zh-CN" altLang="en-US" dirty="0"/>
              <a:t>管网由</a:t>
            </a:r>
            <a:r>
              <a:rPr lang="en-US" altLang="zh-CN" dirty="0"/>
              <a:t>1</a:t>
            </a:r>
            <a:r>
              <a:rPr lang="zh-CN" altLang="en-US" dirty="0"/>
              <a:t>个固定水头水源，</a:t>
            </a:r>
            <a:r>
              <a:rPr lang="en-US" altLang="zh-CN" dirty="0"/>
              <a:t>113</a:t>
            </a:r>
            <a:r>
              <a:rPr lang="zh-CN" altLang="en-US" dirty="0"/>
              <a:t>个节点，</a:t>
            </a:r>
            <a:r>
              <a:rPr lang="en-US" altLang="zh-CN" dirty="0"/>
              <a:t>164</a:t>
            </a:r>
            <a:r>
              <a:rPr lang="zh-CN" altLang="en-US" dirty="0"/>
              <a:t>条管线，管线直径均为</a:t>
            </a:r>
            <a:r>
              <a:rPr lang="en-US" altLang="zh-CN" dirty="0"/>
              <a:t>600mm</a:t>
            </a:r>
            <a:r>
              <a:rPr lang="zh-CN" altLang="en-US" dirty="0"/>
              <a:t>，粗糙系数为</a:t>
            </a:r>
            <a:r>
              <a:rPr lang="en-US" altLang="zh-CN" dirty="0"/>
              <a:t>130</a:t>
            </a:r>
          </a:p>
          <a:p>
            <a:endParaRPr lang="en-US" altLang="zh-CN" dirty="0"/>
          </a:p>
          <a:p>
            <a:r>
              <a:rPr lang="en-US" altLang="zh-CN" dirty="0"/>
              <a:t>5000</a:t>
            </a:r>
            <a:r>
              <a:rPr lang="zh-CN" altLang="en-US" dirty="0"/>
              <a:t>次模拟</a:t>
            </a:r>
          </a:p>
        </p:txBody>
      </p:sp>
      <p:sp>
        <p:nvSpPr>
          <p:cNvPr id="5" name="矩形 4">
            <a:extLst>
              <a:ext uri="{FF2B5EF4-FFF2-40B4-BE49-F238E27FC236}">
                <a16:creationId xmlns:a16="http://schemas.microsoft.com/office/drawing/2014/main" id="{1D6DEAC5-AAFC-4C24-96B8-91B4F41D0EA5}"/>
              </a:ext>
            </a:extLst>
          </p:cNvPr>
          <p:cNvSpPr/>
          <p:nvPr/>
        </p:nvSpPr>
        <p:spPr>
          <a:xfrm>
            <a:off x="4186955" y="4407970"/>
            <a:ext cx="4572000" cy="1754326"/>
          </a:xfrm>
          <a:prstGeom prst="rect">
            <a:avLst/>
          </a:prstGeom>
        </p:spPr>
        <p:txBody>
          <a:bodyPr>
            <a:spAutoFit/>
          </a:bodyPr>
          <a:lstStyle/>
          <a:p>
            <a:r>
              <a:rPr lang="en-US" altLang="zh-CN" dirty="0"/>
              <a:t>MODENA</a:t>
            </a:r>
            <a:r>
              <a:rPr lang="zh-CN" altLang="en-US" dirty="0"/>
              <a:t>管网由</a:t>
            </a:r>
            <a:r>
              <a:rPr lang="en-US" altLang="zh-CN" dirty="0"/>
              <a:t>4</a:t>
            </a:r>
            <a:r>
              <a:rPr lang="zh-CN" altLang="en-US" dirty="0"/>
              <a:t>个固定水头水源，（总供水量</a:t>
            </a:r>
            <a:r>
              <a:rPr lang="en-US" altLang="zh-CN" dirty="0"/>
              <a:t>406.94L/s</a:t>
            </a:r>
            <a:r>
              <a:rPr lang="zh-CN" altLang="en-US" dirty="0"/>
              <a:t>），</a:t>
            </a:r>
            <a:r>
              <a:rPr lang="en-US" altLang="zh-CN" dirty="0"/>
              <a:t>268</a:t>
            </a:r>
            <a:r>
              <a:rPr lang="zh-CN" altLang="en-US" dirty="0"/>
              <a:t>个用水节点，</a:t>
            </a:r>
            <a:r>
              <a:rPr lang="en-US" altLang="zh-CN" dirty="0"/>
              <a:t>317</a:t>
            </a:r>
            <a:r>
              <a:rPr lang="zh-CN" altLang="en-US" dirty="0"/>
              <a:t>条管线（总长度</a:t>
            </a:r>
            <a:r>
              <a:rPr lang="en-US" altLang="zh-CN" dirty="0"/>
              <a:t>71.81km</a:t>
            </a:r>
            <a:r>
              <a:rPr lang="zh-CN" altLang="en-US" dirty="0"/>
              <a:t>）构成，管线直径在</a:t>
            </a:r>
            <a:r>
              <a:rPr lang="en-US" altLang="zh-CN" dirty="0"/>
              <a:t>100~400mm</a:t>
            </a:r>
            <a:r>
              <a:rPr lang="zh-CN" altLang="en-US" dirty="0"/>
              <a:t>之间</a:t>
            </a:r>
            <a:endParaRPr lang="en-US" altLang="zh-CN" dirty="0"/>
          </a:p>
          <a:p>
            <a:endParaRPr lang="en-US" altLang="zh-CN" dirty="0"/>
          </a:p>
          <a:p>
            <a:r>
              <a:rPr lang="en-US" altLang="zh-CN" dirty="0"/>
              <a:t>1000</a:t>
            </a:r>
            <a:r>
              <a:rPr lang="zh-CN" altLang="en-US" dirty="0"/>
              <a:t>次模拟</a:t>
            </a:r>
          </a:p>
        </p:txBody>
      </p:sp>
    </p:spTree>
    <p:extLst>
      <p:ext uri="{BB962C8B-B14F-4D97-AF65-F5344CB8AC3E}">
        <p14:creationId xmlns:p14="http://schemas.microsoft.com/office/powerpoint/2010/main" val="18284319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graphicFrame>
        <p:nvGraphicFramePr>
          <p:cNvPr id="3" name="表格 2">
            <a:extLst>
              <a:ext uri="{FF2B5EF4-FFF2-40B4-BE49-F238E27FC236}">
                <a16:creationId xmlns:a16="http://schemas.microsoft.com/office/drawing/2014/main" id="{4DB6ABDC-BCE1-499B-BEDB-1AC5D938C5BF}"/>
              </a:ext>
            </a:extLst>
          </p:cNvPr>
          <p:cNvGraphicFramePr>
            <a:graphicFrameLocks noGrp="1"/>
          </p:cNvGraphicFramePr>
          <p:nvPr>
            <p:extLst>
              <p:ext uri="{D42A27DB-BD31-4B8C-83A1-F6EECF244321}">
                <p14:modId xmlns:p14="http://schemas.microsoft.com/office/powerpoint/2010/main" val="1092467850"/>
              </p:ext>
            </p:extLst>
          </p:nvPr>
        </p:nvGraphicFramePr>
        <p:xfrm>
          <a:off x="3529657" y="1689925"/>
          <a:ext cx="5516203" cy="1605942"/>
        </p:xfrm>
        <a:graphic>
          <a:graphicData uri="http://schemas.openxmlformats.org/drawingml/2006/table">
            <a:tbl>
              <a:tblPr firstRow="1" firstCol="1" bandRow="1">
                <a:tableStyleId>{21E4AEA4-8DFA-4A89-87EB-49C32662AFE0}</a:tableStyleId>
              </a:tblPr>
              <a:tblGrid>
                <a:gridCol w="788029">
                  <a:extLst>
                    <a:ext uri="{9D8B030D-6E8A-4147-A177-3AD203B41FA5}">
                      <a16:colId xmlns:a16="http://schemas.microsoft.com/office/drawing/2014/main" val="936342905"/>
                    </a:ext>
                  </a:extLst>
                </a:gridCol>
                <a:gridCol w="788029">
                  <a:extLst>
                    <a:ext uri="{9D8B030D-6E8A-4147-A177-3AD203B41FA5}">
                      <a16:colId xmlns:a16="http://schemas.microsoft.com/office/drawing/2014/main" val="3272674685"/>
                    </a:ext>
                  </a:extLst>
                </a:gridCol>
                <a:gridCol w="788029">
                  <a:extLst>
                    <a:ext uri="{9D8B030D-6E8A-4147-A177-3AD203B41FA5}">
                      <a16:colId xmlns:a16="http://schemas.microsoft.com/office/drawing/2014/main" val="3343729982"/>
                    </a:ext>
                  </a:extLst>
                </a:gridCol>
                <a:gridCol w="788029">
                  <a:extLst>
                    <a:ext uri="{9D8B030D-6E8A-4147-A177-3AD203B41FA5}">
                      <a16:colId xmlns:a16="http://schemas.microsoft.com/office/drawing/2014/main" val="3766946059"/>
                    </a:ext>
                  </a:extLst>
                </a:gridCol>
                <a:gridCol w="788029">
                  <a:extLst>
                    <a:ext uri="{9D8B030D-6E8A-4147-A177-3AD203B41FA5}">
                      <a16:colId xmlns:a16="http://schemas.microsoft.com/office/drawing/2014/main" val="3473882545"/>
                    </a:ext>
                  </a:extLst>
                </a:gridCol>
                <a:gridCol w="788029">
                  <a:extLst>
                    <a:ext uri="{9D8B030D-6E8A-4147-A177-3AD203B41FA5}">
                      <a16:colId xmlns:a16="http://schemas.microsoft.com/office/drawing/2014/main" val="2021037092"/>
                    </a:ext>
                  </a:extLst>
                </a:gridCol>
                <a:gridCol w="788029">
                  <a:extLst>
                    <a:ext uri="{9D8B030D-6E8A-4147-A177-3AD203B41FA5}">
                      <a16:colId xmlns:a16="http://schemas.microsoft.com/office/drawing/2014/main" val="2536683681"/>
                    </a:ext>
                  </a:extLst>
                </a:gridCol>
              </a:tblGrid>
              <a:tr h="319125">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a:lnSpc>
                          <a:spcPct val="130000"/>
                        </a:lnSpc>
                        <a:spcAft>
                          <a:spcPts val="0"/>
                        </a:spcAft>
                      </a:pPr>
                      <a:r>
                        <a:rPr lang="zh-CN" sz="1200" kern="100">
                          <a:effectLst/>
                        </a:rPr>
                        <a:t>供水量</a:t>
                      </a:r>
                      <a:r>
                        <a:rPr lang="en-US" sz="1200" kern="100">
                          <a:effectLst/>
                        </a:rPr>
                        <a:t>EQ</a:t>
                      </a:r>
                      <a:r>
                        <a:rPr lang="en-US" sz="1200" kern="100" baseline="-25000">
                          <a:effectLst/>
                        </a:rPr>
                        <a:t>supply</a:t>
                      </a:r>
                      <a:r>
                        <a:rPr lang="en-US" sz="1200" kern="100">
                          <a:effectLst/>
                        </a:rPr>
                        <a:t> (L/s)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lnSpc>
                          <a:spcPct val="130000"/>
                        </a:lnSpc>
                        <a:spcAft>
                          <a:spcPts val="0"/>
                        </a:spcAft>
                      </a:pPr>
                      <a:r>
                        <a:rPr lang="zh-CN" sz="1200" kern="100">
                          <a:effectLst/>
                        </a:rPr>
                        <a:t>漏水量</a:t>
                      </a:r>
                      <a:r>
                        <a:rPr lang="en-US" sz="1200" kern="100">
                          <a:effectLst/>
                        </a:rPr>
                        <a:t>EQ</a:t>
                      </a:r>
                      <a:r>
                        <a:rPr lang="en-US" sz="1200" kern="100" baseline="-25000">
                          <a:effectLst/>
                        </a:rPr>
                        <a:t>leak</a:t>
                      </a:r>
                      <a:r>
                        <a:rPr lang="zh-CN" sz="1200" kern="100">
                          <a:effectLst/>
                        </a:rPr>
                        <a:t>（</a:t>
                      </a:r>
                      <a:r>
                        <a:rPr lang="en-US" sz="1200" kern="100">
                          <a:effectLst/>
                        </a:rPr>
                        <a:t>L/s</a:t>
                      </a:r>
                      <a:r>
                        <a:rPr lang="zh-CN" sz="12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78224922"/>
                  </a:ext>
                </a:extLst>
              </a:tr>
              <a:tr h="319125">
                <a:tc vMerge="1">
                  <a:txBody>
                    <a:bodyPr/>
                    <a:lstStyle/>
                    <a:p>
                      <a:endParaRPr lang="zh-CN" altLang="en-US"/>
                    </a:p>
                  </a:txBody>
                  <a:tcP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dirty="0">
                          <a:effectLst/>
                        </a:rPr>
                        <a:t>有水泵</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79659624"/>
                  </a:ext>
                </a:extLst>
              </a:tr>
              <a:tr h="322564">
                <a:tc>
                  <a:txBody>
                    <a:bodyPr/>
                    <a:lstStyle/>
                    <a:p>
                      <a:pPr algn="ctr">
                        <a:lnSpc>
                          <a:spcPct val="130000"/>
                        </a:lnSpc>
                        <a:spcAft>
                          <a:spcPts val="0"/>
                        </a:spcAft>
                      </a:pPr>
                      <a:r>
                        <a:rPr lang="en-US" sz="1200" kern="100">
                          <a:effectLst/>
                        </a:rPr>
                        <a:t>Ⅶ</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1315.59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1243.83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5.45%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793.44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687.54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7.02%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89853957"/>
                  </a:ext>
                </a:extLst>
              </a:tr>
              <a:tr h="322564">
                <a:tc>
                  <a:txBody>
                    <a:bodyPr/>
                    <a:lstStyle/>
                    <a:p>
                      <a:pPr algn="ctr">
                        <a:lnSpc>
                          <a:spcPct val="130000"/>
                        </a:lnSpc>
                        <a:spcAft>
                          <a:spcPts val="0"/>
                        </a:spcAft>
                      </a:pPr>
                      <a:r>
                        <a:rPr lang="en-US" sz="1200" kern="100">
                          <a:effectLst/>
                        </a:rPr>
                        <a:t>Ⅷ</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1402.35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1297.62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7.47%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1113.36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1026.97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7.76%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98564904"/>
                  </a:ext>
                </a:extLst>
              </a:tr>
              <a:tr h="322564">
                <a:tc>
                  <a:txBody>
                    <a:bodyPr/>
                    <a:lstStyle/>
                    <a:p>
                      <a:pPr algn="ctr">
                        <a:lnSpc>
                          <a:spcPct val="130000"/>
                        </a:lnSpc>
                        <a:spcAft>
                          <a:spcPts val="0"/>
                        </a:spcAft>
                      </a:pPr>
                      <a:r>
                        <a:rPr lang="en-US" sz="1200" kern="100">
                          <a:effectLst/>
                        </a:rPr>
                        <a:t>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1443.69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1321.03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8.50%</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1310.99</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1206.87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8.57%</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998430050"/>
                  </a:ext>
                </a:extLst>
              </a:tr>
            </a:tbl>
          </a:graphicData>
        </a:graphic>
      </p:graphicFrame>
      <p:graphicFrame>
        <p:nvGraphicFramePr>
          <p:cNvPr id="5" name="表格 4">
            <a:extLst>
              <a:ext uri="{FF2B5EF4-FFF2-40B4-BE49-F238E27FC236}">
                <a16:creationId xmlns:a16="http://schemas.microsoft.com/office/drawing/2014/main" id="{CEFC0E99-5869-41ED-A07D-7143A085FE60}"/>
              </a:ext>
            </a:extLst>
          </p:cNvPr>
          <p:cNvGraphicFramePr>
            <a:graphicFrameLocks noGrp="1"/>
          </p:cNvGraphicFramePr>
          <p:nvPr>
            <p:extLst>
              <p:ext uri="{D42A27DB-BD31-4B8C-83A1-F6EECF244321}">
                <p14:modId xmlns:p14="http://schemas.microsoft.com/office/powerpoint/2010/main" val="2729775884"/>
              </p:ext>
            </p:extLst>
          </p:nvPr>
        </p:nvGraphicFramePr>
        <p:xfrm>
          <a:off x="3537017" y="3410340"/>
          <a:ext cx="5516203" cy="1459640"/>
        </p:xfrm>
        <a:graphic>
          <a:graphicData uri="http://schemas.openxmlformats.org/drawingml/2006/table">
            <a:tbl>
              <a:tblPr firstRow="1" firstCol="1" bandRow="1">
                <a:tableStyleId>{21E4AEA4-8DFA-4A89-87EB-49C32662AFE0}</a:tableStyleId>
              </a:tblPr>
              <a:tblGrid>
                <a:gridCol w="788029">
                  <a:extLst>
                    <a:ext uri="{9D8B030D-6E8A-4147-A177-3AD203B41FA5}">
                      <a16:colId xmlns:a16="http://schemas.microsoft.com/office/drawing/2014/main" val="1131055355"/>
                    </a:ext>
                  </a:extLst>
                </a:gridCol>
                <a:gridCol w="788029">
                  <a:extLst>
                    <a:ext uri="{9D8B030D-6E8A-4147-A177-3AD203B41FA5}">
                      <a16:colId xmlns:a16="http://schemas.microsoft.com/office/drawing/2014/main" val="813442901"/>
                    </a:ext>
                  </a:extLst>
                </a:gridCol>
                <a:gridCol w="788029">
                  <a:extLst>
                    <a:ext uri="{9D8B030D-6E8A-4147-A177-3AD203B41FA5}">
                      <a16:colId xmlns:a16="http://schemas.microsoft.com/office/drawing/2014/main" val="589446787"/>
                    </a:ext>
                  </a:extLst>
                </a:gridCol>
                <a:gridCol w="788029">
                  <a:extLst>
                    <a:ext uri="{9D8B030D-6E8A-4147-A177-3AD203B41FA5}">
                      <a16:colId xmlns:a16="http://schemas.microsoft.com/office/drawing/2014/main" val="2786868040"/>
                    </a:ext>
                  </a:extLst>
                </a:gridCol>
                <a:gridCol w="788029">
                  <a:extLst>
                    <a:ext uri="{9D8B030D-6E8A-4147-A177-3AD203B41FA5}">
                      <a16:colId xmlns:a16="http://schemas.microsoft.com/office/drawing/2014/main" val="397609846"/>
                    </a:ext>
                  </a:extLst>
                </a:gridCol>
                <a:gridCol w="788029">
                  <a:extLst>
                    <a:ext uri="{9D8B030D-6E8A-4147-A177-3AD203B41FA5}">
                      <a16:colId xmlns:a16="http://schemas.microsoft.com/office/drawing/2014/main" val="1543632531"/>
                    </a:ext>
                  </a:extLst>
                </a:gridCol>
                <a:gridCol w="788029">
                  <a:extLst>
                    <a:ext uri="{9D8B030D-6E8A-4147-A177-3AD203B41FA5}">
                      <a16:colId xmlns:a16="http://schemas.microsoft.com/office/drawing/2014/main" val="1864993451"/>
                    </a:ext>
                  </a:extLst>
                </a:gridCol>
              </a:tblGrid>
              <a:tr h="290053">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a:lnSpc>
                          <a:spcPct val="130000"/>
                        </a:lnSpc>
                        <a:spcAft>
                          <a:spcPts val="0"/>
                        </a:spcAft>
                      </a:pPr>
                      <a:r>
                        <a:rPr lang="zh-CN" sz="1200" kern="100">
                          <a:effectLst/>
                        </a:rPr>
                        <a:t>管网供水满足率</a:t>
                      </a:r>
                      <a:r>
                        <a:rPr lang="en-US" sz="1200" kern="100">
                          <a:effectLst/>
                        </a:rPr>
                        <a:t>ESSSI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lnSpc>
                          <a:spcPct val="130000"/>
                        </a:lnSpc>
                        <a:spcAft>
                          <a:spcPts val="0"/>
                        </a:spcAft>
                      </a:pPr>
                      <a:r>
                        <a:rPr lang="zh-CN" sz="1200" kern="100" dirty="0">
                          <a:effectLst/>
                        </a:rPr>
                        <a:t>节点平均压力</a:t>
                      </a:r>
                      <a:r>
                        <a:rPr lang="en-US" sz="1200" kern="100" dirty="0" err="1">
                          <a:effectLst/>
                        </a:rPr>
                        <a:t>EP</a:t>
                      </a:r>
                      <a:r>
                        <a:rPr lang="en-US" sz="1200" kern="100" baseline="-25000" dirty="0" err="1">
                          <a:effectLst/>
                        </a:rPr>
                        <a:t>net</a:t>
                      </a:r>
                      <a:r>
                        <a:rPr lang="zh-CN" sz="1200" kern="100" dirty="0">
                          <a:effectLst/>
                        </a:rPr>
                        <a:t>（</a:t>
                      </a:r>
                      <a:r>
                        <a:rPr lang="en-US" sz="1200" kern="100" dirty="0">
                          <a:effectLst/>
                        </a:rPr>
                        <a:t>m</a:t>
                      </a:r>
                      <a:r>
                        <a:rPr lang="zh-CN" sz="12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446119921"/>
                  </a:ext>
                </a:extLst>
              </a:tr>
              <a:tr h="290053">
                <a:tc vMerge="1">
                  <a:txBody>
                    <a:bodyPr/>
                    <a:lstStyle/>
                    <a:p>
                      <a:endParaRPr lang="zh-CN" altLang="en-US"/>
                    </a:p>
                  </a:txBody>
                  <a:tcP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536117551"/>
                  </a:ext>
                </a:extLst>
              </a:tr>
              <a:tr h="293178">
                <a:tc>
                  <a:txBody>
                    <a:bodyPr/>
                    <a:lstStyle/>
                    <a:p>
                      <a:pPr algn="ctr">
                        <a:lnSpc>
                          <a:spcPct val="130000"/>
                        </a:lnSpc>
                        <a:spcAft>
                          <a:spcPts val="0"/>
                        </a:spcAft>
                      </a:pPr>
                      <a:r>
                        <a:rPr lang="en-US" sz="1200" kern="100">
                          <a:effectLst/>
                        </a:rPr>
                        <a:t>Ⅶ</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0.52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0.50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3.45%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8.65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8.26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4.46%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25451137"/>
                  </a:ext>
                </a:extLst>
              </a:tr>
              <a:tr h="293178">
                <a:tc>
                  <a:txBody>
                    <a:bodyPr/>
                    <a:lstStyle/>
                    <a:p>
                      <a:pPr algn="ctr">
                        <a:lnSpc>
                          <a:spcPct val="130000"/>
                        </a:lnSpc>
                        <a:spcAft>
                          <a:spcPts val="0"/>
                        </a:spcAft>
                      </a:pPr>
                      <a:r>
                        <a:rPr lang="en-US" sz="1200" kern="100">
                          <a:effectLst/>
                        </a:rPr>
                        <a:t>Ⅷ</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0.26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0.24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6.35%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2.67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2.38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10.81%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43008647"/>
                  </a:ext>
                </a:extLst>
              </a:tr>
              <a:tr h="293178">
                <a:tc>
                  <a:txBody>
                    <a:bodyPr/>
                    <a:lstStyle/>
                    <a:p>
                      <a:pPr algn="ctr">
                        <a:lnSpc>
                          <a:spcPct val="130000"/>
                        </a:lnSpc>
                        <a:spcAft>
                          <a:spcPts val="0"/>
                        </a:spcAft>
                      </a:pPr>
                      <a:r>
                        <a:rPr lang="en-US" sz="1200" kern="100">
                          <a:effectLst/>
                        </a:rPr>
                        <a:t>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0.10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7.71%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0.84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0.74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11.79%</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79855938"/>
                  </a:ext>
                </a:extLst>
              </a:tr>
            </a:tbl>
          </a:graphicData>
        </a:graphic>
      </p:graphicFrame>
      <p:pic>
        <p:nvPicPr>
          <p:cNvPr id="11" name="图片 10">
            <a:extLst>
              <a:ext uri="{FF2B5EF4-FFF2-40B4-BE49-F238E27FC236}">
                <a16:creationId xmlns:a16="http://schemas.microsoft.com/office/drawing/2014/main" id="{47B7EDCB-9FB5-47E9-9C25-35EC3EDD6DB3}"/>
              </a:ext>
            </a:extLst>
          </p:cNvPr>
          <p:cNvPicPr/>
          <p:nvPr/>
        </p:nvPicPr>
        <p:blipFill rotWithShape="1">
          <a:blip r:embed="rId2"/>
          <a:srcRect l="3320" t="2927" r="15231" b="12951"/>
          <a:stretch/>
        </p:blipFill>
        <p:spPr bwMode="auto">
          <a:xfrm>
            <a:off x="827584" y="1988840"/>
            <a:ext cx="2159635" cy="2055495"/>
          </a:xfrm>
          <a:prstGeom prst="rect">
            <a:avLst/>
          </a:prstGeom>
          <a:ln>
            <a:noFill/>
          </a:ln>
          <a:extLst>
            <a:ext uri="{53640926-AAD7-44D8-BBD7-CCE9431645EC}">
              <a14:shadowObscured xmlns:a14="http://schemas.microsoft.com/office/drawing/2010/main"/>
            </a:ext>
          </a:extLst>
        </p:spPr>
      </p:pic>
      <p:pic>
        <p:nvPicPr>
          <p:cNvPr id="7" name="图片 6">
            <a:extLst>
              <a:ext uri="{FF2B5EF4-FFF2-40B4-BE49-F238E27FC236}">
                <a16:creationId xmlns:a16="http://schemas.microsoft.com/office/drawing/2014/main" id="{CB3BEB98-AD6A-4C30-B8A0-0775F7582E97}"/>
              </a:ext>
            </a:extLst>
          </p:cNvPr>
          <p:cNvPicPr>
            <a:picLocks noChangeAspect="1"/>
          </p:cNvPicPr>
          <p:nvPr/>
        </p:nvPicPr>
        <p:blipFill>
          <a:blip r:embed="rId3"/>
          <a:stretch>
            <a:fillRect/>
          </a:stretch>
        </p:blipFill>
        <p:spPr>
          <a:xfrm>
            <a:off x="421722" y="5012696"/>
            <a:ext cx="5445939" cy="1841551"/>
          </a:xfrm>
          <a:prstGeom prst="rect">
            <a:avLst/>
          </a:prstGeom>
        </p:spPr>
      </p:pic>
      <p:sp>
        <p:nvSpPr>
          <p:cNvPr id="8" name="文本框 7">
            <a:extLst>
              <a:ext uri="{FF2B5EF4-FFF2-40B4-BE49-F238E27FC236}">
                <a16:creationId xmlns:a16="http://schemas.microsoft.com/office/drawing/2014/main" id="{3755A940-22FE-449F-8FE4-4CC7BE0CBAE7}"/>
              </a:ext>
            </a:extLst>
          </p:cNvPr>
          <p:cNvSpPr txBox="1"/>
          <p:nvPr/>
        </p:nvSpPr>
        <p:spPr>
          <a:xfrm>
            <a:off x="6012160" y="5564139"/>
            <a:ext cx="1356462" cy="369332"/>
          </a:xfrm>
          <a:prstGeom prst="rect">
            <a:avLst/>
          </a:prstGeom>
          <a:noFill/>
        </p:spPr>
        <p:txBody>
          <a:bodyPr wrap="none" rtlCol="0">
            <a:spAutoFit/>
          </a:bodyPr>
          <a:lstStyle/>
          <a:p>
            <a:r>
              <a:rPr lang="zh-CN" altLang="en-US" dirty="0"/>
              <a:t>相关性分析</a:t>
            </a:r>
          </a:p>
        </p:txBody>
      </p:sp>
    </p:spTree>
    <p:extLst>
      <p:ext uri="{BB962C8B-B14F-4D97-AF65-F5344CB8AC3E}">
        <p14:creationId xmlns:p14="http://schemas.microsoft.com/office/powerpoint/2010/main" val="14523129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noFill/>
        </p:spPr>
        <p:txBody>
          <a:bodyPr wrap="none" rtlCol="0">
            <a:spAutoFit/>
          </a:bodyPr>
          <a:lstStyle/>
          <a:p>
            <a:r>
              <a:rPr lang="zh-CN" altLang="en-US" sz="2000" dirty="0"/>
              <a:t>本章小结</a:t>
            </a:r>
          </a:p>
        </p:txBody>
      </p:sp>
      <p:graphicFrame>
        <p:nvGraphicFramePr>
          <p:cNvPr id="7" name="表格 6">
            <a:extLst>
              <a:ext uri="{FF2B5EF4-FFF2-40B4-BE49-F238E27FC236}">
                <a16:creationId xmlns:a16="http://schemas.microsoft.com/office/drawing/2014/main" id="{A6A701DE-043C-40EF-98CA-D6C10AD15F8A}"/>
              </a:ext>
            </a:extLst>
          </p:cNvPr>
          <p:cNvGraphicFramePr>
            <a:graphicFrameLocks noGrp="1"/>
          </p:cNvGraphicFramePr>
          <p:nvPr>
            <p:extLst>
              <p:ext uri="{D42A27DB-BD31-4B8C-83A1-F6EECF244321}">
                <p14:modId xmlns:p14="http://schemas.microsoft.com/office/powerpoint/2010/main" val="685982114"/>
              </p:ext>
            </p:extLst>
          </p:nvPr>
        </p:nvGraphicFramePr>
        <p:xfrm>
          <a:off x="3815411" y="1728346"/>
          <a:ext cx="5328589" cy="1584176"/>
        </p:xfrm>
        <a:graphic>
          <a:graphicData uri="http://schemas.openxmlformats.org/drawingml/2006/table">
            <a:tbl>
              <a:tblPr firstRow="1" firstCol="1" bandRow="1">
                <a:tableStyleId>{21E4AEA4-8DFA-4A89-87EB-49C32662AFE0}</a:tableStyleId>
              </a:tblPr>
              <a:tblGrid>
                <a:gridCol w="761227">
                  <a:extLst>
                    <a:ext uri="{9D8B030D-6E8A-4147-A177-3AD203B41FA5}">
                      <a16:colId xmlns:a16="http://schemas.microsoft.com/office/drawing/2014/main" val="963630318"/>
                    </a:ext>
                  </a:extLst>
                </a:gridCol>
                <a:gridCol w="761227">
                  <a:extLst>
                    <a:ext uri="{9D8B030D-6E8A-4147-A177-3AD203B41FA5}">
                      <a16:colId xmlns:a16="http://schemas.microsoft.com/office/drawing/2014/main" val="1478847637"/>
                    </a:ext>
                  </a:extLst>
                </a:gridCol>
                <a:gridCol w="761227">
                  <a:extLst>
                    <a:ext uri="{9D8B030D-6E8A-4147-A177-3AD203B41FA5}">
                      <a16:colId xmlns:a16="http://schemas.microsoft.com/office/drawing/2014/main" val="1731002925"/>
                    </a:ext>
                  </a:extLst>
                </a:gridCol>
                <a:gridCol w="761227">
                  <a:extLst>
                    <a:ext uri="{9D8B030D-6E8A-4147-A177-3AD203B41FA5}">
                      <a16:colId xmlns:a16="http://schemas.microsoft.com/office/drawing/2014/main" val="892266581"/>
                    </a:ext>
                  </a:extLst>
                </a:gridCol>
                <a:gridCol w="761227">
                  <a:extLst>
                    <a:ext uri="{9D8B030D-6E8A-4147-A177-3AD203B41FA5}">
                      <a16:colId xmlns:a16="http://schemas.microsoft.com/office/drawing/2014/main" val="1669810618"/>
                    </a:ext>
                  </a:extLst>
                </a:gridCol>
                <a:gridCol w="761227">
                  <a:extLst>
                    <a:ext uri="{9D8B030D-6E8A-4147-A177-3AD203B41FA5}">
                      <a16:colId xmlns:a16="http://schemas.microsoft.com/office/drawing/2014/main" val="1419912176"/>
                    </a:ext>
                  </a:extLst>
                </a:gridCol>
                <a:gridCol w="761227">
                  <a:extLst>
                    <a:ext uri="{9D8B030D-6E8A-4147-A177-3AD203B41FA5}">
                      <a16:colId xmlns:a16="http://schemas.microsoft.com/office/drawing/2014/main" val="3044350190"/>
                    </a:ext>
                  </a:extLst>
                </a:gridCol>
              </a:tblGrid>
              <a:tr h="314800">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a:lnSpc>
                          <a:spcPct val="130000"/>
                        </a:lnSpc>
                        <a:spcAft>
                          <a:spcPts val="0"/>
                        </a:spcAft>
                      </a:pPr>
                      <a:r>
                        <a:rPr lang="zh-CN" sz="1200" kern="100">
                          <a:effectLst/>
                        </a:rPr>
                        <a:t>供水量</a:t>
                      </a:r>
                      <a:r>
                        <a:rPr lang="en-US" sz="1200" kern="100">
                          <a:effectLst/>
                        </a:rPr>
                        <a:t>EQ</a:t>
                      </a:r>
                      <a:r>
                        <a:rPr lang="en-US" sz="1200" kern="100" baseline="-25000">
                          <a:effectLst/>
                        </a:rPr>
                        <a:t>supply</a:t>
                      </a:r>
                      <a:r>
                        <a:rPr lang="en-US" sz="1200" kern="100">
                          <a:effectLst/>
                        </a:rPr>
                        <a:t> (L/s)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lnSpc>
                          <a:spcPct val="130000"/>
                        </a:lnSpc>
                        <a:spcAft>
                          <a:spcPts val="0"/>
                        </a:spcAft>
                      </a:pPr>
                      <a:r>
                        <a:rPr lang="zh-CN" sz="1200" kern="100" dirty="0">
                          <a:effectLst/>
                        </a:rPr>
                        <a:t>漏水量</a:t>
                      </a:r>
                      <a:r>
                        <a:rPr lang="en-US" sz="1200" kern="100" dirty="0" err="1">
                          <a:effectLst/>
                        </a:rPr>
                        <a:t>EQ</a:t>
                      </a:r>
                      <a:r>
                        <a:rPr lang="en-US" sz="1200" kern="100" baseline="-25000" dirty="0" err="1">
                          <a:effectLst/>
                        </a:rPr>
                        <a:t>leak</a:t>
                      </a:r>
                      <a:r>
                        <a:rPr lang="zh-CN" sz="1200" kern="100" dirty="0">
                          <a:effectLst/>
                        </a:rPr>
                        <a:t>（</a:t>
                      </a:r>
                      <a:r>
                        <a:rPr lang="en-US" sz="1200" kern="100" dirty="0">
                          <a:effectLst/>
                        </a:rPr>
                        <a:t>L/s</a:t>
                      </a:r>
                      <a:r>
                        <a:rPr lang="zh-CN" sz="1200" kern="100" dirty="0">
                          <a:effectLst/>
                        </a:rPr>
                        <a:t>）</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14584750"/>
                  </a:ext>
                </a:extLst>
              </a:tr>
              <a:tr h="314800">
                <a:tc vMerge="1">
                  <a:txBody>
                    <a:bodyPr/>
                    <a:lstStyle/>
                    <a:p>
                      <a:endParaRPr lang="zh-CN" altLang="en-US"/>
                    </a:p>
                  </a:txBody>
                  <a:tcP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72856986"/>
                  </a:ext>
                </a:extLst>
              </a:tr>
              <a:tr h="318192">
                <a:tc>
                  <a:txBody>
                    <a:bodyPr/>
                    <a:lstStyle/>
                    <a:p>
                      <a:pPr algn="ctr">
                        <a:lnSpc>
                          <a:spcPct val="130000"/>
                        </a:lnSpc>
                        <a:spcAft>
                          <a:spcPts val="0"/>
                        </a:spcAft>
                      </a:pPr>
                      <a:r>
                        <a:rPr lang="en-US" sz="1200" kern="100">
                          <a:effectLst/>
                        </a:rPr>
                        <a:t>Ⅶ</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449.63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426.00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5.26%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55.43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40.54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26.86%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75691334"/>
                  </a:ext>
                </a:extLst>
              </a:tr>
              <a:tr h="318192">
                <a:tc>
                  <a:txBody>
                    <a:bodyPr/>
                    <a:lstStyle/>
                    <a:p>
                      <a:pPr algn="ctr">
                        <a:lnSpc>
                          <a:spcPct val="130000"/>
                        </a:lnSpc>
                        <a:spcAft>
                          <a:spcPts val="0"/>
                        </a:spcAft>
                      </a:pPr>
                      <a:r>
                        <a:rPr lang="en-US" sz="1200" kern="100">
                          <a:effectLst/>
                        </a:rPr>
                        <a:t>Ⅷ</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511.31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452.53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11.50%</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140.82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104.87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25.53%</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69409593"/>
                  </a:ext>
                </a:extLst>
              </a:tr>
              <a:tr h="318192">
                <a:tc>
                  <a:txBody>
                    <a:bodyPr/>
                    <a:lstStyle/>
                    <a:p>
                      <a:pPr algn="ctr">
                        <a:lnSpc>
                          <a:spcPct val="130000"/>
                        </a:lnSpc>
                        <a:spcAft>
                          <a:spcPts val="0"/>
                        </a:spcAft>
                      </a:pPr>
                      <a:r>
                        <a:rPr lang="en-US" sz="1200" kern="100">
                          <a:effectLst/>
                        </a:rPr>
                        <a:t>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608.85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484.26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20.46%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283.98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198.64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30.05%</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7698513"/>
                  </a:ext>
                </a:extLst>
              </a:tr>
            </a:tbl>
          </a:graphicData>
        </a:graphic>
      </p:graphicFrame>
      <p:graphicFrame>
        <p:nvGraphicFramePr>
          <p:cNvPr id="8" name="表格 7">
            <a:extLst>
              <a:ext uri="{FF2B5EF4-FFF2-40B4-BE49-F238E27FC236}">
                <a16:creationId xmlns:a16="http://schemas.microsoft.com/office/drawing/2014/main" id="{EFBF22F4-0FCB-4443-AB54-A17C56C4AE7B}"/>
              </a:ext>
            </a:extLst>
          </p:cNvPr>
          <p:cNvGraphicFramePr>
            <a:graphicFrameLocks noGrp="1"/>
          </p:cNvGraphicFramePr>
          <p:nvPr>
            <p:extLst>
              <p:ext uri="{D42A27DB-BD31-4B8C-83A1-F6EECF244321}">
                <p14:modId xmlns:p14="http://schemas.microsoft.com/office/powerpoint/2010/main" val="1226890970"/>
              </p:ext>
            </p:extLst>
          </p:nvPr>
        </p:nvGraphicFramePr>
        <p:xfrm>
          <a:off x="3815411" y="3480008"/>
          <a:ext cx="5328589" cy="1448293"/>
        </p:xfrm>
        <a:graphic>
          <a:graphicData uri="http://schemas.openxmlformats.org/drawingml/2006/table">
            <a:tbl>
              <a:tblPr firstRow="1" firstCol="1" bandRow="1">
                <a:tableStyleId>{21E4AEA4-8DFA-4A89-87EB-49C32662AFE0}</a:tableStyleId>
              </a:tblPr>
              <a:tblGrid>
                <a:gridCol w="761227">
                  <a:extLst>
                    <a:ext uri="{9D8B030D-6E8A-4147-A177-3AD203B41FA5}">
                      <a16:colId xmlns:a16="http://schemas.microsoft.com/office/drawing/2014/main" val="3793903008"/>
                    </a:ext>
                  </a:extLst>
                </a:gridCol>
                <a:gridCol w="761227">
                  <a:extLst>
                    <a:ext uri="{9D8B030D-6E8A-4147-A177-3AD203B41FA5}">
                      <a16:colId xmlns:a16="http://schemas.microsoft.com/office/drawing/2014/main" val="3935717253"/>
                    </a:ext>
                  </a:extLst>
                </a:gridCol>
                <a:gridCol w="761227">
                  <a:extLst>
                    <a:ext uri="{9D8B030D-6E8A-4147-A177-3AD203B41FA5}">
                      <a16:colId xmlns:a16="http://schemas.microsoft.com/office/drawing/2014/main" val="820110780"/>
                    </a:ext>
                  </a:extLst>
                </a:gridCol>
                <a:gridCol w="761227">
                  <a:extLst>
                    <a:ext uri="{9D8B030D-6E8A-4147-A177-3AD203B41FA5}">
                      <a16:colId xmlns:a16="http://schemas.microsoft.com/office/drawing/2014/main" val="1333428416"/>
                    </a:ext>
                  </a:extLst>
                </a:gridCol>
                <a:gridCol w="761227">
                  <a:extLst>
                    <a:ext uri="{9D8B030D-6E8A-4147-A177-3AD203B41FA5}">
                      <a16:colId xmlns:a16="http://schemas.microsoft.com/office/drawing/2014/main" val="1113895451"/>
                    </a:ext>
                  </a:extLst>
                </a:gridCol>
                <a:gridCol w="761227">
                  <a:extLst>
                    <a:ext uri="{9D8B030D-6E8A-4147-A177-3AD203B41FA5}">
                      <a16:colId xmlns:a16="http://schemas.microsoft.com/office/drawing/2014/main" val="3763773326"/>
                    </a:ext>
                  </a:extLst>
                </a:gridCol>
                <a:gridCol w="761227">
                  <a:extLst>
                    <a:ext uri="{9D8B030D-6E8A-4147-A177-3AD203B41FA5}">
                      <a16:colId xmlns:a16="http://schemas.microsoft.com/office/drawing/2014/main" val="3611591174"/>
                    </a:ext>
                  </a:extLst>
                </a:gridCol>
              </a:tblGrid>
              <a:tr h="287798">
                <a:tc rowSpan="2">
                  <a:txBody>
                    <a:bodyPr/>
                    <a:lstStyle/>
                    <a:p>
                      <a:pPr algn="ctr">
                        <a:lnSpc>
                          <a:spcPct val="130000"/>
                        </a:lnSpc>
                        <a:spcAft>
                          <a:spcPts val="0"/>
                        </a:spcAft>
                      </a:pPr>
                      <a:r>
                        <a:rPr lang="zh-CN" sz="1200" kern="100">
                          <a:effectLst/>
                        </a:rPr>
                        <a:t>地震烈度</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gridSpan="3">
                  <a:txBody>
                    <a:bodyPr/>
                    <a:lstStyle/>
                    <a:p>
                      <a:pPr algn="ctr">
                        <a:lnSpc>
                          <a:spcPct val="130000"/>
                        </a:lnSpc>
                        <a:spcAft>
                          <a:spcPts val="0"/>
                        </a:spcAft>
                      </a:pPr>
                      <a:r>
                        <a:rPr lang="zh-CN" sz="1200" kern="100">
                          <a:effectLst/>
                        </a:rPr>
                        <a:t>管网供水满足率</a:t>
                      </a:r>
                      <a:r>
                        <a:rPr lang="en-US" sz="1200" kern="100">
                          <a:effectLst/>
                        </a:rPr>
                        <a:t>ESSSI</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tc gridSpan="3">
                  <a:txBody>
                    <a:bodyPr/>
                    <a:lstStyle/>
                    <a:p>
                      <a:pPr algn="ctr">
                        <a:lnSpc>
                          <a:spcPct val="130000"/>
                        </a:lnSpc>
                        <a:spcAft>
                          <a:spcPts val="0"/>
                        </a:spcAft>
                      </a:pPr>
                      <a:r>
                        <a:rPr lang="zh-CN" sz="1200" kern="100">
                          <a:effectLst/>
                        </a:rPr>
                        <a:t>节点平均压力</a:t>
                      </a:r>
                      <a:r>
                        <a:rPr lang="en-US" sz="1200" kern="100">
                          <a:effectLst/>
                        </a:rPr>
                        <a:t>EP</a:t>
                      </a:r>
                      <a:r>
                        <a:rPr lang="en-US" sz="1200" kern="100" baseline="-25000">
                          <a:effectLst/>
                        </a:rPr>
                        <a:t>net</a:t>
                      </a:r>
                      <a:r>
                        <a:rPr lang="zh-CN" sz="1200" kern="100">
                          <a:effectLst/>
                        </a:rPr>
                        <a:t>（</a:t>
                      </a:r>
                      <a:r>
                        <a:rPr lang="en-US" sz="1200" kern="100">
                          <a:effectLst/>
                        </a:rPr>
                        <a:t>m</a:t>
                      </a:r>
                      <a:r>
                        <a:rPr lang="zh-CN" sz="1200" kern="10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58335106"/>
                  </a:ext>
                </a:extLst>
              </a:tr>
              <a:tr h="287798">
                <a:tc vMerge="1">
                  <a:txBody>
                    <a:bodyPr/>
                    <a:lstStyle/>
                    <a:p>
                      <a:endParaRPr lang="zh-CN" altLang="en-US"/>
                    </a:p>
                  </a:txBody>
                  <a:tcP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无水泵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有水泵</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a:effectLst/>
                        </a:rPr>
                        <a:t>相对差</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34225295"/>
                  </a:ext>
                </a:extLst>
              </a:tr>
              <a:tr h="290899">
                <a:tc>
                  <a:txBody>
                    <a:bodyPr/>
                    <a:lstStyle/>
                    <a:p>
                      <a:pPr algn="ctr">
                        <a:lnSpc>
                          <a:spcPct val="130000"/>
                        </a:lnSpc>
                        <a:spcAft>
                          <a:spcPts val="0"/>
                        </a:spcAft>
                      </a:pPr>
                      <a:r>
                        <a:rPr lang="en-US" sz="1200" kern="100">
                          <a:effectLst/>
                        </a:rPr>
                        <a:t>Ⅶ</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0.97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0.95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2.22%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23.16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21.80</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5.85%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39171567"/>
                  </a:ext>
                </a:extLst>
              </a:tr>
              <a:tr h="290899">
                <a:tc>
                  <a:txBody>
                    <a:bodyPr/>
                    <a:lstStyle/>
                    <a:p>
                      <a:pPr algn="ctr">
                        <a:lnSpc>
                          <a:spcPct val="130000"/>
                        </a:lnSpc>
                        <a:spcAft>
                          <a:spcPts val="0"/>
                        </a:spcAft>
                      </a:pPr>
                      <a:r>
                        <a:rPr lang="en-US" sz="1200" kern="100">
                          <a:effectLst/>
                        </a:rPr>
                        <a:t>Ⅷ</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0.91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0.85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6.16%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20.22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17.30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14.44%</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18668512"/>
                  </a:ext>
                </a:extLst>
              </a:tr>
              <a:tr h="290899">
                <a:tc>
                  <a:txBody>
                    <a:bodyPr/>
                    <a:lstStyle/>
                    <a:p>
                      <a:pPr algn="ctr">
                        <a:lnSpc>
                          <a:spcPct val="130000"/>
                        </a:lnSpc>
                        <a:spcAft>
                          <a:spcPts val="0"/>
                        </a:spcAft>
                      </a:pPr>
                      <a:r>
                        <a:rPr lang="en-US" sz="1200" kern="100">
                          <a:effectLst/>
                        </a:rPr>
                        <a:t>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0.80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0.70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12.08%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15.98</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a:effectLst/>
                        </a:rPr>
                        <a:t>12.00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dirty="0">
                          <a:effectLst/>
                        </a:rPr>
                        <a:t>24.88%</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829129354"/>
                  </a:ext>
                </a:extLst>
              </a:tr>
            </a:tbl>
          </a:graphicData>
        </a:graphic>
      </p:graphicFrame>
      <p:pic>
        <p:nvPicPr>
          <p:cNvPr id="9" name="图片 8">
            <a:extLst>
              <a:ext uri="{FF2B5EF4-FFF2-40B4-BE49-F238E27FC236}">
                <a16:creationId xmlns:a16="http://schemas.microsoft.com/office/drawing/2014/main" id="{4B5C18EC-7B47-4658-8941-290DE52F2EE6}"/>
              </a:ext>
            </a:extLst>
          </p:cNvPr>
          <p:cNvPicPr/>
          <p:nvPr/>
        </p:nvPicPr>
        <p:blipFill rotWithShape="1">
          <a:blip r:embed="rId2"/>
          <a:srcRect l="21167" t="3108"/>
          <a:stretch/>
        </p:blipFill>
        <p:spPr bwMode="auto">
          <a:xfrm>
            <a:off x="395536" y="1879066"/>
            <a:ext cx="2937510" cy="2051685"/>
          </a:xfrm>
          <a:prstGeom prst="rect">
            <a:avLst/>
          </a:prstGeom>
          <a:ln>
            <a:noFill/>
          </a:ln>
          <a:extLst>
            <a:ext uri="{53640926-AAD7-44D8-BBD7-CCE9431645EC}">
              <a14:shadowObscured xmlns:a14="http://schemas.microsoft.com/office/drawing/2010/main"/>
            </a:ext>
          </a:extLst>
        </p:spPr>
      </p:pic>
      <p:pic>
        <p:nvPicPr>
          <p:cNvPr id="3" name="图片 2">
            <a:extLst>
              <a:ext uri="{FF2B5EF4-FFF2-40B4-BE49-F238E27FC236}">
                <a16:creationId xmlns:a16="http://schemas.microsoft.com/office/drawing/2014/main" id="{E9E9ADCA-FDF0-44C6-B696-18961A1F19F3}"/>
              </a:ext>
            </a:extLst>
          </p:cNvPr>
          <p:cNvPicPr>
            <a:picLocks noChangeAspect="1"/>
          </p:cNvPicPr>
          <p:nvPr/>
        </p:nvPicPr>
        <p:blipFill>
          <a:blip r:embed="rId3"/>
          <a:stretch>
            <a:fillRect/>
          </a:stretch>
        </p:blipFill>
        <p:spPr>
          <a:xfrm>
            <a:off x="220191" y="4984755"/>
            <a:ext cx="5935985" cy="1660264"/>
          </a:xfrm>
          <a:prstGeom prst="rect">
            <a:avLst/>
          </a:prstGeom>
        </p:spPr>
      </p:pic>
      <p:sp>
        <p:nvSpPr>
          <p:cNvPr id="5" name="文本框 4">
            <a:extLst>
              <a:ext uri="{FF2B5EF4-FFF2-40B4-BE49-F238E27FC236}">
                <a16:creationId xmlns:a16="http://schemas.microsoft.com/office/drawing/2014/main" id="{36A4C1C8-D115-4C47-B9B6-2D9515762271}"/>
              </a:ext>
            </a:extLst>
          </p:cNvPr>
          <p:cNvSpPr txBox="1"/>
          <p:nvPr/>
        </p:nvSpPr>
        <p:spPr>
          <a:xfrm>
            <a:off x="6228184" y="5594980"/>
            <a:ext cx="1356462" cy="369332"/>
          </a:xfrm>
          <a:prstGeom prst="rect">
            <a:avLst/>
          </a:prstGeom>
          <a:noFill/>
        </p:spPr>
        <p:txBody>
          <a:bodyPr wrap="none" rtlCol="0">
            <a:spAutoFit/>
          </a:bodyPr>
          <a:lstStyle/>
          <a:p>
            <a:r>
              <a:rPr lang="zh-CN" altLang="en-US" dirty="0"/>
              <a:t>相关性分析</a:t>
            </a:r>
          </a:p>
        </p:txBody>
      </p:sp>
    </p:spTree>
    <p:extLst>
      <p:ext uri="{BB962C8B-B14F-4D97-AF65-F5344CB8AC3E}">
        <p14:creationId xmlns:p14="http://schemas.microsoft.com/office/powerpoint/2010/main" val="182729152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
        <p:nvSpPr>
          <p:cNvPr id="3" name="矩形 2">
            <a:extLst>
              <a:ext uri="{FF2B5EF4-FFF2-40B4-BE49-F238E27FC236}">
                <a16:creationId xmlns:a16="http://schemas.microsoft.com/office/drawing/2014/main" id="{C5768B94-371C-4886-9D54-6F701BB8815E}"/>
              </a:ext>
            </a:extLst>
          </p:cNvPr>
          <p:cNvSpPr/>
          <p:nvPr/>
        </p:nvSpPr>
        <p:spPr>
          <a:xfrm>
            <a:off x="63424" y="1844824"/>
            <a:ext cx="9017151" cy="2862322"/>
          </a:xfrm>
          <a:prstGeom prst="rect">
            <a:avLst/>
          </a:prstGeom>
        </p:spPr>
        <p:txBody>
          <a:bodyPr wrap="square">
            <a:spAutoFit/>
          </a:bodyPr>
          <a:lstStyle/>
          <a:p>
            <a:r>
              <a:rPr lang="zh-CN" altLang="en-US" dirty="0"/>
              <a:t>（</a:t>
            </a:r>
            <a:r>
              <a:rPr lang="en-US" altLang="zh-CN" dirty="0"/>
              <a:t>1</a:t>
            </a:r>
            <a:r>
              <a:rPr lang="zh-CN" altLang="en-US" dirty="0"/>
              <a:t>）在震后水力分析中，与不考虑水源供水能力相比，考虑水源供水能力的供水管网震后水力分析得到供水量，漏水量，管网供水满足率，管网平均压力均减小。并且，随着地震烈度增大，减小的比例增大。</a:t>
            </a:r>
            <a:endParaRPr lang="en-US" altLang="zh-CN" dirty="0"/>
          </a:p>
          <a:p>
            <a:endParaRPr lang="zh-CN" altLang="en-US" dirty="0"/>
          </a:p>
          <a:p>
            <a:r>
              <a:rPr lang="zh-CN" altLang="en-US" dirty="0"/>
              <a:t>（</a:t>
            </a:r>
            <a:r>
              <a:rPr lang="en-US" altLang="zh-CN" dirty="0"/>
              <a:t>2</a:t>
            </a:r>
            <a:r>
              <a:rPr lang="zh-CN" altLang="en-US" dirty="0"/>
              <a:t>）水力分析得到节点供水满足率排序一致，根据</a:t>
            </a:r>
            <a:r>
              <a:rPr lang="en-US" altLang="zh-CN" dirty="0"/>
              <a:t>Kendall</a:t>
            </a:r>
            <a:r>
              <a:rPr lang="zh-CN" altLang="en-US" dirty="0"/>
              <a:t>秩相关系数，供水满足率排序具有显著的一致性。</a:t>
            </a:r>
            <a:endParaRPr lang="en-US" altLang="zh-CN" dirty="0"/>
          </a:p>
          <a:p>
            <a:endParaRPr lang="en-US" altLang="zh-CN" dirty="0"/>
          </a:p>
          <a:p>
            <a:r>
              <a:rPr lang="zh-CN" altLang="en-US" dirty="0"/>
              <a:t>（</a:t>
            </a:r>
            <a:r>
              <a:rPr lang="en-US" altLang="zh-CN" dirty="0"/>
              <a:t>3</a:t>
            </a:r>
            <a:r>
              <a:rPr lang="zh-CN" altLang="en-US" dirty="0"/>
              <a:t>）采用考虑水源供水能力方法进行管网震后功能分析得到的结果更加准确，但是在供水管网抗震功能分析中采用无水泵管网模型的分析结果能够反映各个节点的抗震功能相对大小，满足识别供水管网系统抗震功能薄弱节点的需要。</a:t>
            </a:r>
          </a:p>
        </p:txBody>
      </p:sp>
    </p:spTree>
    <p:extLst>
      <p:ext uri="{BB962C8B-B14F-4D97-AF65-F5344CB8AC3E}">
        <p14:creationId xmlns:p14="http://schemas.microsoft.com/office/powerpoint/2010/main" val="3813491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3" name="文本框 2">
            <a:extLst>
              <a:ext uri="{FF2B5EF4-FFF2-40B4-BE49-F238E27FC236}">
                <a16:creationId xmlns:a16="http://schemas.microsoft.com/office/drawing/2014/main" id="{755DFF51-E071-4F41-860C-1F23C709E0CA}"/>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8" name="文本框 7">
            <a:extLst>
              <a:ext uri="{FF2B5EF4-FFF2-40B4-BE49-F238E27FC236}">
                <a16:creationId xmlns:a16="http://schemas.microsoft.com/office/drawing/2014/main" id="{F0FC31BA-1979-4BD7-9AF6-1DA8E7C6705E}"/>
              </a:ext>
            </a:extLst>
          </p:cNvPr>
          <p:cNvSpPr txBox="1"/>
          <p:nvPr/>
        </p:nvSpPr>
        <p:spPr>
          <a:xfrm>
            <a:off x="289136" y="1864995"/>
            <a:ext cx="2940228"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供水管网水力分析方法</a:t>
            </a:r>
            <a:r>
              <a:rPr lang="en-US" altLang="zh-CN" dirty="0"/>
              <a:t> </a:t>
            </a:r>
            <a:endParaRPr lang="zh-CN" altLang="en-US" dirty="0"/>
          </a:p>
        </p:txBody>
      </p:sp>
      <p:graphicFrame>
        <p:nvGraphicFramePr>
          <p:cNvPr id="10" name="图表 9">
            <a:extLst>
              <a:ext uri="{FF2B5EF4-FFF2-40B4-BE49-F238E27FC236}">
                <a16:creationId xmlns:a16="http://schemas.microsoft.com/office/drawing/2014/main" id="{69823698-B2AD-43A9-A221-93AC9786313B}"/>
              </a:ext>
            </a:extLst>
          </p:cNvPr>
          <p:cNvGraphicFramePr>
            <a:graphicFrameLocks/>
          </p:cNvGraphicFramePr>
          <p:nvPr/>
        </p:nvGraphicFramePr>
        <p:xfrm>
          <a:off x="300988" y="1478464"/>
          <a:ext cx="8603344" cy="3960440"/>
        </p:xfrm>
        <a:graphic>
          <a:graphicData uri="http://schemas.openxmlformats.org/drawingml/2006/chart">
            <c:chart xmlns:c="http://schemas.openxmlformats.org/drawingml/2006/chart" xmlns:r="http://schemas.openxmlformats.org/officeDocument/2006/relationships" r:id="rId3"/>
          </a:graphicData>
        </a:graphic>
      </p:graphicFrame>
      <p:sp>
        <p:nvSpPr>
          <p:cNvPr id="15" name="爆炸形: 8 pt  14">
            <a:extLst>
              <a:ext uri="{FF2B5EF4-FFF2-40B4-BE49-F238E27FC236}">
                <a16:creationId xmlns:a16="http://schemas.microsoft.com/office/drawing/2014/main" id="{E4964AD2-8EB2-4429-8FCA-9FA2A3C0CF56}"/>
              </a:ext>
            </a:extLst>
          </p:cNvPr>
          <p:cNvSpPr/>
          <p:nvPr/>
        </p:nvSpPr>
        <p:spPr>
          <a:xfrm>
            <a:off x="1225964" y="5867568"/>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16" name="文本框 15">
            <a:extLst>
              <a:ext uri="{FF2B5EF4-FFF2-40B4-BE49-F238E27FC236}">
                <a16:creationId xmlns:a16="http://schemas.microsoft.com/office/drawing/2014/main" id="{A88F2EC9-8A42-4E7D-B1A6-8C9889DAC524}"/>
              </a:ext>
            </a:extLst>
          </p:cNvPr>
          <p:cNvSpPr txBox="1"/>
          <p:nvPr/>
        </p:nvSpPr>
        <p:spPr>
          <a:xfrm>
            <a:off x="679676" y="5594980"/>
            <a:ext cx="2510624"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缺少管网破坏状态模型</a:t>
            </a:r>
          </a:p>
        </p:txBody>
      </p:sp>
      <p:sp>
        <p:nvSpPr>
          <p:cNvPr id="12" name="标题 1">
            <a:extLst>
              <a:ext uri="{FF2B5EF4-FFF2-40B4-BE49-F238E27FC236}">
                <a16:creationId xmlns:a16="http://schemas.microsoft.com/office/drawing/2014/main" id="{A97D2C9F-B23F-4D38-A4FD-6361792DA762}"/>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dirty="0"/>
              <a:t>1 </a:t>
            </a:r>
            <a:r>
              <a:rPr lang="zh-CN" altLang="en-US" sz="2400" dirty="0"/>
              <a:t>绪论</a:t>
            </a:r>
          </a:p>
        </p:txBody>
      </p:sp>
    </p:spTree>
    <p:extLst>
      <p:ext uri="{BB962C8B-B14F-4D97-AF65-F5344CB8AC3E}">
        <p14:creationId xmlns:p14="http://schemas.microsoft.com/office/powerpoint/2010/main" val="26054791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4 </a:t>
            </a:r>
            <a:r>
              <a:rPr lang="zh-CN" altLang="en-US" sz="2400" dirty="0"/>
              <a:t>震后水源功能模式集成开发研究</a:t>
            </a:r>
          </a:p>
        </p:txBody>
      </p:sp>
      <p:sp>
        <p:nvSpPr>
          <p:cNvPr id="4" name="文本框 3">
            <a:extLst>
              <a:ext uri="{FF2B5EF4-FFF2-40B4-BE49-F238E27FC236}">
                <a16:creationId xmlns:a16="http://schemas.microsoft.com/office/drawing/2014/main" id="{5CE2F6D3-4DEF-4C68-B1DF-F412747D67DB}"/>
              </a:ext>
            </a:extLst>
          </p:cNvPr>
          <p:cNvSpPr txBox="1"/>
          <p:nvPr/>
        </p:nvSpPr>
        <p:spPr>
          <a:xfrm>
            <a:off x="251520" y="1078354"/>
            <a:ext cx="1723549" cy="400110"/>
          </a:xfrm>
          <a:prstGeom prst="rect">
            <a:avLst/>
          </a:prstGeom>
          <a:noFill/>
        </p:spPr>
        <p:txBody>
          <a:bodyPr wrap="none" rtlCol="0">
            <a:spAutoFit/>
          </a:bodyPr>
          <a:lstStyle/>
          <a:p>
            <a:r>
              <a:rPr lang="zh-CN" altLang="en-US" sz="2000" dirty="0"/>
              <a:t>水源功能模拟</a:t>
            </a:r>
          </a:p>
        </p:txBody>
      </p:sp>
      <p:sp>
        <p:nvSpPr>
          <p:cNvPr id="6" name="文本框 5">
            <a:extLst>
              <a:ext uri="{FF2B5EF4-FFF2-40B4-BE49-F238E27FC236}">
                <a16:creationId xmlns:a16="http://schemas.microsoft.com/office/drawing/2014/main" id="{DDE3EE08-0192-4A96-9357-49D1E277E667}"/>
              </a:ext>
            </a:extLst>
          </p:cNvPr>
          <p:cNvSpPr txBox="1"/>
          <p:nvPr/>
        </p:nvSpPr>
        <p:spPr>
          <a:xfrm>
            <a:off x="2123567" y="1086595"/>
            <a:ext cx="2236510" cy="400110"/>
          </a:xfrm>
          <a:prstGeom prst="rect">
            <a:avLst/>
          </a:prstGeom>
          <a:noFill/>
        </p:spPr>
        <p:txBody>
          <a:bodyPr wrap="none" rtlCol="0">
            <a:spAutoFit/>
          </a:bodyPr>
          <a:lstStyle/>
          <a:p>
            <a:r>
              <a:rPr lang="zh-CN" altLang="en-US" sz="2000" dirty="0"/>
              <a:t>管网震后功能评估</a:t>
            </a:r>
          </a:p>
        </p:txBody>
      </p:sp>
      <p:sp>
        <p:nvSpPr>
          <p:cNvPr id="10" name="文本框 9">
            <a:extLst>
              <a:ext uri="{FF2B5EF4-FFF2-40B4-BE49-F238E27FC236}">
                <a16:creationId xmlns:a16="http://schemas.microsoft.com/office/drawing/2014/main" id="{1E1D967E-25C0-4D76-A541-2265C2E1347D}"/>
              </a:ext>
            </a:extLst>
          </p:cNvPr>
          <p:cNvSpPr txBox="1"/>
          <p:nvPr/>
        </p:nvSpPr>
        <p:spPr>
          <a:xfrm>
            <a:off x="4508575" y="1078354"/>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8DC290F-5DE1-4E13-9779-E17E9CCB050B}"/>
              </a:ext>
            </a:extLst>
          </p:cNvPr>
          <p:cNvSpPr txBox="1"/>
          <p:nvPr/>
        </p:nvSpPr>
        <p:spPr>
          <a:xfrm>
            <a:off x="5867661" y="1078354"/>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
        <p:nvSpPr>
          <p:cNvPr id="3" name="矩形 2">
            <a:extLst>
              <a:ext uri="{FF2B5EF4-FFF2-40B4-BE49-F238E27FC236}">
                <a16:creationId xmlns:a16="http://schemas.microsoft.com/office/drawing/2014/main" id="{C5768B94-371C-4886-9D54-6F701BB8815E}"/>
              </a:ext>
            </a:extLst>
          </p:cNvPr>
          <p:cNvSpPr/>
          <p:nvPr/>
        </p:nvSpPr>
        <p:spPr>
          <a:xfrm>
            <a:off x="63424" y="1844824"/>
            <a:ext cx="9017151" cy="2862322"/>
          </a:xfrm>
          <a:prstGeom prst="rect">
            <a:avLst/>
          </a:prstGeom>
        </p:spPr>
        <p:txBody>
          <a:bodyPr wrap="square">
            <a:spAutoFit/>
          </a:bodyPr>
          <a:lstStyle/>
          <a:p>
            <a:r>
              <a:rPr lang="zh-CN" altLang="en-US" dirty="0"/>
              <a:t>（</a:t>
            </a:r>
            <a:r>
              <a:rPr lang="en-US" altLang="zh-CN" dirty="0"/>
              <a:t>1</a:t>
            </a:r>
            <a:r>
              <a:rPr lang="zh-CN" altLang="en-US" dirty="0"/>
              <a:t>）在震后水力分析中，与不考虑水源供水能力相比，考虑水源供水能力的供水管网震后水力分析得到供水量，漏水量，管网供水满足率，管网平均压力均减小。并且，随着地震烈度增大，减小的比例增大。</a:t>
            </a:r>
            <a:endParaRPr lang="en-US" altLang="zh-CN" dirty="0"/>
          </a:p>
          <a:p>
            <a:endParaRPr lang="zh-CN" altLang="en-US" dirty="0"/>
          </a:p>
          <a:p>
            <a:r>
              <a:rPr lang="zh-CN" altLang="en-US" dirty="0"/>
              <a:t>（</a:t>
            </a:r>
            <a:r>
              <a:rPr lang="en-US" altLang="zh-CN" dirty="0"/>
              <a:t>2</a:t>
            </a:r>
            <a:r>
              <a:rPr lang="zh-CN" altLang="en-US" dirty="0"/>
              <a:t>）水力分析得到节点供水满足率排序一致，根据</a:t>
            </a:r>
            <a:r>
              <a:rPr lang="en-US" altLang="zh-CN" dirty="0"/>
              <a:t>Kendall</a:t>
            </a:r>
            <a:r>
              <a:rPr lang="zh-CN" altLang="en-US" dirty="0"/>
              <a:t>秩相关系数，供水满足率排序具有显著的一致性。</a:t>
            </a:r>
            <a:endParaRPr lang="en-US" altLang="zh-CN" dirty="0"/>
          </a:p>
          <a:p>
            <a:endParaRPr lang="en-US" altLang="zh-CN" dirty="0"/>
          </a:p>
          <a:p>
            <a:r>
              <a:rPr lang="zh-CN" altLang="en-US" dirty="0"/>
              <a:t>（</a:t>
            </a:r>
            <a:r>
              <a:rPr lang="en-US" altLang="zh-CN" dirty="0"/>
              <a:t>3</a:t>
            </a:r>
            <a:r>
              <a:rPr lang="zh-CN" altLang="en-US" dirty="0"/>
              <a:t>）采用考虑水源供水能力方法进行管网震后功能分析得到的结果更加准确，但是在供水管网抗震功能分析中采用无水泵管网模型的分析结果能够反映各个节点的抗震功能相对大小，满足识别供水管网系统抗震功能薄弱节点的需要。</a:t>
            </a:r>
          </a:p>
        </p:txBody>
      </p:sp>
      <p:sp>
        <p:nvSpPr>
          <p:cNvPr id="5" name="爆炸形: 8 pt  4">
            <a:extLst>
              <a:ext uri="{FF2B5EF4-FFF2-40B4-BE49-F238E27FC236}">
                <a16:creationId xmlns:a16="http://schemas.microsoft.com/office/drawing/2014/main" id="{69CAE3CD-DEDB-48B0-8D96-E533539BC8DE}"/>
              </a:ext>
            </a:extLst>
          </p:cNvPr>
          <p:cNvSpPr/>
          <p:nvPr/>
        </p:nvSpPr>
        <p:spPr>
          <a:xfrm>
            <a:off x="2288204" y="5317638"/>
            <a:ext cx="1066572" cy="831682"/>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2000" dirty="0">
                <a:solidFill>
                  <a:srgbClr val="FF0000"/>
                </a:solidFill>
              </a:rPr>
              <a:t>GAP</a:t>
            </a:r>
            <a:endParaRPr lang="zh-CN" altLang="en-US" sz="2000" dirty="0">
              <a:solidFill>
                <a:srgbClr val="FF0000"/>
              </a:solidFill>
            </a:endParaRPr>
          </a:p>
        </p:txBody>
      </p:sp>
      <p:sp>
        <p:nvSpPr>
          <p:cNvPr id="7" name="文本框 6">
            <a:extLst>
              <a:ext uri="{FF2B5EF4-FFF2-40B4-BE49-F238E27FC236}">
                <a16:creationId xmlns:a16="http://schemas.microsoft.com/office/drawing/2014/main" id="{0A447E87-E0F5-47EA-94E2-0769F951D4A9}"/>
              </a:ext>
            </a:extLst>
          </p:cNvPr>
          <p:cNvSpPr txBox="1"/>
          <p:nvPr/>
        </p:nvSpPr>
        <p:spPr>
          <a:xfrm>
            <a:off x="3113582" y="5410314"/>
            <a:ext cx="2492990" cy="369332"/>
          </a:xfrm>
          <a:prstGeom prst="rect">
            <a:avLst/>
          </a:prstGeom>
          <a:noFill/>
        </p:spPr>
        <p:txBody>
          <a:bodyPr wrap="none" rtlCol="0">
            <a:spAutoFit/>
          </a:bodyPr>
          <a:lstStyle/>
          <a:p>
            <a:r>
              <a:rPr lang="zh-CN" altLang="en-US" dirty="0">
                <a:latin typeface="楷体" panose="02010609060101010101" pitchFamily="49" charset="-122"/>
                <a:ea typeface="楷体" panose="02010609060101010101" pitchFamily="49" charset="-122"/>
              </a:rPr>
              <a:t>供水管网震后功能分析</a:t>
            </a:r>
          </a:p>
        </p:txBody>
      </p:sp>
    </p:spTree>
    <p:extLst>
      <p:ext uri="{BB962C8B-B14F-4D97-AF65-F5344CB8AC3E}">
        <p14:creationId xmlns:p14="http://schemas.microsoft.com/office/powerpoint/2010/main" val="326394861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171379" y="1113362"/>
            <a:ext cx="1723549" cy="400110"/>
          </a:xfrm>
          <a:prstGeom prst="rect">
            <a:avLst/>
          </a:prstGeom>
          <a:solidFill>
            <a:srgbClr val="0096C3"/>
          </a:solidFill>
        </p:spPr>
        <p:txBody>
          <a:bodyPr wrap="none" rtlCol="0">
            <a:spAutoFit/>
          </a:bodyPr>
          <a:lstStyle/>
          <a:p>
            <a:r>
              <a:rPr lang="zh-CN" altLang="en-US" sz="2000" dirty="0">
                <a:solidFill>
                  <a:schemeClr val="bg1"/>
                </a:solidFill>
              </a:rPr>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2052106" y="1113362"/>
            <a:ext cx="1210588" cy="400110"/>
          </a:xfrm>
          <a:prstGeom prst="rect">
            <a:avLst/>
          </a:prstGeom>
          <a:noFill/>
        </p:spPr>
        <p:txBody>
          <a:bodyPr wrap="none" rtlCol="0">
            <a:spAutoFit/>
          </a:bodyPr>
          <a:lstStyle/>
          <a:p>
            <a:r>
              <a:rPr lang="zh-CN" altLang="en-US" sz="2000" dirty="0"/>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419872" y="1113362"/>
            <a:ext cx="1210588" cy="400110"/>
          </a:xfrm>
          <a:prstGeom prst="rect">
            <a:avLst/>
          </a:prstGeom>
          <a:noFill/>
        </p:spPr>
        <p:txBody>
          <a:bodyPr wrap="none" rtlCol="0">
            <a:spAutoFit/>
          </a:bodyPr>
          <a:lstStyle/>
          <a:p>
            <a:r>
              <a:rPr lang="zh-CN" altLang="en-US" sz="2000" dirty="0"/>
              <a:t>本章小结</a:t>
            </a:r>
          </a:p>
        </p:txBody>
      </p:sp>
      <p:graphicFrame>
        <p:nvGraphicFramePr>
          <p:cNvPr id="4" name="表格 3">
            <a:extLst>
              <a:ext uri="{FF2B5EF4-FFF2-40B4-BE49-F238E27FC236}">
                <a16:creationId xmlns:a16="http://schemas.microsoft.com/office/drawing/2014/main" id="{A0FDE65A-DC95-41A6-B0F9-832F8D2829EB}"/>
              </a:ext>
            </a:extLst>
          </p:cNvPr>
          <p:cNvGraphicFramePr>
            <a:graphicFrameLocks noGrp="1"/>
          </p:cNvGraphicFramePr>
          <p:nvPr>
            <p:extLst>
              <p:ext uri="{D42A27DB-BD31-4B8C-83A1-F6EECF244321}">
                <p14:modId xmlns:p14="http://schemas.microsoft.com/office/powerpoint/2010/main" val="1395052606"/>
              </p:ext>
            </p:extLst>
          </p:nvPr>
        </p:nvGraphicFramePr>
        <p:xfrm>
          <a:off x="545176" y="4477869"/>
          <a:ext cx="3013859" cy="2133600"/>
        </p:xfrm>
        <a:graphic>
          <a:graphicData uri="http://schemas.openxmlformats.org/drawingml/2006/table">
            <a:tbl>
              <a:tblPr firstCol="1">
                <a:tableStyleId>{21E4AEA4-8DFA-4A89-87EB-49C32662AFE0}</a:tableStyleId>
              </a:tblPr>
              <a:tblGrid>
                <a:gridCol w="709789">
                  <a:extLst>
                    <a:ext uri="{9D8B030D-6E8A-4147-A177-3AD203B41FA5}">
                      <a16:colId xmlns:a16="http://schemas.microsoft.com/office/drawing/2014/main" val="633477411"/>
                    </a:ext>
                  </a:extLst>
                </a:gridCol>
                <a:gridCol w="2304070">
                  <a:extLst>
                    <a:ext uri="{9D8B030D-6E8A-4147-A177-3AD203B41FA5}">
                      <a16:colId xmlns:a16="http://schemas.microsoft.com/office/drawing/2014/main" val="4072947211"/>
                    </a:ext>
                  </a:extLst>
                </a:gridCol>
              </a:tblGrid>
              <a:tr h="606542">
                <a:tc>
                  <a:txBody>
                    <a:bodyPr/>
                    <a:lstStyle/>
                    <a:p>
                      <a:pPr algn="ctr">
                        <a:spcAft>
                          <a:spcPts val="0"/>
                        </a:spcAft>
                      </a:pPr>
                      <a:r>
                        <a:rPr lang="zh-CN" altLang="en-US" sz="2000" kern="100" dirty="0">
                          <a:effectLst/>
                        </a:rPr>
                        <a:t>实体</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a:t>
                      </a:r>
                      <a:endParaRPr lang="en-US" altLang="zh-CN" sz="2000" kern="100" dirty="0">
                        <a:effectLst/>
                      </a:endParaRPr>
                    </a:p>
                    <a:p>
                      <a:pPr algn="ctr">
                        <a:spcAft>
                          <a:spcPts val="0"/>
                        </a:spcAft>
                      </a:pPr>
                      <a:r>
                        <a:rPr lang="zh-CN" altLang="en-US" sz="2000" dirty="0">
                          <a:effectLst/>
                        </a:rPr>
                        <a:t>维修队伍（资源）</a:t>
                      </a:r>
                      <a:endParaRPr lang="zh-CN" sz="2000" i="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34970575"/>
                  </a:ext>
                </a:extLst>
              </a:tr>
              <a:tr h="909813">
                <a:tc>
                  <a:txBody>
                    <a:bodyPr/>
                    <a:lstStyle/>
                    <a:p>
                      <a:pPr algn="ctr">
                        <a:spcAft>
                          <a:spcPts val="0"/>
                        </a:spcAft>
                      </a:pPr>
                      <a:r>
                        <a:rPr lang="zh-CN" altLang="en-US" sz="2000" kern="100" dirty="0">
                          <a:effectLst/>
                        </a:rPr>
                        <a:t>事件</a:t>
                      </a:r>
                      <a:r>
                        <a:rPr lang="en-US" sz="2000" kern="100" dirty="0">
                          <a:effectLst/>
                        </a:rPr>
                        <a:t> </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隔离</a:t>
                      </a:r>
                      <a:endParaRPr lang="zh-CN" sz="2000" dirty="0">
                        <a:effectLst/>
                      </a:endParaRPr>
                    </a:p>
                    <a:p>
                      <a:pPr algn="ctr">
                        <a:spcAft>
                          <a:spcPts val="0"/>
                        </a:spcAft>
                      </a:pPr>
                      <a:r>
                        <a:rPr lang="zh-CN" altLang="en-US" sz="2000" kern="100" dirty="0">
                          <a:effectLst/>
                        </a:rPr>
                        <a:t>修复</a:t>
                      </a:r>
                      <a:endParaRPr lang="en-US" altLang="zh-CN" sz="2000" kern="100" dirty="0">
                        <a:effectLst/>
                      </a:endParaRPr>
                    </a:p>
                    <a:p>
                      <a:pPr algn="ctr">
                        <a:spcAft>
                          <a:spcPts val="0"/>
                        </a:spcAft>
                      </a:pPr>
                      <a:r>
                        <a:rPr lang="zh-CN" altLang="en-US" sz="2000" kern="100" dirty="0">
                          <a:effectLst/>
                        </a:rPr>
                        <a:t>替换</a:t>
                      </a:r>
                      <a:endParaRPr lang="en-US" altLang="zh-CN" sz="2000" kern="100" dirty="0">
                        <a:effectLst/>
                      </a:endParaRPr>
                    </a:p>
                  </a:txBody>
                  <a:tcPr marL="68580" marR="68580" marT="0" marB="0"/>
                </a:tc>
                <a:extLst>
                  <a:ext uri="{0D108BD9-81ED-4DB2-BD59-A6C34878D82A}">
                    <a16:rowId xmlns:a16="http://schemas.microsoft.com/office/drawing/2014/main" val="1927998821"/>
                  </a:ext>
                </a:extLst>
              </a:tr>
              <a:tr h="606542">
                <a:tc>
                  <a:txBody>
                    <a:bodyPr/>
                    <a:lstStyle/>
                    <a:p>
                      <a:pPr algn="ctr">
                        <a:spcAft>
                          <a:spcPts val="0"/>
                        </a:spcAft>
                      </a:pPr>
                      <a:r>
                        <a:rPr lang="zh-CN" altLang="en-US" sz="2000" kern="100" dirty="0">
                          <a:effectLst/>
                        </a:rPr>
                        <a:t>变量</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管道状态</a:t>
                      </a:r>
                      <a:endParaRPr lang="en-US" altLang="zh-CN" sz="2000" kern="100" dirty="0">
                        <a:effectLst/>
                      </a:endParaRPr>
                    </a:p>
                    <a:p>
                      <a:pPr algn="ctr">
                        <a:spcAft>
                          <a:spcPts val="0"/>
                        </a:spcAft>
                      </a:pPr>
                      <a:r>
                        <a:rPr lang="zh-CN" altLang="en-US" sz="2000" kern="100" dirty="0">
                          <a:effectLst/>
                        </a:rPr>
                        <a:t>队伍状态</a:t>
                      </a:r>
                      <a:endParaRPr lang="zh-CN" sz="2000" i="1"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45525625"/>
                  </a:ext>
                </a:extLst>
              </a:tr>
            </a:tbl>
          </a:graphicData>
        </a:graphic>
      </p:graphicFrame>
      <p:sp>
        <p:nvSpPr>
          <p:cNvPr id="5" name="矩形 4">
            <a:extLst>
              <a:ext uri="{FF2B5EF4-FFF2-40B4-BE49-F238E27FC236}">
                <a16:creationId xmlns:a16="http://schemas.microsoft.com/office/drawing/2014/main" id="{B239EE0A-52FD-486F-B564-DC56E430AED0}"/>
              </a:ext>
            </a:extLst>
          </p:cNvPr>
          <p:cNvSpPr/>
          <p:nvPr/>
        </p:nvSpPr>
        <p:spPr>
          <a:xfrm>
            <a:off x="155348" y="1635765"/>
            <a:ext cx="4056612" cy="2862322"/>
          </a:xfrm>
          <a:prstGeom prst="rect">
            <a:avLst/>
          </a:prstGeom>
        </p:spPr>
        <p:txBody>
          <a:bodyPr wrap="square">
            <a:spAutoFit/>
          </a:bodyPr>
          <a:lstStyle/>
          <a:p>
            <a:pPr marL="285750" indent="-285750">
              <a:buFont typeface="Wingdings" panose="05000000000000000000" pitchFamily="2" charset="2"/>
              <a:buChar char="Ø"/>
            </a:pPr>
            <a:r>
              <a:rPr lang="zh-CN" altLang="en-US" dirty="0"/>
              <a:t>实体代表真实世界中的研究对象。每一个实体均有数个属性描述其代表的对象。</a:t>
            </a:r>
            <a:r>
              <a:rPr lang="zh-CN" altLang="en-US" b="1" dirty="0"/>
              <a:t>资源</a:t>
            </a:r>
            <a:r>
              <a:rPr lang="zh-CN" altLang="en-US" dirty="0"/>
              <a:t>是一种可以移动位置的特殊实体。</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变量用以描述实体的不同状态。变量变化则是由事件驱动的。</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事件是资源或实体的行为，事情改变实体的状态。</a:t>
            </a:r>
            <a:endParaRPr lang="en-US" altLang="zh-CN" dirty="0"/>
          </a:p>
        </p:txBody>
      </p:sp>
    </p:spTree>
    <p:extLst>
      <p:ext uri="{BB962C8B-B14F-4D97-AF65-F5344CB8AC3E}">
        <p14:creationId xmlns:p14="http://schemas.microsoft.com/office/powerpoint/2010/main" val="180500433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171379" y="1125481"/>
            <a:ext cx="1723549" cy="400110"/>
          </a:xfrm>
          <a:prstGeom prst="rect">
            <a:avLst/>
          </a:prstGeom>
          <a:solidFill>
            <a:srgbClr val="0096C3"/>
          </a:solidFill>
        </p:spPr>
        <p:txBody>
          <a:bodyPr wrap="none" rtlCol="0">
            <a:spAutoFit/>
          </a:bodyPr>
          <a:lstStyle/>
          <a:p>
            <a:r>
              <a:rPr lang="zh-CN" altLang="en-US" sz="2000" dirty="0">
                <a:solidFill>
                  <a:schemeClr val="bg1"/>
                </a:solidFill>
              </a:rPr>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2052106" y="1125481"/>
            <a:ext cx="1210588" cy="400110"/>
          </a:xfrm>
          <a:prstGeom prst="rect">
            <a:avLst/>
          </a:prstGeom>
          <a:noFill/>
        </p:spPr>
        <p:txBody>
          <a:bodyPr wrap="none" rtlCol="0">
            <a:spAutoFit/>
          </a:bodyPr>
          <a:lstStyle/>
          <a:p>
            <a:r>
              <a:rPr lang="zh-CN" altLang="en-US" sz="2000" dirty="0"/>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419872" y="1125481"/>
            <a:ext cx="1210588" cy="400110"/>
          </a:xfrm>
          <a:prstGeom prst="rect">
            <a:avLst/>
          </a:prstGeom>
          <a:noFill/>
        </p:spPr>
        <p:txBody>
          <a:bodyPr wrap="none" rtlCol="0">
            <a:spAutoFit/>
          </a:bodyPr>
          <a:lstStyle/>
          <a:p>
            <a:r>
              <a:rPr lang="zh-CN" altLang="en-US" sz="2000" dirty="0"/>
              <a:t>本章小结</a:t>
            </a:r>
          </a:p>
        </p:txBody>
      </p:sp>
      <p:graphicFrame>
        <p:nvGraphicFramePr>
          <p:cNvPr id="193" name="表格 192">
            <a:extLst>
              <a:ext uri="{FF2B5EF4-FFF2-40B4-BE49-F238E27FC236}">
                <a16:creationId xmlns:a16="http://schemas.microsoft.com/office/drawing/2014/main" id="{6FDB7A67-25DD-4C94-A6AC-0FFC4518E17C}"/>
              </a:ext>
            </a:extLst>
          </p:cNvPr>
          <p:cNvGraphicFramePr>
            <a:graphicFrameLocks noGrp="1"/>
          </p:cNvGraphicFramePr>
          <p:nvPr>
            <p:extLst>
              <p:ext uri="{D42A27DB-BD31-4B8C-83A1-F6EECF244321}">
                <p14:modId xmlns:p14="http://schemas.microsoft.com/office/powerpoint/2010/main" val="3427311663"/>
              </p:ext>
            </p:extLst>
          </p:nvPr>
        </p:nvGraphicFramePr>
        <p:xfrm>
          <a:off x="545176" y="4477869"/>
          <a:ext cx="3013859" cy="2133600"/>
        </p:xfrm>
        <a:graphic>
          <a:graphicData uri="http://schemas.openxmlformats.org/drawingml/2006/table">
            <a:tbl>
              <a:tblPr firstCol="1">
                <a:tableStyleId>{21E4AEA4-8DFA-4A89-87EB-49C32662AFE0}</a:tableStyleId>
              </a:tblPr>
              <a:tblGrid>
                <a:gridCol w="709789">
                  <a:extLst>
                    <a:ext uri="{9D8B030D-6E8A-4147-A177-3AD203B41FA5}">
                      <a16:colId xmlns:a16="http://schemas.microsoft.com/office/drawing/2014/main" val="633477411"/>
                    </a:ext>
                  </a:extLst>
                </a:gridCol>
                <a:gridCol w="2304070">
                  <a:extLst>
                    <a:ext uri="{9D8B030D-6E8A-4147-A177-3AD203B41FA5}">
                      <a16:colId xmlns:a16="http://schemas.microsoft.com/office/drawing/2014/main" val="4072947211"/>
                    </a:ext>
                  </a:extLst>
                </a:gridCol>
              </a:tblGrid>
              <a:tr h="606542">
                <a:tc>
                  <a:txBody>
                    <a:bodyPr/>
                    <a:lstStyle/>
                    <a:p>
                      <a:pPr algn="ctr">
                        <a:spcAft>
                          <a:spcPts val="0"/>
                        </a:spcAft>
                      </a:pPr>
                      <a:r>
                        <a:rPr lang="zh-CN" altLang="en-US" sz="2000" kern="100" dirty="0">
                          <a:effectLst/>
                        </a:rPr>
                        <a:t>实体</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a:t>
                      </a:r>
                      <a:endParaRPr lang="en-US" altLang="zh-CN" sz="2000" kern="100" dirty="0">
                        <a:effectLst/>
                      </a:endParaRPr>
                    </a:p>
                    <a:p>
                      <a:pPr algn="ctr">
                        <a:spcAft>
                          <a:spcPts val="0"/>
                        </a:spcAft>
                      </a:pPr>
                      <a:r>
                        <a:rPr lang="zh-CN" altLang="en-US" sz="2000" dirty="0">
                          <a:effectLst/>
                        </a:rPr>
                        <a:t>维修队伍（资源）</a:t>
                      </a:r>
                      <a:endParaRPr lang="zh-CN" sz="2000" i="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34970575"/>
                  </a:ext>
                </a:extLst>
              </a:tr>
              <a:tr h="909813">
                <a:tc>
                  <a:txBody>
                    <a:bodyPr/>
                    <a:lstStyle/>
                    <a:p>
                      <a:pPr algn="ctr">
                        <a:spcAft>
                          <a:spcPts val="0"/>
                        </a:spcAft>
                      </a:pPr>
                      <a:r>
                        <a:rPr lang="zh-CN" altLang="en-US" sz="2000" kern="100" dirty="0">
                          <a:effectLst/>
                        </a:rPr>
                        <a:t>事件</a:t>
                      </a:r>
                      <a:r>
                        <a:rPr lang="en-US" sz="2000" kern="100" dirty="0">
                          <a:effectLst/>
                        </a:rPr>
                        <a:t> </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隔离</a:t>
                      </a:r>
                      <a:endParaRPr lang="zh-CN" sz="2000" dirty="0">
                        <a:effectLst/>
                      </a:endParaRPr>
                    </a:p>
                    <a:p>
                      <a:pPr algn="ctr">
                        <a:spcAft>
                          <a:spcPts val="0"/>
                        </a:spcAft>
                      </a:pPr>
                      <a:r>
                        <a:rPr lang="zh-CN" altLang="en-US" sz="2000" kern="100" dirty="0">
                          <a:effectLst/>
                        </a:rPr>
                        <a:t>修复</a:t>
                      </a:r>
                      <a:endParaRPr lang="en-US" altLang="zh-CN" sz="2000" kern="100" dirty="0">
                        <a:effectLst/>
                      </a:endParaRPr>
                    </a:p>
                    <a:p>
                      <a:pPr algn="ctr">
                        <a:spcAft>
                          <a:spcPts val="0"/>
                        </a:spcAft>
                      </a:pPr>
                      <a:r>
                        <a:rPr lang="zh-CN" altLang="en-US" sz="2000" kern="100" dirty="0">
                          <a:effectLst/>
                        </a:rPr>
                        <a:t>替换</a:t>
                      </a:r>
                      <a:endParaRPr lang="en-US" altLang="zh-CN" sz="2000" kern="100" dirty="0">
                        <a:effectLst/>
                      </a:endParaRPr>
                    </a:p>
                  </a:txBody>
                  <a:tcPr marL="68580" marR="68580" marT="0" marB="0"/>
                </a:tc>
                <a:extLst>
                  <a:ext uri="{0D108BD9-81ED-4DB2-BD59-A6C34878D82A}">
                    <a16:rowId xmlns:a16="http://schemas.microsoft.com/office/drawing/2014/main" val="1927998821"/>
                  </a:ext>
                </a:extLst>
              </a:tr>
              <a:tr h="606542">
                <a:tc>
                  <a:txBody>
                    <a:bodyPr/>
                    <a:lstStyle/>
                    <a:p>
                      <a:pPr algn="ctr">
                        <a:spcAft>
                          <a:spcPts val="0"/>
                        </a:spcAft>
                      </a:pPr>
                      <a:r>
                        <a:rPr lang="zh-CN" altLang="en-US" sz="2000" kern="100" dirty="0">
                          <a:effectLst/>
                        </a:rPr>
                        <a:t>变量</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管道状态</a:t>
                      </a:r>
                      <a:endParaRPr lang="en-US" altLang="zh-CN" sz="2000" kern="100" dirty="0">
                        <a:effectLst/>
                      </a:endParaRPr>
                    </a:p>
                    <a:p>
                      <a:pPr algn="ctr">
                        <a:spcAft>
                          <a:spcPts val="0"/>
                        </a:spcAft>
                      </a:pPr>
                      <a:r>
                        <a:rPr lang="zh-CN" altLang="en-US" sz="2000" kern="100" dirty="0">
                          <a:effectLst/>
                        </a:rPr>
                        <a:t>队伍状态</a:t>
                      </a:r>
                      <a:endParaRPr lang="zh-CN" sz="2000" i="1"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45525625"/>
                  </a:ext>
                </a:extLst>
              </a:tr>
            </a:tbl>
          </a:graphicData>
        </a:graphic>
      </p:graphicFrame>
      <p:graphicFrame>
        <p:nvGraphicFramePr>
          <p:cNvPr id="5" name="表格 4">
            <a:extLst>
              <a:ext uri="{FF2B5EF4-FFF2-40B4-BE49-F238E27FC236}">
                <a16:creationId xmlns:a16="http://schemas.microsoft.com/office/drawing/2014/main" id="{501A2136-A383-4D77-8372-0E5FE82ADAFD}"/>
              </a:ext>
            </a:extLst>
          </p:cNvPr>
          <p:cNvGraphicFramePr>
            <a:graphicFrameLocks noGrp="1"/>
          </p:cNvGraphicFramePr>
          <p:nvPr>
            <p:extLst>
              <p:ext uri="{D42A27DB-BD31-4B8C-83A1-F6EECF244321}">
                <p14:modId xmlns:p14="http://schemas.microsoft.com/office/powerpoint/2010/main" val="1527122460"/>
              </p:ext>
            </p:extLst>
          </p:nvPr>
        </p:nvGraphicFramePr>
        <p:xfrm>
          <a:off x="4303911" y="1790122"/>
          <a:ext cx="4840089" cy="4572995"/>
        </p:xfrm>
        <a:graphic>
          <a:graphicData uri="http://schemas.openxmlformats.org/drawingml/2006/table">
            <a:tbl>
              <a:tblPr firstRow="1" firstCol="1" bandRow="1">
                <a:tableStyleId>{21E4AEA4-8DFA-4A89-87EB-49C32662AFE0}</a:tableStyleId>
              </a:tblPr>
              <a:tblGrid>
                <a:gridCol w="1028519">
                  <a:extLst>
                    <a:ext uri="{9D8B030D-6E8A-4147-A177-3AD203B41FA5}">
                      <a16:colId xmlns:a16="http://schemas.microsoft.com/office/drawing/2014/main" val="779275995"/>
                    </a:ext>
                  </a:extLst>
                </a:gridCol>
                <a:gridCol w="1028519">
                  <a:extLst>
                    <a:ext uri="{9D8B030D-6E8A-4147-A177-3AD203B41FA5}">
                      <a16:colId xmlns:a16="http://schemas.microsoft.com/office/drawing/2014/main" val="747421669"/>
                    </a:ext>
                  </a:extLst>
                </a:gridCol>
                <a:gridCol w="1452027">
                  <a:extLst>
                    <a:ext uri="{9D8B030D-6E8A-4147-A177-3AD203B41FA5}">
                      <a16:colId xmlns:a16="http://schemas.microsoft.com/office/drawing/2014/main" val="445024813"/>
                    </a:ext>
                  </a:extLst>
                </a:gridCol>
                <a:gridCol w="1331024">
                  <a:extLst>
                    <a:ext uri="{9D8B030D-6E8A-4147-A177-3AD203B41FA5}">
                      <a16:colId xmlns:a16="http://schemas.microsoft.com/office/drawing/2014/main" val="2331486744"/>
                    </a:ext>
                  </a:extLst>
                </a:gridCol>
              </a:tblGrid>
              <a:tr h="254092">
                <a:tc rowSpan="2">
                  <a:txBody>
                    <a:bodyPr/>
                    <a:lstStyle/>
                    <a:p>
                      <a:pPr algn="ctr">
                        <a:lnSpc>
                          <a:spcPct val="130000"/>
                        </a:lnSpc>
                        <a:spcAft>
                          <a:spcPts val="0"/>
                        </a:spcAft>
                      </a:pPr>
                      <a:r>
                        <a:rPr lang="zh-CN" sz="1600" kern="100">
                          <a:effectLst/>
                        </a:rPr>
                        <a:t>事件</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rowSpan="2">
                  <a:txBody>
                    <a:bodyPr/>
                    <a:lstStyle/>
                    <a:p>
                      <a:pPr algn="ctr">
                        <a:lnSpc>
                          <a:spcPct val="130000"/>
                        </a:lnSpc>
                        <a:spcAft>
                          <a:spcPts val="0"/>
                        </a:spcAft>
                      </a:pPr>
                      <a:r>
                        <a:rPr lang="zh-CN" sz="1600" kern="100" dirty="0">
                          <a:effectLst/>
                        </a:rPr>
                        <a:t>状态</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tc gridSpan="2">
                  <a:txBody>
                    <a:bodyPr/>
                    <a:lstStyle/>
                    <a:p>
                      <a:pPr algn="ctr">
                        <a:lnSpc>
                          <a:spcPct val="130000"/>
                        </a:lnSpc>
                        <a:spcAft>
                          <a:spcPts val="0"/>
                        </a:spcAft>
                      </a:pPr>
                      <a:r>
                        <a:rPr lang="zh-CN" sz="1600" kern="100">
                          <a:effectLst/>
                        </a:rPr>
                        <a:t>状态</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hMerge="1">
                  <a:txBody>
                    <a:bodyPr/>
                    <a:lstStyle/>
                    <a:p>
                      <a:endParaRPr lang="zh-CN" altLang="en-US"/>
                    </a:p>
                  </a:txBody>
                  <a:tcPr/>
                </a:tc>
                <a:extLst>
                  <a:ext uri="{0D108BD9-81ED-4DB2-BD59-A6C34878D82A}">
                    <a16:rowId xmlns:a16="http://schemas.microsoft.com/office/drawing/2014/main" val="1177326964"/>
                  </a:ext>
                </a:extLst>
              </a:tr>
              <a:tr h="364935">
                <a:tc vMerge="1">
                  <a:txBody>
                    <a:bodyPr/>
                    <a:lstStyle/>
                    <a:p>
                      <a:endParaRPr lang="zh-CN" altLang="en-US"/>
                    </a:p>
                  </a:txBody>
                  <a:tcPr/>
                </a:tc>
                <a:tc vMerge="1">
                  <a:txBody>
                    <a:bodyPr/>
                    <a:lstStyle/>
                    <a:p>
                      <a:endParaRPr lang="zh-CN" altLang="en-US"/>
                    </a:p>
                  </a:txBody>
                  <a:tcPr/>
                </a:tc>
                <a:tc>
                  <a:txBody>
                    <a:bodyPr/>
                    <a:lstStyle/>
                    <a:p>
                      <a:pPr algn="ctr">
                        <a:lnSpc>
                          <a:spcPct val="130000"/>
                        </a:lnSpc>
                        <a:spcAft>
                          <a:spcPts val="0"/>
                        </a:spcAft>
                      </a:pPr>
                      <a:r>
                        <a:rPr lang="zh-CN" sz="1600" kern="100">
                          <a:effectLst/>
                        </a:rPr>
                        <a:t>队伍</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管道</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464750730"/>
                  </a:ext>
                </a:extLst>
              </a:tr>
              <a:tr h="364935">
                <a:tc rowSpan="2">
                  <a:txBody>
                    <a:bodyPr/>
                    <a:lstStyle/>
                    <a:p>
                      <a:pPr algn="ctr">
                        <a:lnSpc>
                          <a:spcPct val="130000"/>
                        </a:lnSpc>
                        <a:spcAft>
                          <a:spcPts val="0"/>
                        </a:spcAft>
                      </a:pPr>
                      <a:r>
                        <a:rPr lang="zh-CN" sz="1600" kern="100" dirty="0">
                          <a:effectLst/>
                        </a:rPr>
                        <a:t>隔离</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开始</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dirty="0">
                          <a:effectLst/>
                        </a:rPr>
                        <a:t>空闲</a:t>
                      </a:r>
                      <a:r>
                        <a:rPr lang="en-US" sz="1600" kern="100" dirty="0">
                          <a:effectLst/>
                        </a:rPr>
                        <a:t>→</a:t>
                      </a:r>
                      <a:r>
                        <a:rPr lang="zh-CN" sz="1600" kern="100" dirty="0">
                          <a:effectLst/>
                        </a:rPr>
                        <a:t>工作</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en-US" sz="1600" kern="100" dirty="0">
                          <a:effectLst/>
                        </a:rPr>
                        <a:t>—</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1874986659"/>
                  </a:ext>
                </a:extLst>
              </a:tr>
              <a:tr h="943454">
                <a:tc vMerge="1">
                  <a:txBody>
                    <a:bodyPr/>
                    <a:lstStyle/>
                    <a:p>
                      <a:endParaRPr lang="zh-CN" altLang="en-US"/>
                    </a:p>
                  </a:txBody>
                  <a:tcPr/>
                </a:tc>
                <a:tc>
                  <a:txBody>
                    <a:bodyPr/>
                    <a:lstStyle/>
                    <a:p>
                      <a:pPr algn="ctr">
                        <a:lnSpc>
                          <a:spcPct val="130000"/>
                        </a:lnSpc>
                        <a:spcAft>
                          <a:spcPts val="0"/>
                        </a:spcAft>
                      </a:pPr>
                      <a:r>
                        <a:rPr lang="zh-CN" sz="1600" kern="100">
                          <a:effectLst/>
                        </a:rPr>
                        <a:t>结束</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工作</a:t>
                      </a:r>
                      <a:r>
                        <a:rPr lang="en-US" sz="1600" kern="100">
                          <a:effectLst/>
                        </a:rPr>
                        <a:t>→</a:t>
                      </a:r>
                      <a:r>
                        <a:rPr lang="zh-CN" sz="1600" kern="100">
                          <a:effectLst/>
                        </a:rPr>
                        <a:t>空闲</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断开</a:t>
                      </a:r>
                      <a:r>
                        <a:rPr lang="en-US" sz="1600" kern="100">
                          <a:effectLst/>
                        </a:rPr>
                        <a:t>→</a:t>
                      </a:r>
                      <a:r>
                        <a:rPr lang="zh-CN" sz="1600" kern="100">
                          <a:effectLst/>
                        </a:rPr>
                        <a:t>隔离</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3488278341"/>
                  </a:ext>
                </a:extLst>
              </a:tr>
              <a:tr h="364935">
                <a:tc rowSpan="2">
                  <a:txBody>
                    <a:bodyPr/>
                    <a:lstStyle/>
                    <a:p>
                      <a:pPr algn="ctr">
                        <a:lnSpc>
                          <a:spcPct val="130000"/>
                        </a:lnSpc>
                        <a:spcAft>
                          <a:spcPts val="0"/>
                        </a:spcAft>
                      </a:pPr>
                      <a:r>
                        <a:rPr lang="zh-CN" sz="1600" kern="100">
                          <a:effectLst/>
                        </a:rPr>
                        <a:t>维修</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开始</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空闲</a:t>
                      </a:r>
                      <a:r>
                        <a:rPr lang="en-US" sz="1600" kern="100">
                          <a:effectLst/>
                        </a:rPr>
                        <a:t>→</a:t>
                      </a:r>
                      <a:r>
                        <a:rPr lang="zh-CN" sz="1600" kern="100">
                          <a:effectLst/>
                        </a:rPr>
                        <a:t>工作</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3959857292"/>
                  </a:ext>
                </a:extLst>
              </a:tr>
              <a:tr h="943454">
                <a:tc vMerge="1">
                  <a:txBody>
                    <a:bodyPr/>
                    <a:lstStyle/>
                    <a:p>
                      <a:endParaRPr lang="zh-CN" altLang="en-US"/>
                    </a:p>
                  </a:txBody>
                  <a:tcPr/>
                </a:tc>
                <a:tc>
                  <a:txBody>
                    <a:bodyPr/>
                    <a:lstStyle/>
                    <a:p>
                      <a:pPr algn="ctr">
                        <a:lnSpc>
                          <a:spcPct val="130000"/>
                        </a:lnSpc>
                        <a:spcAft>
                          <a:spcPts val="0"/>
                        </a:spcAft>
                      </a:pPr>
                      <a:r>
                        <a:rPr lang="zh-CN" sz="1600" kern="100" dirty="0">
                          <a:effectLst/>
                        </a:rPr>
                        <a:t>结束</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工作</a:t>
                      </a:r>
                      <a:r>
                        <a:rPr lang="en-US" sz="1600" kern="100">
                          <a:effectLst/>
                        </a:rPr>
                        <a:t>→</a:t>
                      </a:r>
                      <a:r>
                        <a:rPr lang="zh-CN" sz="1600" kern="100">
                          <a:effectLst/>
                        </a:rPr>
                        <a:t>空闲</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泄漏</a:t>
                      </a:r>
                      <a:r>
                        <a:rPr lang="en-US" sz="1600" kern="100">
                          <a:effectLst/>
                        </a:rPr>
                        <a:t>→</a:t>
                      </a:r>
                      <a:r>
                        <a:rPr lang="zh-CN" sz="1600" kern="100">
                          <a:effectLst/>
                        </a:rPr>
                        <a:t>正常</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1247119336"/>
                  </a:ext>
                </a:extLst>
              </a:tr>
              <a:tr h="364935">
                <a:tc rowSpan="2">
                  <a:txBody>
                    <a:bodyPr/>
                    <a:lstStyle/>
                    <a:p>
                      <a:pPr algn="ctr">
                        <a:lnSpc>
                          <a:spcPct val="130000"/>
                        </a:lnSpc>
                        <a:spcAft>
                          <a:spcPts val="0"/>
                        </a:spcAft>
                      </a:pPr>
                      <a:r>
                        <a:rPr lang="zh-CN" sz="1600" kern="100">
                          <a:effectLst/>
                        </a:rPr>
                        <a:t>替换</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开始</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空闲</a:t>
                      </a:r>
                      <a:r>
                        <a:rPr lang="en-US" sz="1600" kern="100">
                          <a:effectLst/>
                        </a:rPr>
                        <a:t>→</a:t>
                      </a:r>
                      <a:r>
                        <a:rPr lang="zh-CN" sz="1600" kern="100">
                          <a:effectLst/>
                        </a:rPr>
                        <a:t>工作</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en-US" sz="1600" kern="100">
                          <a:effectLst/>
                        </a:rPr>
                        <a:t>—</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3318402009"/>
                  </a:ext>
                </a:extLst>
              </a:tr>
              <a:tr h="943454">
                <a:tc vMerge="1">
                  <a:txBody>
                    <a:bodyPr/>
                    <a:lstStyle/>
                    <a:p>
                      <a:endParaRPr lang="zh-CN" altLang="en-US"/>
                    </a:p>
                  </a:txBody>
                  <a:tcPr/>
                </a:tc>
                <a:tc>
                  <a:txBody>
                    <a:bodyPr/>
                    <a:lstStyle/>
                    <a:p>
                      <a:pPr algn="ctr">
                        <a:lnSpc>
                          <a:spcPct val="130000"/>
                        </a:lnSpc>
                        <a:spcAft>
                          <a:spcPts val="0"/>
                        </a:spcAft>
                      </a:pPr>
                      <a:r>
                        <a:rPr lang="zh-CN" sz="1600" kern="100">
                          <a:effectLst/>
                        </a:rPr>
                        <a:t>结束</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a:effectLst/>
                        </a:rPr>
                        <a:t>工作</a:t>
                      </a:r>
                      <a:r>
                        <a:rPr lang="en-US" sz="1600" kern="100">
                          <a:effectLst/>
                        </a:rPr>
                        <a:t>→</a:t>
                      </a:r>
                      <a:r>
                        <a:rPr lang="zh-CN" sz="1600" kern="100">
                          <a:effectLst/>
                        </a:rPr>
                        <a:t>空闲</a:t>
                      </a:r>
                      <a:endParaRPr lang="zh-CN" sz="1600" kern="100">
                        <a:effectLst/>
                        <a:latin typeface="Times New Roman" panose="02020603050405020304" pitchFamily="18" charset="0"/>
                        <a:ea typeface="宋体" panose="02010600030101010101" pitchFamily="2" charset="-122"/>
                      </a:endParaRPr>
                    </a:p>
                  </a:txBody>
                  <a:tcPr marL="68554" marR="68554" marT="0" marB="0" anchor="ctr"/>
                </a:tc>
                <a:tc>
                  <a:txBody>
                    <a:bodyPr/>
                    <a:lstStyle/>
                    <a:p>
                      <a:pPr algn="ctr">
                        <a:lnSpc>
                          <a:spcPct val="130000"/>
                        </a:lnSpc>
                        <a:spcAft>
                          <a:spcPts val="0"/>
                        </a:spcAft>
                      </a:pPr>
                      <a:r>
                        <a:rPr lang="zh-CN" sz="1600" kern="100" dirty="0">
                          <a:effectLst/>
                        </a:rPr>
                        <a:t>隔离</a:t>
                      </a:r>
                      <a:r>
                        <a:rPr lang="en-US" sz="1600" kern="100" dirty="0">
                          <a:effectLst/>
                        </a:rPr>
                        <a:t>→</a:t>
                      </a:r>
                      <a:r>
                        <a:rPr lang="zh-CN" sz="1600" kern="100" dirty="0">
                          <a:effectLst/>
                        </a:rPr>
                        <a:t>正常</a:t>
                      </a:r>
                      <a:endParaRPr lang="zh-CN" sz="1600" kern="100" dirty="0">
                        <a:effectLst/>
                        <a:latin typeface="Times New Roman" panose="02020603050405020304" pitchFamily="18" charset="0"/>
                        <a:ea typeface="宋体" panose="02010600030101010101" pitchFamily="2" charset="-122"/>
                      </a:endParaRPr>
                    </a:p>
                  </a:txBody>
                  <a:tcPr marL="68554" marR="68554" marT="0" marB="0" anchor="ctr"/>
                </a:tc>
                <a:extLst>
                  <a:ext uri="{0D108BD9-81ED-4DB2-BD59-A6C34878D82A}">
                    <a16:rowId xmlns:a16="http://schemas.microsoft.com/office/drawing/2014/main" val="3485008200"/>
                  </a:ext>
                </a:extLst>
              </a:tr>
            </a:tbl>
          </a:graphicData>
        </a:graphic>
      </p:graphicFrame>
      <p:sp>
        <p:nvSpPr>
          <p:cNvPr id="3" name="矩形 2">
            <a:extLst>
              <a:ext uri="{FF2B5EF4-FFF2-40B4-BE49-F238E27FC236}">
                <a16:creationId xmlns:a16="http://schemas.microsoft.com/office/drawing/2014/main" id="{637B68D6-48FC-4DB7-A05C-D11BD43E2F4C}"/>
              </a:ext>
            </a:extLst>
          </p:cNvPr>
          <p:cNvSpPr/>
          <p:nvPr/>
        </p:nvSpPr>
        <p:spPr>
          <a:xfrm>
            <a:off x="155348" y="1635765"/>
            <a:ext cx="4056612" cy="2862322"/>
          </a:xfrm>
          <a:prstGeom prst="rect">
            <a:avLst/>
          </a:prstGeom>
        </p:spPr>
        <p:txBody>
          <a:bodyPr wrap="square">
            <a:spAutoFit/>
          </a:bodyPr>
          <a:lstStyle/>
          <a:p>
            <a:pPr marL="285750" indent="-285750">
              <a:buFont typeface="Wingdings" panose="05000000000000000000" pitchFamily="2" charset="2"/>
              <a:buChar char="Ø"/>
            </a:pPr>
            <a:r>
              <a:rPr lang="zh-CN" altLang="en-US" dirty="0"/>
              <a:t>实体代表真实世界中的研究对象。每一个实体均有数个属性描述其代表的对象。</a:t>
            </a:r>
            <a:r>
              <a:rPr lang="zh-CN" altLang="en-US" b="1" dirty="0"/>
              <a:t>资源</a:t>
            </a:r>
            <a:r>
              <a:rPr lang="zh-CN" altLang="en-US" dirty="0"/>
              <a:t>是一种可以移动位置的特殊实体。</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变量用以描述实体的不同状态。变量变化则是由事件驱动的。</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事件是资源或实体的行为，事情改变实体的状态。</a:t>
            </a:r>
            <a:endParaRPr lang="en-US" altLang="zh-CN" dirty="0"/>
          </a:p>
        </p:txBody>
      </p:sp>
    </p:spTree>
    <p:extLst>
      <p:ext uri="{BB962C8B-B14F-4D97-AF65-F5344CB8AC3E}">
        <p14:creationId xmlns:p14="http://schemas.microsoft.com/office/powerpoint/2010/main" val="397475594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171379" y="1125481"/>
            <a:ext cx="1723549" cy="400110"/>
          </a:xfrm>
          <a:prstGeom prst="rect">
            <a:avLst/>
          </a:prstGeom>
          <a:solidFill>
            <a:srgbClr val="0096C3"/>
          </a:solidFill>
        </p:spPr>
        <p:txBody>
          <a:bodyPr wrap="none" rtlCol="0">
            <a:spAutoFit/>
          </a:bodyPr>
          <a:lstStyle/>
          <a:p>
            <a:r>
              <a:rPr lang="zh-CN" altLang="en-US" sz="2000" dirty="0">
                <a:solidFill>
                  <a:schemeClr val="bg1"/>
                </a:solidFill>
              </a:rPr>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2052106" y="1125481"/>
            <a:ext cx="1210588" cy="400110"/>
          </a:xfrm>
          <a:prstGeom prst="rect">
            <a:avLst/>
          </a:prstGeom>
          <a:noFill/>
        </p:spPr>
        <p:txBody>
          <a:bodyPr wrap="none" rtlCol="0">
            <a:spAutoFit/>
          </a:bodyPr>
          <a:lstStyle/>
          <a:p>
            <a:r>
              <a:rPr lang="zh-CN" altLang="en-US" sz="2000" dirty="0"/>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419872" y="1125481"/>
            <a:ext cx="1210588" cy="400110"/>
          </a:xfrm>
          <a:prstGeom prst="rect">
            <a:avLst/>
          </a:prstGeom>
          <a:noFill/>
        </p:spPr>
        <p:txBody>
          <a:bodyPr wrap="none" rtlCol="0">
            <a:spAutoFit/>
          </a:bodyPr>
          <a:lstStyle/>
          <a:p>
            <a:r>
              <a:rPr lang="zh-CN" altLang="en-US" sz="2000" dirty="0"/>
              <a:t>本章小结</a:t>
            </a:r>
          </a:p>
        </p:txBody>
      </p:sp>
      <p:graphicFrame>
        <p:nvGraphicFramePr>
          <p:cNvPr id="193" name="表格 192">
            <a:extLst>
              <a:ext uri="{FF2B5EF4-FFF2-40B4-BE49-F238E27FC236}">
                <a16:creationId xmlns:a16="http://schemas.microsoft.com/office/drawing/2014/main" id="{6FDB7A67-25DD-4C94-A6AC-0FFC4518E17C}"/>
              </a:ext>
            </a:extLst>
          </p:cNvPr>
          <p:cNvGraphicFramePr>
            <a:graphicFrameLocks noGrp="1"/>
          </p:cNvGraphicFramePr>
          <p:nvPr/>
        </p:nvGraphicFramePr>
        <p:xfrm>
          <a:off x="545176" y="4477869"/>
          <a:ext cx="3013859" cy="2133600"/>
        </p:xfrm>
        <a:graphic>
          <a:graphicData uri="http://schemas.openxmlformats.org/drawingml/2006/table">
            <a:tbl>
              <a:tblPr firstCol="1">
                <a:tableStyleId>{21E4AEA4-8DFA-4A89-87EB-49C32662AFE0}</a:tableStyleId>
              </a:tblPr>
              <a:tblGrid>
                <a:gridCol w="709789">
                  <a:extLst>
                    <a:ext uri="{9D8B030D-6E8A-4147-A177-3AD203B41FA5}">
                      <a16:colId xmlns:a16="http://schemas.microsoft.com/office/drawing/2014/main" val="633477411"/>
                    </a:ext>
                  </a:extLst>
                </a:gridCol>
                <a:gridCol w="2304070">
                  <a:extLst>
                    <a:ext uri="{9D8B030D-6E8A-4147-A177-3AD203B41FA5}">
                      <a16:colId xmlns:a16="http://schemas.microsoft.com/office/drawing/2014/main" val="4072947211"/>
                    </a:ext>
                  </a:extLst>
                </a:gridCol>
              </a:tblGrid>
              <a:tr h="606542">
                <a:tc>
                  <a:txBody>
                    <a:bodyPr/>
                    <a:lstStyle/>
                    <a:p>
                      <a:pPr algn="ctr">
                        <a:spcAft>
                          <a:spcPts val="0"/>
                        </a:spcAft>
                      </a:pPr>
                      <a:r>
                        <a:rPr lang="zh-CN" altLang="en-US" sz="2000" kern="100" dirty="0">
                          <a:effectLst/>
                        </a:rPr>
                        <a:t>实体</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a:t>
                      </a:r>
                      <a:endParaRPr lang="en-US" altLang="zh-CN" sz="2000" kern="100" dirty="0">
                        <a:effectLst/>
                      </a:endParaRPr>
                    </a:p>
                    <a:p>
                      <a:pPr algn="ctr">
                        <a:spcAft>
                          <a:spcPts val="0"/>
                        </a:spcAft>
                      </a:pPr>
                      <a:r>
                        <a:rPr lang="zh-CN" altLang="en-US" sz="2000" dirty="0">
                          <a:effectLst/>
                        </a:rPr>
                        <a:t>维修队伍（资源）</a:t>
                      </a:r>
                      <a:endParaRPr lang="zh-CN" sz="2000" i="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434970575"/>
                  </a:ext>
                </a:extLst>
              </a:tr>
              <a:tr h="909813">
                <a:tc>
                  <a:txBody>
                    <a:bodyPr/>
                    <a:lstStyle/>
                    <a:p>
                      <a:pPr algn="ctr">
                        <a:spcAft>
                          <a:spcPts val="0"/>
                        </a:spcAft>
                      </a:pPr>
                      <a:r>
                        <a:rPr lang="zh-CN" altLang="en-US" sz="2000" kern="100" dirty="0">
                          <a:effectLst/>
                        </a:rPr>
                        <a:t>事件</a:t>
                      </a:r>
                      <a:r>
                        <a:rPr lang="en-US" sz="2000" kern="100" dirty="0">
                          <a:effectLst/>
                        </a:rPr>
                        <a:t> </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隔离</a:t>
                      </a:r>
                      <a:endParaRPr lang="zh-CN" sz="2000" dirty="0">
                        <a:effectLst/>
                      </a:endParaRPr>
                    </a:p>
                    <a:p>
                      <a:pPr algn="ctr">
                        <a:spcAft>
                          <a:spcPts val="0"/>
                        </a:spcAft>
                      </a:pPr>
                      <a:r>
                        <a:rPr lang="zh-CN" altLang="en-US" sz="2000" kern="100" dirty="0">
                          <a:effectLst/>
                        </a:rPr>
                        <a:t>修复</a:t>
                      </a:r>
                      <a:endParaRPr lang="en-US" altLang="zh-CN" sz="2000" kern="100" dirty="0">
                        <a:effectLst/>
                      </a:endParaRPr>
                    </a:p>
                    <a:p>
                      <a:pPr algn="ctr">
                        <a:spcAft>
                          <a:spcPts val="0"/>
                        </a:spcAft>
                      </a:pPr>
                      <a:r>
                        <a:rPr lang="zh-CN" altLang="en-US" sz="2000" kern="100" dirty="0">
                          <a:effectLst/>
                        </a:rPr>
                        <a:t>替换</a:t>
                      </a:r>
                      <a:endParaRPr lang="en-US" altLang="zh-CN" sz="2000" kern="100" dirty="0">
                        <a:effectLst/>
                      </a:endParaRPr>
                    </a:p>
                  </a:txBody>
                  <a:tcPr marL="68580" marR="68580" marT="0" marB="0"/>
                </a:tc>
                <a:extLst>
                  <a:ext uri="{0D108BD9-81ED-4DB2-BD59-A6C34878D82A}">
                    <a16:rowId xmlns:a16="http://schemas.microsoft.com/office/drawing/2014/main" val="1927998821"/>
                  </a:ext>
                </a:extLst>
              </a:tr>
              <a:tr h="606542">
                <a:tc>
                  <a:txBody>
                    <a:bodyPr/>
                    <a:lstStyle/>
                    <a:p>
                      <a:pPr algn="ctr">
                        <a:spcAft>
                          <a:spcPts val="0"/>
                        </a:spcAft>
                      </a:pPr>
                      <a:r>
                        <a:rPr lang="zh-CN" altLang="en-US" sz="2000" kern="100" dirty="0">
                          <a:effectLst/>
                        </a:rPr>
                        <a:t>变量</a:t>
                      </a:r>
                      <a:endParaRPr lang="zh-CN" sz="2000" i="1"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spcAft>
                          <a:spcPts val="0"/>
                        </a:spcAft>
                      </a:pPr>
                      <a:r>
                        <a:rPr lang="zh-CN" altLang="en-US" sz="2000" kern="100" dirty="0">
                          <a:effectLst/>
                        </a:rPr>
                        <a:t>管道状态</a:t>
                      </a:r>
                      <a:endParaRPr lang="en-US" altLang="zh-CN" sz="2000" kern="100" dirty="0">
                        <a:effectLst/>
                      </a:endParaRPr>
                    </a:p>
                    <a:p>
                      <a:pPr algn="ctr">
                        <a:spcAft>
                          <a:spcPts val="0"/>
                        </a:spcAft>
                      </a:pPr>
                      <a:r>
                        <a:rPr lang="zh-CN" altLang="en-US" sz="2000" kern="100" dirty="0">
                          <a:effectLst/>
                        </a:rPr>
                        <a:t>队伍状态</a:t>
                      </a:r>
                      <a:endParaRPr lang="zh-CN" sz="2000" i="1"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445525625"/>
                  </a:ext>
                </a:extLst>
              </a:tr>
            </a:tbl>
          </a:graphicData>
        </a:graphic>
      </p:graphicFrame>
      <p:sp>
        <p:nvSpPr>
          <p:cNvPr id="3" name="矩形 2">
            <a:extLst>
              <a:ext uri="{FF2B5EF4-FFF2-40B4-BE49-F238E27FC236}">
                <a16:creationId xmlns:a16="http://schemas.microsoft.com/office/drawing/2014/main" id="{637B68D6-48FC-4DB7-A05C-D11BD43E2F4C}"/>
              </a:ext>
            </a:extLst>
          </p:cNvPr>
          <p:cNvSpPr/>
          <p:nvPr/>
        </p:nvSpPr>
        <p:spPr>
          <a:xfrm>
            <a:off x="155348" y="1635765"/>
            <a:ext cx="4056612" cy="2862322"/>
          </a:xfrm>
          <a:prstGeom prst="rect">
            <a:avLst/>
          </a:prstGeom>
        </p:spPr>
        <p:txBody>
          <a:bodyPr wrap="square">
            <a:spAutoFit/>
          </a:bodyPr>
          <a:lstStyle/>
          <a:p>
            <a:pPr marL="285750" indent="-285750">
              <a:buFont typeface="Wingdings" panose="05000000000000000000" pitchFamily="2" charset="2"/>
              <a:buChar char="Ø"/>
            </a:pPr>
            <a:r>
              <a:rPr lang="zh-CN" altLang="en-US" dirty="0"/>
              <a:t>实体代表真实世界中的研究对象。每一个实体均有数个属性描述其代表的对象。</a:t>
            </a:r>
            <a:r>
              <a:rPr lang="zh-CN" altLang="en-US" b="1" dirty="0"/>
              <a:t>资源</a:t>
            </a:r>
            <a:r>
              <a:rPr lang="zh-CN" altLang="en-US" dirty="0"/>
              <a:t>是一种可以移动位置的特殊实体。</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变量用以描述实体的不同状态。变量变化则是由事件驱动的。</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事件是资源或实体的行为，事情改变实体的状态。</a:t>
            </a:r>
            <a:endParaRPr lang="en-US" altLang="zh-CN" dirty="0"/>
          </a:p>
        </p:txBody>
      </p:sp>
      <p:pic>
        <p:nvPicPr>
          <p:cNvPr id="9" name="图片 8">
            <a:extLst>
              <a:ext uri="{FF2B5EF4-FFF2-40B4-BE49-F238E27FC236}">
                <a16:creationId xmlns:a16="http://schemas.microsoft.com/office/drawing/2014/main" id="{8DE34B16-B64D-466F-A120-6C4288A159E9}"/>
              </a:ext>
            </a:extLst>
          </p:cNvPr>
          <p:cNvPicPr/>
          <p:nvPr/>
        </p:nvPicPr>
        <p:blipFill>
          <a:blip r:embed="rId3">
            <a:extLst>
              <a:ext uri="{28A0092B-C50C-407E-A947-70E740481C1C}">
                <a14:useLocalDpi xmlns:a14="http://schemas.microsoft.com/office/drawing/2010/main" val="0"/>
              </a:ext>
            </a:extLst>
          </a:blip>
          <a:srcRect b="6445"/>
          <a:stretch>
            <a:fillRect/>
          </a:stretch>
        </p:blipFill>
        <p:spPr bwMode="auto">
          <a:xfrm>
            <a:off x="4392844" y="2276872"/>
            <a:ext cx="4614545" cy="2582545"/>
          </a:xfrm>
          <a:prstGeom prst="rect">
            <a:avLst/>
          </a:prstGeom>
          <a:noFill/>
          <a:ln>
            <a:noFill/>
          </a:ln>
        </p:spPr>
      </p:pic>
      <p:sp>
        <p:nvSpPr>
          <p:cNvPr id="4" name="文本框 3">
            <a:extLst>
              <a:ext uri="{FF2B5EF4-FFF2-40B4-BE49-F238E27FC236}">
                <a16:creationId xmlns:a16="http://schemas.microsoft.com/office/drawing/2014/main" id="{A4679756-EF07-41FA-8FA4-AA9A3DD5F8E4}"/>
              </a:ext>
            </a:extLst>
          </p:cNvPr>
          <p:cNvSpPr txBox="1"/>
          <p:nvPr/>
        </p:nvSpPr>
        <p:spPr>
          <a:xfrm>
            <a:off x="5364088" y="1870806"/>
            <a:ext cx="2492990" cy="369332"/>
          </a:xfrm>
          <a:prstGeom prst="rect">
            <a:avLst/>
          </a:prstGeom>
          <a:noFill/>
        </p:spPr>
        <p:txBody>
          <a:bodyPr wrap="none" rtlCol="0">
            <a:spAutoFit/>
          </a:bodyPr>
          <a:lstStyle/>
          <a:p>
            <a:r>
              <a:rPr lang="zh-CN" altLang="en-US" dirty="0"/>
              <a:t>将事件分配给修复队伍</a:t>
            </a:r>
          </a:p>
        </p:txBody>
      </p:sp>
    </p:spTree>
    <p:extLst>
      <p:ext uri="{BB962C8B-B14F-4D97-AF65-F5344CB8AC3E}">
        <p14:creationId xmlns:p14="http://schemas.microsoft.com/office/powerpoint/2010/main" val="197765992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pic>
        <p:nvPicPr>
          <p:cNvPr id="7" name="图片 6">
            <a:extLst>
              <a:ext uri="{FF2B5EF4-FFF2-40B4-BE49-F238E27FC236}">
                <a16:creationId xmlns:a16="http://schemas.microsoft.com/office/drawing/2014/main" id="{FD6AAE1B-7A5D-42ED-8AEE-C4A87A209FDF}"/>
              </a:ext>
            </a:extLst>
          </p:cNvPr>
          <p:cNvPicPr>
            <a:picLocks noChangeAspect="1"/>
          </p:cNvPicPr>
          <p:nvPr/>
        </p:nvPicPr>
        <p:blipFill>
          <a:blip r:embed="rId2">
            <a:extLst>
              <a:ext uri="{28A0092B-C50C-407E-A947-70E740481C1C}">
                <a14:useLocalDpi xmlns:a14="http://schemas.microsoft.com/office/drawing/2010/main" val="0"/>
              </a:ext>
            </a:extLst>
          </a:blip>
          <a:srcRect l="4691" r="1448" b="11877"/>
          <a:stretch>
            <a:fillRect/>
          </a:stretch>
        </p:blipFill>
        <p:spPr bwMode="auto">
          <a:xfrm>
            <a:off x="187743" y="1481730"/>
            <a:ext cx="5889844" cy="2477825"/>
          </a:xfrm>
          <a:prstGeom prst="rect">
            <a:avLst/>
          </a:prstGeom>
          <a:noFill/>
          <a:ln>
            <a:noFill/>
          </a:ln>
        </p:spPr>
      </p:pic>
      <p:graphicFrame>
        <p:nvGraphicFramePr>
          <p:cNvPr id="5" name="表格 4">
            <a:extLst>
              <a:ext uri="{FF2B5EF4-FFF2-40B4-BE49-F238E27FC236}">
                <a16:creationId xmlns:a16="http://schemas.microsoft.com/office/drawing/2014/main" id="{54306897-6DBC-49F8-AC90-F878B4DD8614}"/>
              </a:ext>
            </a:extLst>
          </p:cNvPr>
          <p:cNvGraphicFramePr>
            <a:graphicFrameLocks noGrp="1"/>
          </p:cNvGraphicFramePr>
          <p:nvPr>
            <p:extLst>
              <p:ext uri="{D42A27DB-BD31-4B8C-83A1-F6EECF244321}">
                <p14:modId xmlns:p14="http://schemas.microsoft.com/office/powerpoint/2010/main" val="1088530153"/>
              </p:ext>
            </p:extLst>
          </p:nvPr>
        </p:nvGraphicFramePr>
        <p:xfrm>
          <a:off x="611560" y="4171470"/>
          <a:ext cx="8189570" cy="2527779"/>
        </p:xfrm>
        <a:graphic>
          <a:graphicData uri="http://schemas.openxmlformats.org/drawingml/2006/table">
            <a:tbl>
              <a:tblPr firstRow="1" firstCol="1" bandRow="1">
                <a:tableStyleId>{21E4AEA4-8DFA-4A89-87EB-49C32662AFE0}</a:tableStyleId>
              </a:tblPr>
              <a:tblGrid>
                <a:gridCol w="1637914">
                  <a:extLst>
                    <a:ext uri="{9D8B030D-6E8A-4147-A177-3AD203B41FA5}">
                      <a16:colId xmlns:a16="http://schemas.microsoft.com/office/drawing/2014/main" val="1793476126"/>
                    </a:ext>
                  </a:extLst>
                </a:gridCol>
                <a:gridCol w="1637914">
                  <a:extLst>
                    <a:ext uri="{9D8B030D-6E8A-4147-A177-3AD203B41FA5}">
                      <a16:colId xmlns:a16="http://schemas.microsoft.com/office/drawing/2014/main" val="850173786"/>
                    </a:ext>
                  </a:extLst>
                </a:gridCol>
                <a:gridCol w="1637914">
                  <a:extLst>
                    <a:ext uri="{9D8B030D-6E8A-4147-A177-3AD203B41FA5}">
                      <a16:colId xmlns:a16="http://schemas.microsoft.com/office/drawing/2014/main" val="505508837"/>
                    </a:ext>
                  </a:extLst>
                </a:gridCol>
                <a:gridCol w="1637914">
                  <a:extLst>
                    <a:ext uri="{9D8B030D-6E8A-4147-A177-3AD203B41FA5}">
                      <a16:colId xmlns:a16="http://schemas.microsoft.com/office/drawing/2014/main" val="3978405965"/>
                    </a:ext>
                  </a:extLst>
                </a:gridCol>
                <a:gridCol w="1637914">
                  <a:extLst>
                    <a:ext uri="{9D8B030D-6E8A-4147-A177-3AD203B41FA5}">
                      <a16:colId xmlns:a16="http://schemas.microsoft.com/office/drawing/2014/main" val="1756512675"/>
                    </a:ext>
                  </a:extLst>
                </a:gridCol>
              </a:tblGrid>
              <a:tr h="407873">
                <a:tc>
                  <a:txBody>
                    <a:bodyPr/>
                    <a:lstStyle/>
                    <a:p>
                      <a:pPr algn="ctr">
                        <a:lnSpc>
                          <a:spcPct val="130000"/>
                        </a:lnSpc>
                        <a:spcAft>
                          <a:spcPts val="0"/>
                        </a:spcAft>
                      </a:pPr>
                      <a:r>
                        <a:rPr lang="zh-CN" sz="1200" kern="100" spc="10">
                          <a:effectLst/>
                        </a:rPr>
                        <a:t>时间</a:t>
                      </a:r>
                      <a:endParaRPr lang="zh-CN" sz="1200" kern="100">
                        <a:effectLst/>
                      </a:endParaRPr>
                    </a:p>
                    <a:p>
                      <a:pPr algn="ctr">
                        <a:lnSpc>
                          <a:spcPct val="130000"/>
                        </a:lnSpc>
                        <a:spcAft>
                          <a:spcPts val="0"/>
                        </a:spcAft>
                      </a:pPr>
                      <a:r>
                        <a:rPr lang="en-US" sz="1200" kern="100" spc="10">
                          <a:effectLst/>
                        </a:rPr>
                        <a:t>(mins)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事件开始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分配队伍</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事件结束</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管道状态更新</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68900637"/>
                  </a:ext>
                </a:extLst>
              </a:tr>
              <a:tr h="406382">
                <a:tc>
                  <a:txBody>
                    <a:bodyPr/>
                    <a:lstStyle/>
                    <a:p>
                      <a:pPr algn="ctr">
                        <a:lnSpc>
                          <a:spcPct val="130000"/>
                        </a:lnSpc>
                        <a:spcAft>
                          <a:spcPts val="0"/>
                        </a:spcAft>
                      </a:pPr>
                      <a:r>
                        <a:rPr lang="en-US" sz="1200" kern="100" spc="10">
                          <a:effectLst/>
                        </a:rPr>
                        <a:t>t</a:t>
                      </a:r>
                      <a:r>
                        <a:rPr lang="en-US" sz="1200" kern="100" spc="10" baseline="-25000">
                          <a:effectLst/>
                        </a:rPr>
                        <a:t>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隔离</a:t>
                      </a:r>
                      <a:r>
                        <a:rPr lang="en-US" sz="1200" kern="100" spc="10" dirty="0">
                          <a:effectLst/>
                        </a:rPr>
                        <a:t>P7,</a:t>
                      </a:r>
                      <a:endParaRPr lang="zh-CN" sz="1200" kern="100" dirty="0">
                        <a:effectLst/>
                      </a:endParaRPr>
                    </a:p>
                    <a:p>
                      <a:pPr algn="ctr">
                        <a:lnSpc>
                          <a:spcPct val="130000"/>
                        </a:lnSpc>
                        <a:spcAft>
                          <a:spcPts val="0"/>
                        </a:spcAft>
                      </a:pPr>
                      <a:r>
                        <a:rPr lang="zh-CN" sz="1200" kern="100" spc="10" dirty="0">
                          <a:effectLst/>
                        </a:rPr>
                        <a:t>补漏</a:t>
                      </a:r>
                      <a:r>
                        <a:rPr lang="en-US" sz="1200" kern="100" spc="10" dirty="0">
                          <a:effectLst/>
                        </a:rPr>
                        <a:t>P6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队伍</a:t>
                      </a:r>
                      <a:r>
                        <a:rPr lang="en-US" sz="1200" kern="100" spc="10" dirty="0">
                          <a:effectLst/>
                        </a:rPr>
                        <a:t>1</a:t>
                      </a:r>
                      <a:endParaRPr lang="zh-CN" sz="1200" kern="100" dirty="0">
                        <a:effectLst/>
                      </a:endParaRPr>
                    </a:p>
                    <a:p>
                      <a:pPr algn="ctr">
                        <a:lnSpc>
                          <a:spcPct val="130000"/>
                        </a:lnSpc>
                        <a:spcAft>
                          <a:spcPts val="0"/>
                        </a:spcAft>
                      </a:pPr>
                      <a:r>
                        <a:rPr lang="zh-CN" sz="1200" kern="100" spc="10" dirty="0">
                          <a:effectLst/>
                        </a:rPr>
                        <a:t>队伍</a:t>
                      </a:r>
                      <a:r>
                        <a:rPr lang="en-US" sz="1200" kern="100" spc="1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初始状态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843964"/>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队伍</a:t>
                      </a:r>
                      <a:r>
                        <a:rPr lang="en-US" sz="1200" kern="100" spc="1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隔离</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a:t>
                      </a:r>
                      <a:r>
                        <a:rPr lang="en-US" sz="1200" kern="100" spc="10">
                          <a:effectLst/>
                        </a:rPr>
                        <a:t>P7</a:t>
                      </a:r>
                      <a:r>
                        <a:rPr lang="zh-CN" sz="1200" kern="100" spc="10">
                          <a:effectLst/>
                        </a:rPr>
                        <a:t>：断开</a:t>
                      </a:r>
                      <a:r>
                        <a:rPr lang="en-US" sz="1200" kern="100" spc="10">
                          <a:effectLst/>
                          <a:sym typeface="Wingdings" panose="05000000000000000000" pitchFamily="2" charset="2"/>
                        </a:rPr>
                        <a:t></a:t>
                      </a:r>
                      <a:r>
                        <a:rPr lang="zh-CN" sz="1200" kern="100" spc="10">
                          <a:effectLst/>
                        </a:rPr>
                        <a:t>隔离</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32635621"/>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+25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替换</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队伍</a:t>
                      </a:r>
                      <a:r>
                        <a:rPr lang="en-US" sz="1200" kern="100" spc="1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管道</a:t>
                      </a:r>
                      <a:r>
                        <a:rPr lang="en-US" sz="1200" kern="100" spc="10" dirty="0">
                          <a:effectLst/>
                        </a:rPr>
                        <a:t>P11</a:t>
                      </a:r>
                      <a:r>
                        <a:rPr lang="zh-CN" sz="1200" kern="100" spc="10" dirty="0">
                          <a:effectLst/>
                        </a:rPr>
                        <a:t>：泄漏</a:t>
                      </a:r>
                      <a:r>
                        <a:rPr lang="en-US" sz="1200" kern="100" spc="10" dirty="0">
                          <a:effectLst/>
                          <a:sym typeface="Wingdings" panose="05000000000000000000" pitchFamily="2" charset="2"/>
                        </a:rPr>
                        <a:t></a:t>
                      </a:r>
                      <a:r>
                        <a:rPr lang="zh-CN" sz="1200" kern="100" spc="10" dirty="0">
                          <a:effectLst/>
                        </a:rPr>
                        <a:t>正常</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05514369"/>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+50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a:t>
                      </a:r>
                      <a:r>
                        <a:rPr lang="en-US" sz="1200" kern="100" spc="10">
                          <a:effectLst/>
                        </a:rPr>
                        <a:t>P6</a:t>
                      </a:r>
                      <a:r>
                        <a:rPr lang="zh-CN" sz="1200" kern="100" spc="10">
                          <a:effectLst/>
                        </a:rPr>
                        <a:t>：泄漏</a:t>
                      </a:r>
                      <a:r>
                        <a:rPr lang="en-US" sz="1200" kern="100" spc="10">
                          <a:effectLst/>
                          <a:sym typeface="Wingdings" panose="05000000000000000000" pitchFamily="2" charset="2"/>
                        </a:rPr>
                        <a:t></a:t>
                      </a:r>
                      <a:r>
                        <a:rPr lang="zh-CN" sz="1200" kern="100" spc="10">
                          <a:effectLst/>
                        </a:rPr>
                        <a:t>正常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90983487"/>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+70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替换</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管道</a:t>
                      </a:r>
                      <a:r>
                        <a:rPr lang="en-US" sz="1200" kern="100" spc="10" dirty="0">
                          <a:effectLst/>
                        </a:rPr>
                        <a:t>P7</a:t>
                      </a:r>
                      <a:r>
                        <a:rPr lang="zh-CN" sz="1200" kern="100" spc="10" dirty="0">
                          <a:effectLst/>
                        </a:rPr>
                        <a:t>：隔离</a:t>
                      </a:r>
                      <a:r>
                        <a:rPr lang="en-US" sz="1200" kern="100" spc="10" dirty="0">
                          <a:effectLst/>
                          <a:sym typeface="Wingdings" panose="05000000000000000000" pitchFamily="2" charset="2"/>
                        </a:rPr>
                        <a:t></a:t>
                      </a:r>
                      <a:r>
                        <a:rPr lang="zh-CN" sz="1200" kern="100" spc="10" dirty="0">
                          <a:effectLst/>
                        </a:rPr>
                        <a:t>正常</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95955129"/>
                  </a:ext>
                </a:extLst>
              </a:tr>
            </a:tbl>
          </a:graphicData>
        </a:graphic>
      </p:graphicFrame>
      <p:graphicFrame>
        <p:nvGraphicFramePr>
          <p:cNvPr id="6" name="表格 5">
            <a:extLst>
              <a:ext uri="{FF2B5EF4-FFF2-40B4-BE49-F238E27FC236}">
                <a16:creationId xmlns:a16="http://schemas.microsoft.com/office/drawing/2014/main" id="{E31A0841-5402-49E1-9925-AEAB86AEEE5F}"/>
              </a:ext>
            </a:extLst>
          </p:cNvPr>
          <p:cNvGraphicFramePr>
            <a:graphicFrameLocks noGrp="1"/>
          </p:cNvGraphicFramePr>
          <p:nvPr>
            <p:extLst>
              <p:ext uri="{D42A27DB-BD31-4B8C-83A1-F6EECF244321}">
                <p14:modId xmlns:p14="http://schemas.microsoft.com/office/powerpoint/2010/main" val="650562496"/>
              </p:ext>
            </p:extLst>
          </p:nvPr>
        </p:nvGraphicFramePr>
        <p:xfrm>
          <a:off x="6156176" y="1864199"/>
          <a:ext cx="2987824" cy="1761834"/>
        </p:xfrm>
        <a:graphic>
          <a:graphicData uri="http://schemas.openxmlformats.org/drawingml/2006/table">
            <a:tbl>
              <a:tblPr firstRow="1">
                <a:tableStyleId>{21E4AEA4-8DFA-4A89-87EB-49C32662AFE0}</a:tableStyleId>
              </a:tblPr>
              <a:tblGrid>
                <a:gridCol w="942638">
                  <a:extLst>
                    <a:ext uri="{9D8B030D-6E8A-4147-A177-3AD203B41FA5}">
                      <a16:colId xmlns:a16="http://schemas.microsoft.com/office/drawing/2014/main" val="3836546809"/>
                    </a:ext>
                  </a:extLst>
                </a:gridCol>
                <a:gridCol w="1049245">
                  <a:extLst>
                    <a:ext uri="{9D8B030D-6E8A-4147-A177-3AD203B41FA5}">
                      <a16:colId xmlns:a16="http://schemas.microsoft.com/office/drawing/2014/main" val="300181178"/>
                    </a:ext>
                  </a:extLst>
                </a:gridCol>
                <a:gridCol w="995941">
                  <a:extLst>
                    <a:ext uri="{9D8B030D-6E8A-4147-A177-3AD203B41FA5}">
                      <a16:colId xmlns:a16="http://schemas.microsoft.com/office/drawing/2014/main" val="2552850811"/>
                    </a:ext>
                  </a:extLst>
                </a:gridCol>
              </a:tblGrid>
              <a:tr h="587278">
                <a:tc>
                  <a:txBody>
                    <a:bodyPr/>
                    <a:lstStyle/>
                    <a:p>
                      <a:pPr algn="ctr">
                        <a:spcAft>
                          <a:spcPts val="0"/>
                        </a:spcAft>
                      </a:pPr>
                      <a:r>
                        <a:rPr lang="zh-CN" altLang="en-US" sz="1600" kern="100" dirty="0">
                          <a:effectLst/>
                        </a:rPr>
                        <a:t>事件编号</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事件</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持续时间</a:t>
                      </a:r>
                      <a:r>
                        <a:rPr lang="en-US" sz="1600" kern="100" dirty="0">
                          <a:effectLst/>
                        </a:rPr>
                        <a:t> (</a:t>
                      </a:r>
                      <a:r>
                        <a:rPr lang="en-US" sz="1600" kern="100" dirty="0" err="1">
                          <a:effectLst/>
                        </a:rPr>
                        <a:t>mins</a:t>
                      </a:r>
                      <a:r>
                        <a:rPr lang="en-US" sz="1600" kern="100" dirty="0">
                          <a:effectLst/>
                        </a:rPr>
                        <a:t>)</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290484461"/>
                  </a:ext>
                </a:extLst>
              </a:tr>
              <a:tr h="293639">
                <a:tc>
                  <a:txBody>
                    <a:bodyPr/>
                    <a:lstStyle/>
                    <a:p>
                      <a:pPr algn="ctr">
                        <a:spcAft>
                          <a:spcPts val="0"/>
                        </a:spcAft>
                      </a:pPr>
                      <a:r>
                        <a:rPr lang="en-US" sz="1600" kern="100" dirty="0">
                          <a:effectLst/>
                        </a:rPr>
                        <a:t>1</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隔离</a:t>
                      </a:r>
                      <a:r>
                        <a:rPr lang="en-US" sz="1600" kern="100" dirty="0">
                          <a:effectLst/>
                        </a:rPr>
                        <a:t> P7</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600" i="0" kern="100" dirty="0">
                          <a:effectLst/>
                          <a:latin typeface="Times New Roman" panose="02020603050405020304" pitchFamily="18" charset="0"/>
                          <a:ea typeface="宋体" panose="02010600030101010101" pitchFamily="2" charset="-122"/>
                        </a:rPr>
                        <a:t>15</a:t>
                      </a:r>
                      <a:endParaRPr lang="zh-CN" sz="1600" i="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19330861"/>
                  </a:ext>
                </a:extLst>
              </a:tr>
              <a:tr h="293639">
                <a:tc>
                  <a:txBody>
                    <a:bodyPr/>
                    <a:lstStyle/>
                    <a:p>
                      <a:pPr algn="ctr">
                        <a:spcAft>
                          <a:spcPts val="0"/>
                        </a:spcAft>
                      </a:pPr>
                      <a:r>
                        <a:rPr lang="en-US" sz="1600" kern="100">
                          <a:effectLst/>
                        </a:rPr>
                        <a:t>2</a:t>
                      </a:r>
                      <a:endParaRPr lang="zh-CN" sz="1600" i="1">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修复</a:t>
                      </a:r>
                      <a:r>
                        <a:rPr lang="en-US" sz="1600" kern="100" dirty="0">
                          <a:effectLst/>
                        </a:rPr>
                        <a:t> P</a:t>
                      </a:r>
                      <a:r>
                        <a:rPr lang="en-US" altLang="zh-CN" sz="1600" kern="100" dirty="0">
                          <a:effectLst/>
                        </a:rPr>
                        <a:t>11</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600" i="0" kern="100" dirty="0">
                          <a:effectLst/>
                        </a:rPr>
                        <a:t>2</a:t>
                      </a:r>
                      <a:r>
                        <a:rPr lang="en-US" sz="1600" i="0" kern="100" dirty="0">
                          <a:effectLst/>
                        </a:rPr>
                        <a:t>5</a:t>
                      </a:r>
                      <a:endParaRPr lang="zh-CN" sz="1600" i="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43153867"/>
                  </a:ext>
                </a:extLst>
              </a:tr>
              <a:tr h="293639">
                <a:tc>
                  <a:txBody>
                    <a:bodyPr/>
                    <a:lstStyle/>
                    <a:p>
                      <a:pPr algn="ctr">
                        <a:spcAft>
                          <a:spcPts val="0"/>
                        </a:spcAft>
                      </a:pPr>
                      <a:r>
                        <a:rPr lang="en-US" sz="1600" kern="100">
                          <a:effectLst/>
                        </a:rPr>
                        <a:t>3</a:t>
                      </a:r>
                      <a:endParaRPr lang="zh-CN" sz="1600" i="1">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修复</a:t>
                      </a:r>
                      <a:r>
                        <a:rPr lang="en-US" sz="1600" kern="100" dirty="0">
                          <a:effectLst/>
                        </a:rPr>
                        <a:t> P6</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600" i="0" kern="100" dirty="0">
                          <a:effectLst/>
                          <a:latin typeface="Times New Roman" panose="02020603050405020304" pitchFamily="18" charset="0"/>
                          <a:ea typeface="宋体" panose="02010600030101010101" pitchFamily="2" charset="-122"/>
                        </a:rPr>
                        <a:t>45</a:t>
                      </a:r>
                      <a:endParaRPr lang="zh-CN" sz="1600" i="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23213458"/>
                  </a:ext>
                </a:extLst>
              </a:tr>
              <a:tr h="293639">
                <a:tc>
                  <a:txBody>
                    <a:bodyPr/>
                    <a:lstStyle/>
                    <a:p>
                      <a:pPr algn="ctr">
                        <a:spcAft>
                          <a:spcPts val="0"/>
                        </a:spcAft>
                      </a:pPr>
                      <a:r>
                        <a:rPr lang="en-US" sz="1600" kern="100">
                          <a:effectLst/>
                        </a:rPr>
                        <a:t>4</a:t>
                      </a:r>
                      <a:endParaRPr lang="zh-CN" sz="1600" i="1">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zh-CN" altLang="en-US" sz="1600" kern="100" dirty="0">
                          <a:effectLst/>
                        </a:rPr>
                        <a:t>替换</a:t>
                      </a:r>
                      <a:r>
                        <a:rPr lang="en-US" sz="1600" kern="100" dirty="0">
                          <a:effectLst/>
                        </a:rPr>
                        <a:t>P</a:t>
                      </a:r>
                      <a:r>
                        <a:rPr lang="en-US" altLang="zh-CN" sz="1600" kern="100" dirty="0">
                          <a:effectLst/>
                        </a:rPr>
                        <a:t>7</a:t>
                      </a:r>
                      <a:endParaRPr lang="zh-CN" sz="1600" i="1"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spcAft>
                          <a:spcPts val="0"/>
                        </a:spcAft>
                      </a:pPr>
                      <a:r>
                        <a:rPr lang="en-US" altLang="zh-CN" sz="1600" i="0" kern="100" dirty="0">
                          <a:effectLst/>
                        </a:rPr>
                        <a:t>45</a:t>
                      </a:r>
                      <a:endParaRPr lang="zh-CN" sz="1600" i="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536998676"/>
                  </a:ext>
                </a:extLst>
              </a:tr>
            </a:tbl>
          </a:graphicData>
        </a:graphic>
      </p:graphicFrame>
      <p:sp>
        <p:nvSpPr>
          <p:cNvPr id="3" name="文本框 2">
            <a:extLst>
              <a:ext uri="{FF2B5EF4-FFF2-40B4-BE49-F238E27FC236}">
                <a16:creationId xmlns:a16="http://schemas.microsoft.com/office/drawing/2014/main" id="{E913D3DE-6471-4940-80CC-5723504F3761}"/>
              </a:ext>
            </a:extLst>
          </p:cNvPr>
          <p:cNvSpPr txBox="1"/>
          <p:nvPr/>
        </p:nvSpPr>
        <p:spPr>
          <a:xfrm>
            <a:off x="187293" y="1052184"/>
            <a:ext cx="1723549" cy="400110"/>
          </a:xfrm>
          <a:prstGeom prst="rect">
            <a:avLst/>
          </a:prstGeom>
          <a:solidFill>
            <a:srgbClr val="0096C3"/>
          </a:solidFill>
        </p:spPr>
        <p:txBody>
          <a:bodyPr wrap="none" rtlCol="0">
            <a:spAutoFit/>
          </a:bodyPr>
          <a:lstStyle/>
          <a:p>
            <a:r>
              <a:rPr lang="zh-CN" altLang="en-US" sz="2000" dirty="0">
                <a:solidFill>
                  <a:schemeClr val="bg1"/>
                </a:solidFill>
              </a:rPr>
              <a:t>离散事件模型</a:t>
            </a:r>
          </a:p>
        </p:txBody>
      </p:sp>
      <p:sp>
        <p:nvSpPr>
          <p:cNvPr id="9" name="文本框 8">
            <a:extLst>
              <a:ext uri="{FF2B5EF4-FFF2-40B4-BE49-F238E27FC236}">
                <a16:creationId xmlns:a16="http://schemas.microsoft.com/office/drawing/2014/main" id="{4E92FDAE-6D0A-48F8-BC4F-38285983BA25}"/>
              </a:ext>
            </a:extLst>
          </p:cNvPr>
          <p:cNvSpPr txBox="1"/>
          <p:nvPr/>
        </p:nvSpPr>
        <p:spPr>
          <a:xfrm>
            <a:off x="2068020" y="1052184"/>
            <a:ext cx="1210588" cy="400110"/>
          </a:xfrm>
          <a:prstGeom prst="rect">
            <a:avLst/>
          </a:prstGeom>
          <a:noFill/>
        </p:spPr>
        <p:txBody>
          <a:bodyPr wrap="none" rtlCol="0">
            <a:spAutoFit/>
          </a:bodyPr>
          <a:lstStyle/>
          <a:p>
            <a:r>
              <a:rPr lang="zh-CN" altLang="en-US" sz="2000" dirty="0"/>
              <a:t>模型验证</a:t>
            </a:r>
          </a:p>
        </p:txBody>
      </p:sp>
      <p:sp>
        <p:nvSpPr>
          <p:cNvPr id="15" name="文本框 14">
            <a:extLst>
              <a:ext uri="{FF2B5EF4-FFF2-40B4-BE49-F238E27FC236}">
                <a16:creationId xmlns:a16="http://schemas.microsoft.com/office/drawing/2014/main" id="{38560DC9-A9F8-4261-811F-160C6B65614B}"/>
              </a:ext>
            </a:extLst>
          </p:cNvPr>
          <p:cNvSpPr txBox="1"/>
          <p:nvPr/>
        </p:nvSpPr>
        <p:spPr>
          <a:xfrm>
            <a:off x="3435786" y="1052184"/>
            <a:ext cx="1210588" cy="400110"/>
          </a:xfrm>
          <a:prstGeom prst="rect">
            <a:avLst/>
          </a:prstGeom>
          <a:noFill/>
        </p:spPr>
        <p:txBody>
          <a:bodyPr wrap="none" rtlCol="0">
            <a:spAutoFit/>
          </a:bodyPr>
          <a:lstStyle/>
          <a:p>
            <a:r>
              <a:rPr lang="zh-CN" altLang="en-US" sz="2000" dirty="0"/>
              <a:t>本章小结</a:t>
            </a:r>
          </a:p>
        </p:txBody>
      </p:sp>
    </p:spTree>
    <p:extLst>
      <p:ext uri="{BB962C8B-B14F-4D97-AF65-F5344CB8AC3E}">
        <p14:creationId xmlns:p14="http://schemas.microsoft.com/office/powerpoint/2010/main" val="37529358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187293" y="1052184"/>
            <a:ext cx="1723549" cy="400110"/>
          </a:xfrm>
          <a:prstGeom prst="rect">
            <a:avLst/>
          </a:prstGeom>
          <a:solidFill>
            <a:srgbClr val="0096C3"/>
          </a:solidFill>
        </p:spPr>
        <p:txBody>
          <a:bodyPr wrap="none" rtlCol="0">
            <a:spAutoFit/>
          </a:bodyPr>
          <a:lstStyle/>
          <a:p>
            <a:r>
              <a:rPr lang="zh-CN" altLang="en-US" sz="2000" dirty="0">
                <a:solidFill>
                  <a:schemeClr val="bg1"/>
                </a:solidFill>
              </a:rPr>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2068020" y="1052184"/>
            <a:ext cx="1210588" cy="400110"/>
          </a:xfrm>
          <a:prstGeom prst="rect">
            <a:avLst/>
          </a:prstGeom>
          <a:noFill/>
        </p:spPr>
        <p:txBody>
          <a:bodyPr wrap="none" rtlCol="0">
            <a:spAutoFit/>
          </a:bodyPr>
          <a:lstStyle/>
          <a:p>
            <a:r>
              <a:rPr lang="zh-CN" altLang="en-US" sz="2000" dirty="0"/>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435786" y="1052184"/>
            <a:ext cx="1210588" cy="400110"/>
          </a:xfrm>
          <a:prstGeom prst="rect">
            <a:avLst/>
          </a:prstGeom>
          <a:noFill/>
        </p:spPr>
        <p:txBody>
          <a:bodyPr wrap="none" rtlCol="0">
            <a:spAutoFit/>
          </a:bodyPr>
          <a:lstStyle/>
          <a:p>
            <a:r>
              <a:rPr lang="zh-CN" altLang="en-US" sz="2000" dirty="0"/>
              <a:t>本章小结</a:t>
            </a:r>
          </a:p>
        </p:txBody>
      </p:sp>
      <p:graphicFrame>
        <p:nvGraphicFramePr>
          <p:cNvPr id="3" name="对象 2">
            <a:extLst>
              <a:ext uri="{FF2B5EF4-FFF2-40B4-BE49-F238E27FC236}">
                <a16:creationId xmlns:a16="http://schemas.microsoft.com/office/drawing/2014/main" id="{1B5D8C32-B215-4430-BDBF-53D86A067D3B}"/>
              </a:ext>
            </a:extLst>
          </p:cNvPr>
          <p:cNvGraphicFramePr>
            <a:graphicFrameLocks noChangeAspect="1"/>
          </p:cNvGraphicFramePr>
          <p:nvPr>
            <p:extLst>
              <p:ext uri="{D42A27DB-BD31-4B8C-83A1-F6EECF244321}">
                <p14:modId xmlns:p14="http://schemas.microsoft.com/office/powerpoint/2010/main" val="3397255970"/>
              </p:ext>
            </p:extLst>
          </p:nvPr>
        </p:nvGraphicFramePr>
        <p:xfrm>
          <a:off x="6660232" y="1401045"/>
          <a:ext cx="2091733" cy="4406329"/>
        </p:xfrm>
        <a:graphic>
          <a:graphicData uri="http://schemas.openxmlformats.org/presentationml/2006/ole">
            <mc:AlternateContent xmlns:mc="http://schemas.openxmlformats.org/markup-compatibility/2006">
              <mc:Choice xmlns:v="urn:schemas-microsoft-com:vml" Requires="v">
                <p:oleObj spid="_x0000_s30748" r:id="rId3" imgW="2324148" imgH="4895921" progId="Visio.Drawing.15">
                  <p:embed/>
                </p:oleObj>
              </mc:Choice>
              <mc:Fallback>
                <p:oleObj r:id="rId3" imgW="2324148" imgH="4895921" progId="Visio.Drawing.15">
                  <p:embed/>
                  <p:pic>
                    <p:nvPicPr>
                      <p:cNvPr id="5" name="对象 4">
                        <a:extLst>
                          <a:ext uri="{FF2B5EF4-FFF2-40B4-BE49-F238E27FC236}">
                            <a16:creationId xmlns:a16="http://schemas.microsoft.com/office/drawing/2014/main" id="{E1CDC36A-368D-429C-972C-CC744329A4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3098"/>
                      <a:stretch>
                        <a:fillRect/>
                      </a:stretch>
                    </p:blipFill>
                    <p:spPr bwMode="auto">
                      <a:xfrm>
                        <a:off x="6660232" y="1401045"/>
                        <a:ext cx="2091733" cy="440632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15" name="图片 14">
            <a:extLst>
              <a:ext uri="{FF2B5EF4-FFF2-40B4-BE49-F238E27FC236}">
                <a16:creationId xmlns:a16="http://schemas.microsoft.com/office/drawing/2014/main" id="{D5C54C5D-85C7-4E83-89A3-82CEBA39E5EA}"/>
              </a:ext>
            </a:extLst>
          </p:cNvPr>
          <p:cNvPicPr>
            <a:picLocks noChangeAspect="1"/>
          </p:cNvPicPr>
          <p:nvPr/>
        </p:nvPicPr>
        <p:blipFill>
          <a:blip r:embed="rId5">
            <a:extLst>
              <a:ext uri="{28A0092B-C50C-407E-A947-70E740481C1C}">
                <a14:useLocalDpi xmlns:a14="http://schemas.microsoft.com/office/drawing/2010/main" val="0"/>
              </a:ext>
            </a:extLst>
          </a:blip>
          <a:srcRect l="4691" r="1448" b="11877"/>
          <a:stretch>
            <a:fillRect/>
          </a:stretch>
        </p:blipFill>
        <p:spPr bwMode="auto">
          <a:xfrm>
            <a:off x="187743" y="1481730"/>
            <a:ext cx="5889844" cy="2477825"/>
          </a:xfrm>
          <a:prstGeom prst="rect">
            <a:avLst/>
          </a:prstGeom>
          <a:noFill/>
          <a:ln>
            <a:noFill/>
          </a:ln>
        </p:spPr>
      </p:pic>
      <p:graphicFrame>
        <p:nvGraphicFramePr>
          <p:cNvPr id="17" name="表格 16">
            <a:extLst>
              <a:ext uri="{FF2B5EF4-FFF2-40B4-BE49-F238E27FC236}">
                <a16:creationId xmlns:a16="http://schemas.microsoft.com/office/drawing/2014/main" id="{189201E1-B4C0-49C1-9F14-9D5A6C74B501}"/>
              </a:ext>
            </a:extLst>
          </p:cNvPr>
          <p:cNvGraphicFramePr>
            <a:graphicFrameLocks noGrp="1"/>
          </p:cNvGraphicFramePr>
          <p:nvPr>
            <p:extLst>
              <p:ext uri="{D42A27DB-BD31-4B8C-83A1-F6EECF244321}">
                <p14:modId xmlns:p14="http://schemas.microsoft.com/office/powerpoint/2010/main" val="1194611367"/>
              </p:ext>
            </p:extLst>
          </p:nvPr>
        </p:nvGraphicFramePr>
        <p:xfrm>
          <a:off x="187743" y="4156961"/>
          <a:ext cx="6048670" cy="2701039"/>
        </p:xfrm>
        <a:graphic>
          <a:graphicData uri="http://schemas.openxmlformats.org/drawingml/2006/table">
            <a:tbl>
              <a:tblPr firstRow="1" firstCol="1" bandRow="1">
                <a:tableStyleId>{21E4AEA4-8DFA-4A89-87EB-49C32662AFE0}</a:tableStyleId>
              </a:tblPr>
              <a:tblGrid>
                <a:gridCol w="1209734">
                  <a:extLst>
                    <a:ext uri="{9D8B030D-6E8A-4147-A177-3AD203B41FA5}">
                      <a16:colId xmlns:a16="http://schemas.microsoft.com/office/drawing/2014/main" val="1793476126"/>
                    </a:ext>
                  </a:extLst>
                </a:gridCol>
                <a:gridCol w="1209734">
                  <a:extLst>
                    <a:ext uri="{9D8B030D-6E8A-4147-A177-3AD203B41FA5}">
                      <a16:colId xmlns:a16="http://schemas.microsoft.com/office/drawing/2014/main" val="850173786"/>
                    </a:ext>
                  </a:extLst>
                </a:gridCol>
                <a:gridCol w="1209734">
                  <a:extLst>
                    <a:ext uri="{9D8B030D-6E8A-4147-A177-3AD203B41FA5}">
                      <a16:colId xmlns:a16="http://schemas.microsoft.com/office/drawing/2014/main" val="505508837"/>
                    </a:ext>
                  </a:extLst>
                </a:gridCol>
                <a:gridCol w="1209734">
                  <a:extLst>
                    <a:ext uri="{9D8B030D-6E8A-4147-A177-3AD203B41FA5}">
                      <a16:colId xmlns:a16="http://schemas.microsoft.com/office/drawing/2014/main" val="3978405965"/>
                    </a:ext>
                  </a:extLst>
                </a:gridCol>
                <a:gridCol w="1209734">
                  <a:extLst>
                    <a:ext uri="{9D8B030D-6E8A-4147-A177-3AD203B41FA5}">
                      <a16:colId xmlns:a16="http://schemas.microsoft.com/office/drawing/2014/main" val="1756512675"/>
                    </a:ext>
                  </a:extLst>
                </a:gridCol>
              </a:tblGrid>
              <a:tr h="407873">
                <a:tc>
                  <a:txBody>
                    <a:bodyPr/>
                    <a:lstStyle/>
                    <a:p>
                      <a:pPr algn="ctr">
                        <a:lnSpc>
                          <a:spcPct val="130000"/>
                        </a:lnSpc>
                        <a:spcAft>
                          <a:spcPts val="0"/>
                        </a:spcAft>
                      </a:pPr>
                      <a:r>
                        <a:rPr lang="zh-CN" sz="1200" kern="100" spc="10">
                          <a:effectLst/>
                        </a:rPr>
                        <a:t>时间</a:t>
                      </a:r>
                      <a:endParaRPr lang="zh-CN" sz="1200" kern="100">
                        <a:effectLst/>
                      </a:endParaRPr>
                    </a:p>
                    <a:p>
                      <a:pPr algn="ctr">
                        <a:lnSpc>
                          <a:spcPct val="130000"/>
                        </a:lnSpc>
                        <a:spcAft>
                          <a:spcPts val="0"/>
                        </a:spcAft>
                      </a:pPr>
                      <a:r>
                        <a:rPr lang="en-US" sz="1200" kern="100" spc="10">
                          <a:effectLst/>
                        </a:rPr>
                        <a:t>(mins)</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事件开始</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分配队伍</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事件结束</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管道状态更新</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168900637"/>
                  </a:ext>
                </a:extLst>
              </a:tr>
              <a:tr h="406382">
                <a:tc>
                  <a:txBody>
                    <a:bodyPr/>
                    <a:lstStyle/>
                    <a:p>
                      <a:pPr algn="ctr">
                        <a:lnSpc>
                          <a:spcPct val="130000"/>
                        </a:lnSpc>
                        <a:spcAft>
                          <a:spcPts val="0"/>
                        </a:spcAft>
                      </a:pPr>
                      <a:r>
                        <a:rPr lang="en-US" sz="1200" kern="100" spc="10">
                          <a:effectLst/>
                        </a:rPr>
                        <a:t>t</a:t>
                      </a:r>
                      <a:r>
                        <a:rPr lang="en-US" sz="1200" kern="100" spc="10" baseline="-25000">
                          <a:effectLst/>
                        </a:rPr>
                        <a:t>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隔离</a:t>
                      </a:r>
                      <a:r>
                        <a:rPr lang="en-US" sz="1200" kern="100" spc="10" dirty="0">
                          <a:effectLst/>
                        </a:rPr>
                        <a:t>P7,</a:t>
                      </a:r>
                      <a:endParaRPr lang="zh-CN" sz="1200" kern="100" dirty="0">
                        <a:effectLst/>
                      </a:endParaRPr>
                    </a:p>
                    <a:p>
                      <a:pPr algn="ctr">
                        <a:lnSpc>
                          <a:spcPct val="130000"/>
                        </a:lnSpc>
                        <a:spcAft>
                          <a:spcPts val="0"/>
                        </a:spcAft>
                      </a:pPr>
                      <a:r>
                        <a:rPr lang="zh-CN" sz="1200" kern="100" spc="10" dirty="0">
                          <a:effectLst/>
                        </a:rPr>
                        <a:t>补漏</a:t>
                      </a:r>
                      <a:r>
                        <a:rPr lang="en-US" sz="1200" kern="100" spc="10" dirty="0">
                          <a:effectLst/>
                        </a:rPr>
                        <a:t>P6</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队伍</a:t>
                      </a:r>
                      <a:r>
                        <a:rPr lang="en-US" sz="1200" kern="100" spc="10" dirty="0">
                          <a:effectLst/>
                        </a:rPr>
                        <a:t>1</a:t>
                      </a:r>
                      <a:endParaRPr lang="zh-CN" sz="1200" kern="100" dirty="0">
                        <a:effectLst/>
                      </a:endParaRPr>
                    </a:p>
                    <a:p>
                      <a:pPr algn="ctr">
                        <a:lnSpc>
                          <a:spcPct val="130000"/>
                        </a:lnSpc>
                        <a:spcAft>
                          <a:spcPts val="0"/>
                        </a:spcAft>
                      </a:pPr>
                      <a:r>
                        <a:rPr lang="zh-CN" sz="1200" kern="100" spc="10" dirty="0">
                          <a:effectLst/>
                        </a:rPr>
                        <a:t>队伍</a:t>
                      </a:r>
                      <a:r>
                        <a:rPr lang="en-US" sz="1200" kern="100" spc="10" dirty="0">
                          <a:effectLst/>
                        </a:rPr>
                        <a:t>2</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初始状态</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198843964"/>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+15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队伍</a:t>
                      </a:r>
                      <a:r>
                        <a:rPr lang="en-US" sz="1200" kern="100" spc="1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隔离</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a:t>
                      </a:r>
                      <a:r>
                        <a:rPr lang="en-US" sz="1200" kern="100" spc="10">
                          <a:effectLst/>
                        </a:rPr>
                        <a:t>P7</a:t>
                      </a:r>
                      <a:r>
                        <a:rPr lang="zh-CN" sz="1200" kern="100" spc="10">
                          <a:effectLst/>
                        </a:rPr>
                        <a:t>：断开</a:t>
                      </a:r>
                      <a:r>
                        <a:rPr lang="en-US" sz="1200" kern="100" spc="10">
                          <a:effectLst/>
                          <a:sym typeface="Wingdings" panose="05000000000000000000" pitchFamily="2" charset="2"/>
                        </a:rPr>
                        <a:t></a:t>
                      </a:r>
                      <a:r>
                        <a:rPr lang="zh-CN" sz="1200" kern="100" spc="10">
                          <a:effectLst/>
                        </a:rPr>
                        <a:t>隔离</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032635621"/>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+25</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替换</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队伍</a:t>
                      </a:r>
                      <a:r>
                        <a:rPr lang="en-US" sz="1200" kern="100" spc="1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P11</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管道</a:t>
                      </a:r>
                      <a:r>
                        <a:rPr lang="en-US" sz="1200" kern="100" spc="10" dirty="0">
                          <a:effectLst/>
                        </a:rPr>
                        <a:t>P11</a:t>
                      </a:r>
                      <a:r>
                        <a:rPr lang="zh-CN" sz="1200" kern="100" spc="10" dirty="0">
                          <a:effectLst/>
                        </a:rPr>
                        <a:t>：泄漏</a:t>
                      </a:r>
                      <a:r>
                        <a:rPr lang="en-US" sz="1200" kern="100" spc="10" dirty="0">
                          <a:effectLst/>
                          <a:sym typeface="Wingdings" panose="05000000000000000000" pitchFamily="2" charset="2"/>
                        </a:rPr>
                        <a:t></a:t>
                      </a:r>
                      <a:r>
                        <a:rPr lang="zh-CN" sz="1200" kern="100" spc="10" dirty="0">
                          <a:effectLst/>
                        </a:rPr>
                        <a:t>正常</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05514369"/>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+50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补漏</a:t>
                      </a:r>
                      <a:r>
                        <a:rPr lang="en-US" sz="1200" kern="100" spc="10">
                          <a:effectLst/>
                        </a:rPr>
                        <a:t>P6</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管道</a:t>
                      </a:r>
                      <a:r>
                        <a:rPr lang="en-US" sz="1200" kern="100" spc="10">
                          <a:effectLst/>
                        </a:rPr>
                        <a:t>P6</a:t>
                      </a:r>
                      <a:r>
                        <a:rPr lang="zh-CN" sz="1200" kern="100" spc="10">
                          <a:effectLst/>
                        </a:rPr>
                        <a:t>：泄漏</a:t>
                      </a:r>
                      <a:r>
                        <a:rPr lang="en-US" sz="1200" kern="100" spc="10">
                          <a:effectLst/>
                          <a:sym typeface="Wingdings" panose="05000000000000000000" pitchFamily="2" charset="2"/>
                        </a:rPr>
                        <a:t></a:t>
                      </a:r>
                      <a:r>
                        <a:rPr lang="zh-CN" sz="1200" kern="100" spc="10">
                          <a:effectLst/>
                        </a:rPr>
                        <a:t>正常</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90983487"/>
                  </a:ext>
                </a:extLst>
              </a:tr>
              <a:tr h="406583">
                <a:tc>
                  <a:txBody>
                    <a:bodyPr/>
                    <a:lstStyle/>
                    <a:p>
                      <a:pPr algn="ctr">
                        <a:lnSpc>
                          <a:spcPct val="130000"/>
                        </a:lnSpc>
                        <a:spcAft>
                          <a:spcPts val="0"/>
                        </a:spcAft>
                      </a:pPr>
                      <a:r>
                        <a:rPr lang="en-US" sz="1200" kern="100" spc="10">
                          <a:effectLst/>
                        </a:rPr>
                        <a:t>t</a:t>
                      </a:r>
                      <a:r>
                        <a:rPr lang="en-US" sz="1200" kern="100" spc="10" baseline="-25000">
                          <a:effectLst/>
                        </a:rPr>
                        <a:t>0</a:t>
                      </a:r>
                      <a:r>
                        <a:rPr lang="en-US" sz="1200" kern="100" spc="10">
                          <a:effectLst/>
                        </a:rPr>
                        <a:t>+70</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200" kern="100" spc="10">
                          <a:effectLst/>
                        </a:rPr>
                        <a:t> </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a:effectLst/>
                        </a:rPr>
                        <a:t>替换</a:t>
                      </a:r>
                      <a:r>
                        <a:rPr lang="en-US" sz="1200" kern="100" spc="10">
                          <a:effectLst/>
                        </a:rPr>
                        <a:t>P7,</a:t>
                      </a:r>
                      <a:endParaRPr lang="zh-CN" sz="12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200" kern="100" spc="10" dirty="0">
                          <a:effectLst/>
                        </a:rPr>
                        <a:t>管道</a:t>
                      </a:r>
                      <a:r>
                        <a:rPr lang="en-US" sz="1200" kern="100" spc="10" dirty="0">
                          <a:effectLst/>
                        </a:rPr>
                        <a:t>P7</a:t>
                      </a:r>
                      <a:r>
                        <a:rPr lang="zh-CN" sz="1200" kern="100" spc="10" dirty="0">
                          <a:effectLst/>
                        </a:rPr>
                        <a:t>：隔离</a:t>
                      </a:r>
                      <a:r>
                        <a:rPr lang="en-US" sz="1200" kern="100" spc="10" dirty="0">
                          <a:effectLst/>
                          <a:sym typeface="Wingdings" panose="05000000000000000000" pitchFamily="2" charset="2"/>
                        </a:rPr>
                        <a:t></a:t>
                      </a:r>
                      <a:r>
                        <a:rPr lang="zh-CN" sz="1200" kern="100" spc="10" dirty="0">
                          <a:effectLst/>
                        </a:rPr>
                        <a:t>正常</a:t>
                      </a:r>
                      <a:endParaRPr lang="zh-CN" sz="12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95955129"/>
                  </a:ext>
                </a:extLst>
              </a:tr>
            </a:tbl>
          </a:graphicData>
        </a:graphic>
      </p:graphicFrame>
    </p:spTree>
    <p:extLst>
      <p:ext uri="{BB962C8B-B14F-4D97-AF65-F5344CB8AC3E}">
        <p14:creationId xmlns:p14="http://schemas.microsoft.com/office/powerpoint/2010/main" val="231191957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253841" y="1111660"/>
            <a:ext cx="1723549" cy="400110"/>
          </a:xfrm>
          <a:prstGeom prst="rect">
            <a:avLst/>
          </a:prstGeom>
          <a:noFill/>
        </p:spPr>
        <p:txBody>
          <a:bodyPr wrap="none" rtlCol="0">
            <a:spAutoFit/>
          </a:bodyPr>
          <a:lstStyle/>
          <a:p>
            <a:r>
              <a:rPr lang="zh-CN" altLang="en-US" sz="2000" dirty="0"/>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2134568" y="1111660"/>
            <a:ext cx="1210588" cy="400110"/>
          </a:xfrm>
          <a:prstGeom prst="rect">
            <a:avLst/>
          </a:prstGeom>
          <a:solidFill>
            <a:srgbClr val="0096C3"/>
          </a:solidFill>
        </p:spPr>
        <p:txBody>
          <a:bodyPr wrap="none" rtlCol="0">
            <a:spAutoFit/>
          </a:bodyPr>
          <a:lstStyle/>
          <a:p>
            <a:r>
              <a:rPr lang="zh-CN" altLang="en-US" sz="2000" dirty="0">
                <a:solidFill>
                  <a:schemeClr val="bg1"/>
                </a:solidFill>
              </a:rPr>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502334" y="1111660"/>
            <a:ext cx="1210588" cy="400110"/>
          </a:xfrm>
          <a:prstGeom prst="rect">
            <a:avLst/>
          </a:prstGeom>
          <a:noFill/>
        </p:spPr>
        <p:txBody>
          <a:bodyPr wrap="none" rtlCol="0">
            <a:spAutoFit/>
          </a:bodyPr>
          <a:lstStyle/>
          <a:p>
            <a:r>
              <a:rPr lang="zh-CN" altLang="en-US" sz="2000" dirty="0"/>
              <a:t>本章小结</a:t>
            </a:r>
          </a:p>
        </p:txBody>
      </p:sp>
      <p:pic>
        <p:nvPicPr>
          <p:cNvPr id="5" name="图片 4">
            <a:extLst>
              <a:ext uri="{FF2B5EF4-FFF2-40B4-BE49-F238E27FC236}">
                <a16:creationId xmlns:a16="http://schemas.microsoft.com/office/drawing/2014/main" id="{7EA79DC1-E127-415C-8866-CA07C62D868C}"/>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28" y="1887158"/>
            <a:ext cx="2929890" cy="2717800"/>
          </a:xfrm>
          <a:prstGeom prst="rect">
            <a:avLst/>
          </a:prstGeom>
          <a:noFill/>
        </p:spPr>
      </p:pic>
      <p:graphicFrame>
        <p:nvGraphicFramePr>
          <p:cNvPr id="7" name="图表 6">
            <a:extLst>
              <a:ext uri="{FF2B5EF4-FFF2-40B4-BE49-F238E27FC236}">
                <a16:creationId xmlns:a16="http://schemas.microsoft.com/office/drawing/2014/main" id="{2F70DE64-8662-41C8-992C-61FD5666EBB1}"/>
              </a:ext>
            </a:extLst>
          </p:cNvPr>
          <p:cNvGraphicFramePr>
            <a:graphicFrameLocks/>
          </p:cNvGraphicFramePr>
          <p:nvPr>
            <p:extLst>
              <p:ext uri="{D42A27DB-BD31-4B8C-83A1-F6EECF244321}">
                <p14:modId xmlns:p14="http://schemas.microsoft.com/office/powerpoint/2010/main" val="4077891821"/>
              </p:ext>
            </p:extLst>
          </p:nvPr>
        </p:nvGraphicFramePr>
        <p:xfrm>
          <a:off x="3906132" y="2061295"/>
          <a:ext cx="4572000" cy="2743200"/>
        </p:xfrm>
        <a:graphic>
          <a:graphicData uri="http://schemas.openxmlformats.org/drawingml/2006/chart">
            <c:chart xmlns:c="http://schemas.openxmlformats.org/drawingml/2006/chart" xmlns:r="http://schemas.openxmlformats.org/officeDocument/2006/relationships" r:id="rId4"/>
          </a:graphicData>
        </a:graphic>
      </p:graphicFrame>
      <p:sp>
        <p:nvSpPr>
          <p:cNvPr id="15" name="矩形 14">
            <a:extLst>
              <a:ext uri="{FF2B5EF4-FFF2-40B4-BE49-F238E27FC236}">
                <a16:creationId xmlns:a16="http://schemas.microsoft.com/office/drawing/2014/main" id="{7B0A4CFE-F5D9-422A-BC6B-671D066FA6C4}"/>
              </a:ext>
            </a:extLst>
          </p:cNvPr>
          <p:cNvSpPr/>
          <p:nvPr/>
        </p:nvSpPr>
        <p:spPr>
          <a:xfrm>
            <a:off x="683568" y="5040982"/>
            <a:ext cx="6876256" cy="1477328"/>
          </a:xfrm>
          <a:prstGeom prst="rect">
            <a:avLst/>
          </a:prstGeom>
        </p:spPr>
        <p:txBody>
          <a:bodyPr wrap="square">
            <a:spAutoFit/>
          </a:bodyPr>
          <a:lstStyle/>
          <a:p>
            <a:r>
              <a:rPr lang="zh-CN" altLang="en-US" dirty="0"/>
              <a:t>在随机产生的破坏场景中，共</a:t>
            </a:r>
            <a:r>
              <a:rPr lang="en-US" altLang="zh-CN" dirty="0"/>
              <a:t>30</a:t>
            </a:r>
            <a:r>
              <a:rPr lang="zh-CN" altLang="en-US" dirty="0"/>
              <a:t>个破坏管道，</a:t>
            </a:r>
            <a:r>
              <a:rPr lang="en-US" altLang="zh-CN" dirty="0"/>
              <a:t>15</a:t>
            </a:r>
            <a:r>
              <a:rPr lang="zh-CN" altLang="en-US" dirty="0"/>
              <a:t>个渗漏破坏管道，</a:t>
            </a:r>
            <a:r>
              <a:rPr lang="en-US" altLang="zh-CN" dirty="0"/>
              <a:t>15</a:t>
            </a:r>
            <a:r>
              <a:rPr lang="zh-CN" altLang="en-US" dirty="0"/>
              <a:t>个断开破坏管道。根据模型假设，修复</a:t>
            </a:r>
            <a:r>
              <a:rPr lang="en-US" altLang="zh-CN" dirty="0"/>
              <a:t>15</a:t>
            </a:r>
            <a:r>
              <a:rPr lang="zh-CN" altLang="en-US" dirty="0"/>
              <a:t>个渗漏破坏管道需要</a:t>
            </a:r>
            <a:r>
              <a:rPr lang="en-US" altLang="zh-CN" dirty="0"/>
              <a:t>15</a:t>
            </a:r>
            <a:r>
              <a:rPr lang="zh-CN" altLang="en-US" dirty="0"/>
              <a:t>维修事件，而</a:t>
            </a:r>
            <a:r>
              <a:rPr lang="en-US" altLang="zh-CN" dirty="0"/>
              <a:t>15</a:t>
            </a:r>
            <a:r>
              <a:rPr lang="zh-CN" altLang="en-US" dirty="0"/>
              <a:t>个断开管道则需要</a:t>
            </a:r>
            <a:r>
              <a:rPr lang="en-US" altLang="zh-CN" dirty="0"/>
              <a:t>15</a:t>
            </a:r>
            <a:r>
              <a:rPr lang="zh-CN" altLang="en-US" dirty="0"/>
              <a:t>个隔离事件和</a:t>
            </a:r>
            <a:r>
              <a:rPr lang="en-US" altLang="zh-CN" dirty="0"/>
              <a:t>15</a:t>
            </a:r>
            <a:r>
              <a:rPr lang="zh-CN" altLang="en-US" dirty="0"/>
              <a:t>个替换事件。假设有两支修复队伍同时开始进行修复工作，总共需要完成</a:t>
            </a:r>
            <a:r>
              <a:rPr lang="en-US" altLang="zh-CN" dirty="0"/>
              <a:t>45</a:t>
            </a:r>
            <a:r>
              <a:rPr lang="zh-CN" altLang="en-US" dirty="0"/>
              <a:t>个修复事件。</a:t>
            </a:r>
          </a:p>
        </p:txBody>
      </p:sp>
      <p:pic>
        <p:nvPicPr>
          <p:cNvPr id="3" name="图片 2">
            <a:extLst>
              <a:ext uri="{FF2B5EF4-FFF2-40B4-BE49-F238E27FC236}">
                <a16:creationId xmlns:a16="http://schemas.microsoft.com/office/drawing/2014/main" id="{6CDCBAE7-4D54-4855-9524-E84D6554F3A8}"/>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64288" y="2788920"/>
            <a:ext cx="1152144" cy="640080"/>
          </a:xfrm>
          <a:prstGeom prst="rect">
            <a:avLst/>
          </a:prstGeom>
          <a:noFill/>
          <a:ln>
            <a:noFill/>
          </a:ln>
        </p:spPr>
      </p:pic>
    </p:spTree>
    <p:extLst>
      <p:ext uri="{BB962C8B-B14F-4D97-AF65-F5344CB8AC3E}">
        <p14:creationId xmlns:p14="http://schemas.microsoft.com/office/powerpoint/2010/main" val="175532124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1115616" y="158751"/>
            <a:ext cx="7901535" cy="677962"/>
          </a:xfrm>
        </p:spPr>
        <p:txBody>
          <a:bodyPr/>
          <a:lstStyle/>
          <a:p>
            <a:r>
              <a:rPr lang="en-US" altLang="zh-CN" sz="2400" dirty="0"/>
              <a:t>5 </a:t>
            </a:r>
            <a:r>
              <a:rPr lang="zh-CN" altLang="en-US" sz="2400" dirty="0"/>
              <a:t>基于事件驱动的供水管网震后恢复仿真模型研究</a:t>
            </a:r>
          </a:p>
        </p:txBody>
      </p:sp>
      <p:sp>
        <p:nvSpPr>
          <p:cNvPr id="8" name="文本框 7">
            <a:extLst>
              <a:ext uri="{FF2B5EF4-FFF2-40B4-BE49-F238E27FC236}">
                <a16:creationId xmlns:a16="http://schemas.microsoft.com/office/drawing/2014/main" id="{5605ED92-D3A1-4BF1-8199-691D5B37EB95}"/>
              </a:ext>
            </a:extLst>
          </p:cNvPr>
          <p:cNvSpPr txBox="1"/>
          <p:nvPr/>
        </p:nvSpPr>
        <p:spPr>
          <a:xfrm>
            <a:off x="112919" y="1052736"/>
            <a:ext cx="1723549" cy="400110"/>
          </a:xfrm>
          <a:prstGeom prst="rect">
            <a:avLst/>
          </a:prstGeom>
          <a:noFill/>
        </p:spPr>
        <p:txBody>
          <a:bodyPr wrap="none" rtlCol="0">
            <a:spAutoFit/>
          </a:bodyPr>
          <a:lstStyle/>
          <a:p>
            <a:r>
              <a:rPr lang="zh-CN" altLang="en-US" sz="2000" dirty="0"/>
              <a:t>离散事件模型</a:t>
            </a:r>
          </a:p>
        </p:txBody>
      </p:sp>
      <p:sp>
        <p:nvSpPr>
          <p:cNvPr id="10" name="文本框 9">
            <a:extLst>
              <a:ext uri="{FF2B5EF4-FFF2-40B4-BE49-F238E27FC236}">
                <a16:creationId xmlns:a16="http://schemas.microsoft.com/office/drawing/2014/main" id="{AB01C426-562B-4530-AEE3-B6DFAB14DB00}"/>
              </a:ext>
            </a:extLst>
          </p:cNvPr>
          <p:cNvSpPr txBox="1"/>
          <p:nvPr/>
        </p:nvSpPr>
        <p:spPr>
          <a:xfrm>
            <a:off x="1993646" y="1052736"/>
            <a:ext cx="1210588" cy="400110"/>
          </a:xfrm>
          <a:prstGeom prst="rect">
            <a:avLst/>
          </a:prstGeom>
          <a:noFill/>
        </p:spPr>
        <p:txBody>
          <a:bodyPr wrap="none" rtlCol="0">
            <a:spAutoFit/>
          </a:bodyPr>
          <a:lstStyle/>
          <a:p>
            <a:r>
              <a:rPr lang="zh-CN" altLang="en-US" sz="2000" dirty="0"/>
              <a:t>模型验证</a:t>
            </a:r>
          </a:p>
        </p:txBody>
      </p:sp>
      <p:sp>
        <p:nvSpPr>
          <p:cNvPr id="12" name="文本框 11">
            <a:extLst>
              <a:ext uri="{FF2B5EF4-FFF2-40B4-BE49-F238E27FC236}">
                <a16:creationId xmlns:a16="http://schemas.microsoft.com/office/drawing/2014/main" id="{85B23910-02F0-43FC-9742-9D77601F0B43}"/>
              </a:ext>
            </a:extLst>
          </p:cNvPr>
          <p:cNvSpPr txBox="1"/>
          <p:nvPr/>
        </p:nvSpPr>
        <p:spPr>
          <a:xfrm>
            <a:off x="3361412" y="1052736"/>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
        <p:nvSpPr>
          <p:cNvPr id="3" name="矩形 2">
            <a:extLst>
              <a:ext uri="{FF2B5EF4-FFF2-40B4-BE49-F238E27FC236}">
                <a16:creationId xmlns:a16="http://schemas.microsoft.com/office/drawing/2014/main" id="{2AC69AC9-C2BC-453E-B1B8-DCA2AF31A958}"/>
              </a:ext>
            </a:extLst>
          </p:cNvPr>
          <p:cNvSpPr/>
          <p:nvPr/>
        </p:nvSpPr>
        <p:spPr>
          <a:xfrm>
            <a:off x="251520" y="1916832"/>
            <a:ext cx="8352928" cy="1754326"/>
          </a:xfrm>
          <a:prstGeom prst="rect">
            <a:avLst/>
          </a:prstGeom>
        </p:spPr>
        <p:txBody>
          <a:bodyPr wrap="square">
            <a:spAutoFit/>
          </a:bodyPr>
          <a:lstStyle/>
          <a:p>
            <a:pPr marL="285750" indent="-285750">
              <a:buClr>
                <a:srgbClr val="0096C3"/>
              </a:buClr>
              <a:buFont typeface="Wingdings" panose="05000000000000000000" pitchFamily="2" charset="2"/>
              <a:buChar char="Ø"/>
            </a:pPr>
            <a:r>
              <a:rPr lang="zh-CN" altLang="en-US" dirty="0"/>
              <a:t>基于离散事件模型建立管网震后恢复过程仿真模型，以离散事件驱动的震后恢复过程仿真模拟。</a:t>
            </a:r>
            <a:endParaRPr lang="en-US" altLang="zh-CN" dirty="0"/>
          </a:p>
          <a:p>
            <a:pPr marL="285750" indent="-285750">
              <a:buClr>
                <a:srgbClr val="0096C3"/>
              </a:buClr>
              <a:buFont typeface="Wingdings" panose="05000000000000000000" pitchFamily="2" charset="2"/>
              <a:buChar char="Ø"/>
            </a:pPr>
            <a:endParaRPr lang="en-US" altLang="zh-CN" dirty="0"/>
          </a:p>
          <a:p>
            <a:pPr marL="285750" indent="-285750">
              <a:buClr>
                <a:srgbClr val="0096C3"/>
              </a:buClr>
              <a:buFont typeface="Wingdings" panose="05000000000000000000" pitchFamily="2" charset="2"/>
              <a:buChar char="Ø"/>
            </a:pPr>
            <a:r>
              <a:rPr lang="zh-CN" altLang="en-US" dirty="0"/>
              <a:t>以供水管网震后水力分析方法得到震后恢复过程中供水管网性能。</a:t>
            </a:r>
            <a:endParaRPr lang="en-US" altLang="zh-CN" dirty="0"/>
          </a:p>
          <a:p>
            <a:pPr marL="285750" indent="-285750">
              <a:buClr>
                <a:srgbClr val="0096C3"/>
              </a:buClr>
              <a:buFont typeface="Wingdings" panose="05000000000000000000" pitchFamily="2" charset="2"/>
              <a:buChar char="Ø"/>
            </a:pPr>
            <a:endParaRPr lang="en-US" altLang="zh-CN" dirty="0"/>
          </a:p>
          <a:p>
            <a:pPr marL="285750" indent="-285750">
              <a:buClr>
                <a:srgbClr val="0096C3"/>
              </a:buClr>
              <a:buFont typeface="Wingdings" panose="05000000000000000000" pitchFamily="2" charset="2"/>
              <a:buChar char="Ø"/>
            </a:pPr>
            <a:r>
              <a:rPr lang="zh-CN" altLang="en-US" dirty="0"/>
              <a:t>不同恢复活动次序会影响供水管网震后性能曲线。</a:t>
            </a:r>
          </a:p>
        </p:txBody>
      </p:sp>
    </p:spTree>
    <p:extLst>
      <p:ext uri="{BB962C8B-B14F-4D97-AF65-F5344CB8AC3E}">
        <p14:creationId xmlns:p14="http://schemas.microsoft.com/office/powerpoint/2010/main" val="319579867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solidFill>
            <a:srgbClr val="0096C3"/>
          </a:solidFill>
        </p:spPr>
        <p:txBody>
          <a:bodyPr wrap="none" rtlCol="0">
            <a:spAutoFit/>
          </a:bodyPr>
          <a:lstStyle/>
          <a:p>
            <a:r>
              <a:rPr lang="zh-CN" altLang="en-US" sz="2000" dirty="0">
                <a:solidFill>
                  <a:schemeClr val="bg1"/>
                </a:solidFill>
              </a:rPr>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graphicFrame>
        <p:nvGraphicFramePr>
          <p:cNvPr id="7" name="对象 6">
            <a:extLst>
              <a:ext uri="{FF2B5EF4-FFF2-40B4-BE49-F238E27FC236}">
                <a16:creationId xmlns:a16="http://schemas.microsoft.com/office/drawing/2014/main" id="{9B71F817-AD47-4CAD-9F45-D35CD51F9E0A}"/>
              </a:ext>
            </a:extLst>
          </p:cNvPr>
          <p:cNvGraphicFramePr>
            <a:graphicFrameLocks noChangeAspect="1"/>
          </p:cNvGraphicFramePr>
          <p:nvPr>
            <p:extLst>
              <p:ext uri="{D42A27DB-BD31-4B8C-83A1-F6EECF244321}">
                <p14:modId xmlns:p14="http://schemas.microsoft.com/office/powerpoint/2010/main" val="648368460"/>
              </p:ext>
            </p:extLst>
          </p:nvPr>
        </p:nvGraphicFramePr>
        <p:xfrm>
          <a:off x="827584" y="2226186"/>
          <a:ext cx="3595043" cy="1598051"/>
        </p:xfrm>
        <a:graphic>
          <a:graphicData uri="http://schemas.openxmlformats.org/presentationml/2006/ole">
            <mc:AlternateContent xmlns:mc="http://schemas.openxmlformats.org/markup-compatibility/2006">
              <mc:Choice xmlns:v="urn:schemas-microsoft-com:vml" Requires="v">
                <p:oleObj spid="_x0000_s16456" r:id="rId3" imgW="6479780" imgH="2880360" progId="Origin50.Graph">
                  <p:embed/>
                </p:oleObj>
              </mc:Choice>
              <mc:Fallback>
                <p:oleObj r:id="rId3" imgW="6479780" imgH="2880360" progId="Origin50.Graph">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l="11607" r="6709" b="6461"/>
                      <a:stretch>
                        <a:fillRect/>
                      </a:stretch>
                    </p:blipFill>
                    <p:spPr bwMode="auto">
                      <a:xfrm>
                        <a:off x="827584" y="2226186"/>
                        <a:ext cx="3595043" cy="1598051"/>
                      </a:xfrm>
                      <a:prstGeom prst="rect">
                        <a:avLst/>
                      </a:prstGeom>
                      <a:noFill/>
                    </p:spPr>
                  </p:pic>
                </p:oleObj>
              </mc:Fallback>
            </mc:AlternateContent>
          </a:graphicData>
        </a:graphic>
      </p:graphicFrame>
      <p:graphicFrame>
        <p:nvGraphicFramePr>
          <p:cNvPr id="11" name="对象 10">
            <a:extLst>
              <a:ext uri="{FF2B5EF4-FFF2-40B4-BE49-F238E27FC236}">
                <a16:creationId xmlns:a16="http://schemas.microsoft.com/office/drawing/2014/main" id="{8DA31592-2ABD-4097-8374-7EC42B157996}"/>
              </a:ext>
            </a:extLst>
          </p:cNvPr>
          <p:cNvGraphicFramePr>
            <a:graphicFrameLocks noChangeAspect="1"/>
          </p:cNvGraphicFramePr>
          <p:nvPr>
            <p:extLst>
              <p:ext uri="{D42A27DB-BD31-4B8C-83A1-F6EECF244321}">
                <p14:modId xmlns:p14="http://schemas.microsoft.com/office/powerpoint/2010/main" val="2573586113"/>
              </p:ext>
            </p:extLst>
          </p:nvPr>
        </p:nvGraphicFramePr>
        <p:xfrm>
          <a:off x="5652120" y="3933056"/>
          <a:ext cx="2863882" cy="872441"/>
        </p:xfrm>
        <a:graphic>
          <a:graphicData uri="http://schemas.openxmlformats.org/presentationml/2006/ole">
            <mc:AlternateContent xmlns:mc="http://schemas.openxmlformats.org/markup-compatibility/2006">
              <mc:Choice xmlns:v="urn:schemas-microsoft-com:vml" Requires="v">
                <p:oleObj spid="_x0000_s16457" r:id="rId5" imgW="1409088" imgH="431613" progId="Equation.DSMT4">
                  <p:embed/>
                </p:oleObj>
              </mc:Choice>
              <mc:Fallback>
                <p:oleObj r:id="rId5" imgW="1409088" imgH="431613" progId="Equation.DSMT4">
                  <p:embed/>
                  <p:pic>
                    <p:nvPicPr>
                      <p:cNvPr id="8" name="对象 7">
                        <a:extLst>
                          <a:ext uri="{FF2B5EF4-FFF2-40B4-BE49-F238E27FC236}">
                            <a16:creationId xmlns:a16="http://schemas.microsoft.com/office/drawing/2014/main" id="{F7E6B5AA-47DB-4A89-A45F-B05AA97A20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2120" y="3933056"/>
                        <a:ext cx="2863882" cy="872441"/>
                      </a:xfrm>
                      <a:prstGeom prst="rect">
                        <a:avLst/>
                      </a:prstGeom>
                      <a:noFill/>
                    </p:spPr>
                  </p:pic>
                </p:oleObj>
              </mc:Fallback>
            </mc:AlternateContent>
          </a:graphicData>
        </a:graphic>
      </p:graphicFrame>
      <p:sp>
        <p:nvSpPr>
          <p:cNvPr id="3" name="矩形 2">
            <a:extLst>
              <a:ext uri="{FF2B5EF4-FFF2-40B4-BE49-F238E27FC236}">
                <a16:creationId xmlns:a16="http://schemas.microsoft.com/office/drawing/2014/main" id="{3DC1895C-91AC-4C7C-B94A-5BDEF97F9635}"/>
              </a:ext>
            </a:extLst>
          </p:cNvPr>
          <p:cNvSpPr/>
          <p:nvPr/>
        </p:nvSpPr>
        <p:spPr>
          <a:xfrm>
            <a:off x="5436095" y="2276872"/>
            <a:ext cx="3740117" cy="1200329"/>
          </a:xfrm>
          <a:prstGeom prst="rect">
            <a:avLst/>
          </a:prstGeom>
        </p:spPr>
        <p:txBody>
          <a:bodyPr wrap="square">
            <a:spAutoFit/>
          </a:bodyPr>
          <a:lstStyle/>
          <a:p>
            <a:r>
              <a:rPr lang="zh-CN" altLang="en-US" b="1" dirty="0"/>
              <a:t>韧性定义</a:t>
            </a:r>
            <a:r>
              <a:rPr lang="zh-CN" altLang="en-US" dirty="0"/>
              <a:t>：系统降低地震灾害后组件破坏的可能性，吸收灾害导致的功能下降，快速恢复至正常功能的能力</a:t>
            </a:r>
          </a:p>
        </p:txBody>
      </p:sp>
      <p:pic>
        <p:nvPicPr>
          <p:cNvPr id="13" name="图片 12">
            <a:extLst>
              <a:ext uri="{FF2B5EF4-FFF2-40B4-BE49-F238E27FC236}">
                <a16:creationId xmlns:a16="http://schemas.microsoft.com/office/drawing/2014/main" id="{24111BE9-C676-4CB5-82D1-B86D12B5A1AD}"/>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16878" y="4293096"/>
            <a:ext cx="3427954" cy="2189630"/>
          </a:xfrm>
          <a:prstGeom prst="rect">
            <a:avLst/>
          </a:prstGeom>
          <a:noFill/>
        </p:spPr>
      </p:pic>
    </p:spTree>
    <p:extLst>
      <p:ext uri="{BB962C8B-B14F-4D97-AF65-F5344CB8AC3E}">
        <p14:creationId xmlns:p14="http://schemas.microsoft.com/office/powerpoint/2010/main" val="19233542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solidFill>
            <a:srgbClr val="0096C3"/>
          </a:solidFill>
        </p:spPr>
        <p:txBody>
          <a:bodyPr wrap="none" rtlCol="0">
            <a:spAutoFit/>
          </a:bodyPr>
          <a:lstStyle/>
          <a:p>
            <a:r>
              <a:rPr lang="zh-CN" altLang="en-US" sz="2000" dirty="0">
                <a:solidFill>
                  <a:schemeClr val="bg1"/>
                </a:solidFill>
              </a:rPr>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cxnSp>
        <p:nvCxnSpPr>
          <p:cNvPr id="11" name="Line 8">
            <a:extLst>
              <a:ext uri="{FF2B5EF4-FFF2-40B4-BE49-F238E27FC236}">
                <a16:creationId xmlns:a16="http://schemas.microsoft.com/office/drawing/2014/main" id="{00F79EF3-5667-4CC9-9DDB-E4890F4A4CD4}"/>
              </a:ext>
            </a:extLst>
          </p:cNvPr>
          <p:cNvCxnSpPr>
            <a:cxnSpLocks/>
          </p:cNvCxnSpPr>
          <p:nvPr/>
        </p:nvCxnSpPr>
        <p:spPr bwMode="auto">
          <a:xfrm>
            <a:off x="1163614" y="3677862"/>
            <a:ext cx="3386486" cy="0"/>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3" name="Line 9">
            <a:extLst>
              <a:ext uri="{FF2B5EF4-FFF2-40B4-BE49-F238E27FC236}">
                <a16:creationId xmlns:a16="http://schemas.microsoft.com/office/drawing/2014/main" id="{64FC51D9-8C1F-4F0C-BA49-58AEDEE33105}"/>
              </a:ext>
            </a:extLst>
          </p:cNvPr>
          <p:cNvCxnSpPr/>
          <p:nvPr/>
        </p:nvCxnSpPr>
        <p:spPr bwMode="auto">
          <a:xfrm flipV="1">
            <a:off x="1172567" y="1636059"/>
            <a:ext cx="0" cy="204212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 name="Line 10">
            <a:extLst>
              <a:ext uri="{FF2B5EF4-FFF2-40B4-BE49-F238E27FC236}">
                <a16:creationId xmlns:a16="http://schemas.microsoft.com/office/drawing/2014/main" id="{398D9EC9-8130-409D-B737-BAFCB7ED0135}"/>
              </a:ext>
            </a:extLst>
          </p:cNvPr>
          <p:cNvCxnSpPr/>
          <p:nvPr/>
        </p:nvCxnSpPr>
        <p:spPr bwMode="auto">
          <a:xfrm rot="16200000">
            <a:off x="1921589"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5" name="Text Box 11">
            <a:extLst>
              <a:ext uri="{FF2B5EF4-FFF2-40B4-BE49-F238E27FC236}">
                <a16:creationId xmlns:a16="http://schemas.microsoft.com/office/drawing/2014/main" id="{EAFCCAB5-49FB-4848-99D8-EC8BA61911D5}"/>
              </a:ext>
            </a:extLst>
          </p:cNvPr>
          <p:cNvSpPr txBox="1">
            <a:spLocks noChangeArrowheads="1"/>
          </p:cNvSpPr>
          <p:nvPr/>
        </p:nvSpPr>
        <p:spPr bwMode="auto">
          <a:xfrm>
            <a:off x="4356282" y="3418780"/>
            <a:ext cx="30924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zh-CN" sz="1050" b="1" kern="100" dirty="0">
                <a:effectLst/>
                <a:latin typeface="Times New Roman"/>
                <a:ea typeface="宋体"/>
              </a:rPr>
              <a:t>时间</a:t>
            </a:r>
            <a:endParaRPr lang="zh-CN" sz="1050" kern="100" dirty="0">
              <a:effectLst/>
              <a:latin typeface="Times New Roman"/>
              <a:ea typeface="宋体"/>
            </a:endParaRPr>
          </a:p>
        </p:txBody>
      </p:sp>
      <p:sp>
        <p:nvSpPr>
          <p:cNvPr id="16" name="Text Box 13">
            <a:extLst>
              <a:ext uri="{FF2B5EF4-FFF2-40B4-BE49-F238E27FC236}">
                <a16:creationId xmlns:a16="http://schemas.microsoft.com/office/drawing/2014/main" id="{BE5FF776-90AC-46AB-A85A-7FE3052789CD}"/>
              </a:ext>
            </a:extLst>
          </p:cNvPr>
          <p:cNvSpPr txBox="1">
            <a:spLocks noChangeArrowheads="1"/>
          </p:cNvSpPr>
          <p:nvPr/>
        </p:nvSpPr>
        <p:spPr bwMode="auto">
          <a:xfrm>
            <a:off x="585521" y="1636059"/>
            <a:ext cx="204977" cy="158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vert270" wrap="square" lIns="0" tIns="0" rIns="0" bIns="0" anchor="t" anchorCtr="0" upright="1">
            <a:noAutofit/>
          </a:bodyPr>
          <a:lstStyle/>
          <a:p>
            <a:pPr algn="just">
              <a:spcAft>
                <a:spcPts val="0"/>
              </a:spcAft>
            </a:pPr>
            <a:r>
              <a:rPr lang="zh-CN" sz="1050" b="1" kern="100" dirty="0">
                <a:effectLst/>
                <a:latin typeface="Times New Roman"/>
                <a:ea typeface="宋体"/>
              </a:rPr>
              <a:t>服务</a:t>
            </a:r>
            <a:r>
              <a:rPr lang="zh-CN" altLang="en-US" sz="1050" b="1" kern="100" dirty="0">
                <a:effectLst/>
                <a:latin typeface="Times New Roman"/>
                <a:ea typeface="宋体"/>
              </a:rPr>
              <a:t>功能满足</a:t>
            </a:r>
            <a:r>
              <a:rPr lang="zh-CN" sz="1050" b="1" kern="100" dirty="0">
                <a:effectLst/>
                <a:latin typeface="Times New Roman"/>
                <a:ea typeface="宋体"/>
              </a:rPr>
              <a:t>比率</a:t>
            </a:r>
            <a:r>
              <a:rPr lang="en-US" altLang="zh-CN" sz="1050" b="1" kern="100" dirty="0">
                <a:effectLst/>
                <a:latin typeface="Times New Roman"/>
                <a:ea typeface="宋体"/>
              </a:rPr>
              <a:t> </a:t>
            </a:r>
            <a:r>
              <a:rPr lang="en-US" sz="1050" kern="100" dirty="0">
                <a:effectLst/>
                <a:latin typeface="Times New Roman"/>
                <a:ea typeface="宋体"/>
              </a:rPr>
              <a:t>(%)</a:t>
            </a:r>
            <a:endParaRPr lang="zh-CN" sz="1050" kern="100" dirty="0">
              <a:effectLst/>
              <a:latin typeface="Times New Roman"/>
              <a:ea typeface="宋体"/>
            </a:endParaRPr>
          </a:p>
        </p:txBody>
      </p:sp>
      <p:cxnSp>
        <p:nvCxnSpPr>
          <p:cNvPr id="17" name="Line 14">
            <a:extLst>
              <a:ext uri="{FF2B5EF4-FFF2-40B4-BE49-F238E27FC236}">
                <a16:creationId xmlns:a16="http://schemas.microsoft.com/office/drawing/2014/main" id="{0F71C625-1573-4DD5-ADD5-A3B6D4209410}"/>
              </a:ext>
            </a:extLst>
          </p:cNvPr>
          <p:cNvCxnSpPr/>
          <p:nvPr/>
        </p:nvCxnSpPr>
        <p:spPr bwMode="auto">
          <a:xfrm flipV="1">
            <a:off x="1945026" y="3371473"/>
            <a:ext cx="0" cy="260796"/>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8" name="Line 15">
            <a:extLst>
              <a:ext uri="{FF2B5EF4-FFF2-40B4-BE49-F238E27FC236}">
                <a16:creationId xmlns:a16="http://schemas.microsoft.com/office/drawing/2014/main" id="{F5BED91B-9319-48D0-B3FE-71032F966928}"/>
              </a:ext>
            </a:extLst>
          </p:cNvPr>
          <p:cNvCxnSpPr>
            <a:cxnSpLocks/>
            <a:endCxn id="44" idx="4"/>
          </p:cNvCxnSpPr>
          <p:nvPr/>
        </p:nvCxnSpPr>
        <p:spPr bwMode="auto">
          <a:xfrm flipV="1">
            <a:off x="4030695" y="1963335"/>
            <a:ext cx="2455" cy="167846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9" name="Line 16">
            <a:extLst>
              <a:ext uri="{FF2B5EF4-FFF2-40B4-BE49-F238E27FC236}">
                <a16:creationId xmlns:a16="http://schemas.microsoft.com/office/drawing/2014/main" id="{43AF0159-558C-4051-991D-0A42B0AE563B}"/>
              </a:ext>
            </a:extLst>
          </p:cNvPr>
          <p:cNvCxnSpPr>
            <a:cxnSpLocks/>
            <a:endCxn id="31" idx="0"/>
          </p:cNvCxnSpPr>
          <p:nvPr/>
        </p:nvCxnSpPr>
        <p:spPr bwMode="auto">
          <a:xfrm flipH="1" flipV="1">
            <a:off x="4305021" y="1909387"/>
            <a:ext cx="96" cy="1722478"/>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Text Box 18">
            <a:extLst>
              <a:ext uri="{FF2B5EF4-FFF2-40B4-BE49-F238E27FC236}">
                <a16:creationId xmlns:a16="http://schemas.microsoft.com/office/drawing/2014/main" id="{3FE23563-2B6F-4109-900C-AE7BBC318B6B}"/>
              </a:ext>
            </a:extLst>
          </p:cNvPr>
          <p:cNvSpPr txBox="1">
            <a:spLocks noChangeArrowheads="1"/>
          </p:cNvSpPr>
          <p:nvPr/>
        </p:nvSpPr>
        <p:spPr bwMode="auto">
          <a:xfrm>
            <a:off x="4266632"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4</a:t>
            </a:r>
            <a:endParaRPr lang="zh-CN" sz="1200" kern="100" dirty="0">
              <a:effectLst/>
              <a:latin typeface="Times New Roman"/>
              <a:ea typeface="宋体"/>
            </a:endParaRPr>
          </a:p>
        </p:txBody>
      </p:sp>
      <p:cxnSp>
        <p:nvCxnSpPr>
          <p:cNvPr id="21" name="Line 19">
            <a:extLst>
              <a:ext uri="{FF2B5EF4-FFF2-40B4-BE49-F238E27FC236}">
                <a16:creationId xmlns:a16="http://schemas.microsoft.com/office/drawing/2014/main" id="{3FAAB97D-C5BC-48CB-8CFC-0AEF3525AB8D}"/>
              </a:ext>
            </a:extLst>
          </p:cNvPr>
          <p:cNvCxnSpPr/>
          <p:nvPr/>
        </p:nvCxnSpPr>
        <p:spPr bwMode="auto">
          <a:xfrm rot="16200000">
            <a:off x="4009824"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 name="Line 20">
            <a:extLst>
              <a:ext uri="{FF2B5EF4-FFF2-40B4-BE49-F238E27FC236}">
                <a16:creationId xmlns:a16="http://schemas.microsoft.com/office/drawing/2014/main" id="{38CFE2DF-1A64-4C53-BF2C-9C42139BA60D}"/>
              </a:ext>
            </a:extLst>
          </p:cNvPr>
          <p:cNvCxnSpPr/>
          <p:nvPr/>
        </p:nvCxnSpPr>
        <p:spPr bwMode="auto">
          <a:xfrm rot="16200000">
            <a:off x="4284776"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 name="Line 21">
            <a:extLst>
              <a:ext uri="{FF2B5EF4-FFF2-40B4-BE49-F238E27FC236}">
                <a16:creationId xmlns:a16="http://schemas.microsoft.com/office/drawing/2014/main" id="{36D314A8-F2FE-4ACA-BFF9-6FDC4ED6D243}"/>
              </a:ext>
            </a:extLst>
          </p:cNvPr>
          <p:cNvCxnSpPr/>
          <p:nvPr/>
        </p:nvCxnSpPr>
        <p:spPr bwMode="auto">
          <a:xfrm>
            <a:off x="1172884" y="3384492"/>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4" name="Line 22">
            <a:extLst>
              <a:ext uri="{FF2B5EF4-FFF2-40B4-BE49-F238E27FC236}">
                <a16:creationId xmlns:a16="http://schemas.microsoft.com/office/drawing/2014/main" id="{41B0F18E-B07D-47B1-A2B2-644C046AC816}"/>
              </a:ext>
            </a:extLst>
          </p:cNvPr>
          <p:cNvCxnSpPr>
            <a:cxnSpLocks/>
            <a:endCxn id="33" idx="2"/>
          </p:cNvCxnSpPr>
          <p:nvPr/>
        </p:nvCxnSpPr>
        <p:spPr bwMode="auto">
          <a:xfrm>
            <a:off x="1187919" y="1936375"/>
            <a:ext cx="1443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sp>
        <p:nvSpPr>
          <p:cNvPr id="25" name="Text Box 23">
            <a:extLst>
              <a:ext uri="{FF2B5EF4-FFF2-40B4-BE49-F238E27FC236}">
                <a16:creationId xmlns:a16="http://schemas.microsoft.com/office/drawing/2014/main" id="{80B899B6-4797-41EF-B875-2AABB085D04A}"/>
              </a:ext>
            </a:extLst>
          </p:cNvPr>
          <p:cNvSpPr txBox="1">
            <a:spLocks noChangeArrowheads="1"/>
          </p:cNvSpPr>
          <p:nvPr/>
        </p:nvSpPr>
        <p:spPr bwMode="auto">
          <a:xfrm>
            <a:off x="886496" y="1810327"/>
            <a:ext cx="26797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050" b="1" kern="100" dirty="0">
                <a:effectLst/>
                <a:latin typeface="Times New Roman"/>
                <a:ea typeface="宋体"/>
              </a:rPr>
              <a:t>100</a:t>
            </a:r>
            <a:endParaRPr lang="zh-CN" sz="1050" kern="100" dirty="0">
              <a:effectLst/>
              <a:latin typeface="Times New Roman"/>
              <a:ea typeface="宋体"/>
            </a:endParaRPr>
          </a:p>
        </p:txBody>
      </p:sp>
      <p:cxnSp>
        <p:nvCxnSpPr>
          <p:cNvPr id="26" name="Line 24">
            <a:extLst>
              <a:ext uri="{FF2B5EF4-FFF2-40B4-BE49-F238E27FC236}">
                <a16:creationId xmlns:a16="http://schemas.microsoft.com/office/drawing/2014/main" id="{024FE774-22D9-4B76-B100-CD2DAC372837}"/>
              </a:ext>
            </a:extLst>
          </p:cNvPr>
          <p:cNvCxnSpPr>
            <a:cxnSpLocks/>
            <a:stCxn id="36" idx="4"/>
          </p:cNvCxnSpPr>
          <p:nvPr/>
        </p:nvCxnSpPr>
        <p:spPr bwMode="auto">
          <a:xfrm flipH="1" flipV="1">
            <a:off x="1358046" y="1922674"/>
            <a:ext cx="246268" cy="14821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7" name="Line 25">
            <a:extLst>
              <a:ext uri="{FF2B5EF4-FFF2-40B4-BE49-F238E27FC236}">
                <a16:creationId xmlns:a16="http://schemas.microsoft.com/office/drawing/2014/main" id="{38FF08A6-3E40-486E-94CF-97FCABA7E808}"/>
              </a:ext>
            </a:extLst>
          </p:cNvPr>
          <p:cNvCxnSpPr/>
          <p:nvPr/>
        </p:nvCxnSpPr>
        <p:spPr bwMode="auto">
          <a:xfrm rot="16200000">
            <a:off x="1332269"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Line 28">
            <a:extLst>
              <a:ext uri="{FF2B5EF4-FFF2-40B4-BE49-F238E27FC236}">
                <a16:creationId xmlns:a16="http://schemas.microsoft.com/office/drawing/2014/main" id="{782FA597-FBFE-44D6-BF21-82D2F85012C8}"/>
              </a:ext>
            </a:extLst>
          </p:cNvPr>
          <p:cNvCxnSpPr>
            <a:cxnSpLocks/>
            <a:stCxn id="32" idx="0"/>
            <a:endCxn id="45" idx="3"/>
          </p:cNvCxnSpPr>
          <p:nvPr/>
        </p:nvCxnSpPr>
        <p:spPr bwMode="auto">
          <a:xfrm flipV="1">
            <a:off x="1940957" y="2306353"/>
            <a:ext cx="531799" cy="104448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29" name="Line 29">
            <a:extLst>
              <a:ext uri="{FF2B5EF4-FFF2-40B4-BE49-F238E27FC236}">
                <a16:creationId xmlns:a16="http://schemas.microsoft.com/office/drawing/2014/main" id="{7DDBBD17-0AEB-41A9-8A8D-859191C8A7F4}"/>
              </a:ext>
            </a:extLst>
          </p:cNvPr>
          <p:cNvCxnSpPr>
            <a:cxnSpLocks/>
          </p:cNvCxnSpPr>
          <p:nvPr/>
        </p:nvCxnSpPr>
        <p:spPr bwMode="auto">
          <a:xfrm>
            <a:off x="4009608" y="1936225"/>
            <a:ext cx="4576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Line 30">
            <a:extLst>
              <a:ext uri="{FF2B5EF4-FFF2-40B4-BE49-F238E27FC236}">
                <a16:creationId xmlns:a16="http://schemas.microsoft.com/office/drawing/2014/main" id="{4B25DC92-14E8-4A09-A4E7-C40000200443}"/>
              </a:ext>
            </a:extLst>
          </p:cNvPr>
          <p:cNvCxnSpPr>
            <a:stCxn id="36" idx="6"/>
            <a:endCxn id="32" idx="2"/>
          </p:cNvCxnSpPr>
          <p:nvPr/>
        </p:nvCxnSpPr>
        <p:spPr bwMode="auto">
          <a:xfrm>
            <a:off x="1631301" y="3377825"/>
            <a:ext cx="28266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Oval 32">
            <a:extLst>
              <a:ext uri="{FF2B5EF4-FFF2-40B4-BE49-F238E27FC236}">
                <a16:creationId xmlns:a16="http://schemas.microsoft.com/office/drawing/2014/main" id="{8094631D-CC03-4267-A11F-E05F421E7B54}"/>
              </a:ext>
            </a:extLst>
          </p:cNvPr>
          <p:cNvSpPr>
            <a:spLocks noChangeArrowheads="1"/>
          </p:cNvSpPr>
          <p:nvPr/>
        </p:nvSpPr>
        <p:spPr bwMode="auto">
          <a:xfrm>
            <a:off x="4278033" y="190938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2" name="Oval 34">
            <a:extLst>
              <a:ext uri="{FF2B5EF4-FFF2-40B4-BE49-F238E27FC236}">
                <a16:creationId xmlns:a16="http://schemas.microsoft.com/office/drawing/2014/main" id="{E3E0051F-C2C0-41E4-B856-F8F1EFF7895C}"/>
              </a:ext>
            </a:extLst>
          </p:cNvPr>
          <p:cNvSpPr>
            <a:spLocks noChangeArrowheads="1"/>
          </p:cNvSpPr>
          <p:nvPr/>
        </p:nvSpPr>
        <p:spPr bwMode="auto">
          <a:xfrm>
            <a:off x="1913969" y="335083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3" name="Oval 35">
            <a:extLst>
              <a:ext uri="{FF2B5EF4-FFF2-40B4-BE49-F238E27FC236}">
                <a16:creationId xmlns:a16="http://schemas.microsoft.com/office/drawing/2014/main" id="{1D5EC784-E2AF-4B27-A88A-6DC40408A8D3}"/>
              </a:ext>
            </a:extLst>
          </p:cNvPr>
          <p:cNvSpPr>
            <a:spLocks noChangeArrowheads="1"/>
          </p:cNvSpPr>
          <p:nvPr/>
        </p:nvSpPr>
        <p:spPr bwMode="auto">
          <a:xfrm>
            <a:off x="1332269" y="190938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cxnSp>
        <p:nvCxnSpPr>
          <p:cNvPr id="34" name="Line 42">
            <a:extLst>
              <a:ext uri="{FF2B5EF4-FFF2-40B4-BE49-F238E27FC236}">
                <a16:creationId xmlns:a16="http://schemas.microsoft.com/office/drawing/2014/main" id="{50432D8C-D565-4D03-AF88-73933A97302D}"/>
              </a:ext>
            </a:extLst>
          </p:cNvPr>
          <p:cNvCxnSpPr>
            <a:cxnSpLocks/>
          </p:cNvCxnSpPr>
          <p:nvPr/>
        </p:nvCxnSpPr>
        <p:spPr bwMode="auto">
          <a:xfrm flipV="1">
            <a:off x="1356294" y="1883891"/>
            <a:ext cx="0" cy="175709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35" name="Text Box 48">
            <a:extLst>
              <a:ext uri="{FF2B5EF4-FFF2-40B4-BE49-F238E27FC236}">
                <a16:creationId xmlns:a16="http://schemas.microsoft.com/office/drawing/2014/main" id="{CD81B2AA-24FA-4CA9-A276-71949875AEE1}"/>
              </a:ext>
            </a:extLst>
          </p:cNvPr>
          <p:cNvSpPr txBox="1">
            <a:spLocks noChangeArrowheads="1"/>
          </p:cNvSpPr>
          <p:nvPr/>
        </p:nvSpPr>
        <p:spPr bwMode="auto">
          <a:xfrm>
            <a:off x="665529" y="3280562"/>
            <a:ext cx="540983" cy="1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050" b="1" i="1" kern="100" dirty="0">
                <a:latin typeface="Times New Roman"/>
                <a:ea typeface="宋体"/>
              </a:rPr>
              <a:t>SSI</a:t>
            </a:r>
            <a:r>
              <a:rPr lang="en-US" sz="1050" b="1" kern="100" dirty="0">
                <a:effectLst/>
                <a:latin typeface="Times New Roman"/>
                <a:ea typeface="宋体"/>
              </a:rPr>
              <a:t>(</a:t>
            </a:r>
            <a:r>
              <a:rPr lang="en-US" sz="1050" b="1" i="1" kern="100" dirty="0">
                <a:effectLst/>
                <a:latin typeface="Times New Roman"/>
                <a:ea typeface="宋体"/>
              </a:rPr>
              <a:t>t</a:t>
            </a:r>
            <a:r>
              <a:rPr lang="en-US" sz="1050" b="1" kern="100" dirty="0">
                <a:effectLst/>
                <a:latin typeface="Times New Roman"/>
                <a:ea typeface="宋体"/>
              </a:rPr>
              <a:t>)</a:t>
            </a:r>
            <a:r>
              <a:rPr lang="en-US" sz="1050" b="1" i="1" kern="100" baseline="-25000" dirty="0">
                <a:effectLst/>
                <a:latin typeface="Times New Roman"/>
                <a:ea typeface="宋体"/>
              </a:rPr>
              <a:t>min</a:t>
            </a:r>
            <a:endParaRPr lang="zh-CN" sz="1050" b="1" kern="100" dirty="0">
              <a:effectLst/>
              <a:latin typeface="Times New Roman"/>
              <a:ea typeface="宋体"/>
            </a:endParaRPr>
          </a:p>
        </p:txBody>
      </p:sp>
      <p:sp>
        <p:nvSpPr>
          <p:cNvPr id="36" name="Oval 34">
            <a:extLst>
              <a:ext uri="{FF2B5EF4-FFF2-40B4-BE49-F238E27FC236}">
                <a16:creationId xmlns:a16="http://schemas.microsoft.com/office/drawing/2014/main" id="{090A8E25-B53E-43C5-B1A9-5A2B3EF91052}"/>
              </a:ext>
            </a:extLst>
          </p:cNvPr>
          <p:cNvSpPr>
            <a:spLocks noChangeArrowheads="1"/>
          </p:cNvSpPr>
          <p:nvPr/>
        </p:nvSpPr>
        <p:spPr bwMode="auto">
          <a:xfrm>
            <a:off x="1577326" y="335083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7" name="Text Box 18">
            <a:extLst>
              <a:ext uri="{FF2B5EF4-FFF2-40B4-BE49-F238E27FC236}">
                <a16:creationId xmlns:a16="http://schemas.microsoft.com/office/drawing/2014/main" id="{857D713D-9AFA-47EB-AEF9-A887E7BA01FF}"/>
              </a:ext>
            </a:extLst>
          </p:cNvPr>
          <p:cNvSpPr txBox="1">
            <a:spLocks noChangeArrowheads="1"/>
          </p:cNvSpPr>
          <p:nvPr/>
        </p:nvSpPr>
        <p:spPr bwMode="auto">
          <a:xfrm>
            <a:off x="3862564" y="3675363"/>
            <a:ext cx="3951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3</a:t>
            </a:r>
            <a:endParaRPr lang="zh-CN" sz="1200" kern="100" dirty="0">
              <a:effectLst/>
              <a:latin typeface="Times New Roman"/>
              <a:ea typeface="宋体"/>
            </a:endParaRPr>
          </a:p>
        </p:txBody>
      </p:sp>
      <p:sp>
        <p:nvSpPr>
          <p:cNvPr id="38" name="Text Box 18">
            <a:extLst>
              <a:ext uri="{FF2B5EF4-FFF2-40B4-BE49-F238E27FC236}">
                <a16:creationId xmlns:a16="http://schemas.microsoft.com/office/drawing/2014/main" id="{A3CFF91B-D6EC-4AD3-8C92-E1CF61B34318}"/>
              </a:ext>
            </a:extLst>
          </p:cNvPr>
          <p:cNvSpPr txBox="1">
            <a:spLocks noChangeArrowheads="1"/>
          </p:cNvSpPr>
          <p:nvPr/>
        </p:nvSpPr>
        <p:spPr bwMode="auto">
          <a:xfrm>
            <a:off x="1894114"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2</a:t>
            </a:r>
            <a:endParaRPr lang="zh-CN" sz="1200" kern="100" dirty="0">
              <a:effectLst/>
              <a:latin typeface="Times New Roman"/>
              <a:ea typeface="宋体"/>
            </a:endParaRPr>
          </a:p>
        </p:txBody>
      </p:sp>
      <p:sp>
        <p:nvSpPr>
          <p:cNvPr id="39" name="Text Box 18">
            <a:extLst>
              <a:ext uri="{FF2B5EF4-FFF2-40B4-BE49-F238E27FC236}">
                <a16:creationId xmlns:a16="http://schemas.microsoft.com/office/drawing/2014/main" id="{6D614493-74E7-490B-B5E4-E8D56A17F341}"/>
              </a:ext>
            </a:extLst>
          </p:cNvPr>
          <p:cNvSpPr txBox="1">
            <a:spLocks noChangeArrowheads="1"/>
          </p:cNvSpPr>
          <p:nvPr/>
        </p:nvSpPr>
        <p:spPr bwMode="auto">
          <a:xfrm>
            <a:off x="1315561"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0</a:t>
            </a:r>
            <a:endParaRPr lang="zh-CN" sz="1200" kern="100" dirty="0">
              <a:effectLst/>
              <a:latin typeface="Times New Roman"/>
              <a:ea typeface="宋体"/>
            </a:endParaRPr>
          </a:p>
        </p:txBody>
      </p:sp>
      <p:cxnSp>
        <p:nvCxnSpPr>
          <p:cNvPr id="40" name="Line 10">
            <a:extLst>
              <a:ext uri="{FF2B5EF4-FFF2-40B4-BE49-F238E27FC236}">
                <a16:creationId xmlns:a16="http://schemas.microsoft.com/office/drawing/2014/main" id="{F5B9C8EB-D718-4C2A-ACA2-93CAB259D8C7}"/>
              </a:ext>
            </a:extLst>
          </p:cNvPr>
          <p:cNvCxnSpPr/>
          <p:nvPr/>
        </p:nvCxnSpPr>
        <p:spPr bwMode="auto">
          <a:xfrm rot="16200000">
            <a:off x="1577728"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 name="Line 14">
            <a:extLst>
              <a:ext uri="{FF2B5EF4-FFF2-40B4-BE49-F238E27FC236}">
                <a16:creationId xmlns:a16="http://schemas.microsoft.com/office/drawing/2014/main" id="{126620D6-A11A-4D0A-A844-70C891FA88BE}"/>
              </a:ext>
            </a:extLst>
          </p:cNvPr>
          <p:cNvCxnSpPr/>
          <p:nvPr/>
        </p:nvCxnSpPr>
        <p:spPr bwMode="auto">
          <a:xfrm flipV="1">
            <a:off x="1601165" y="3371473"/>
            <a:ext cx="0" cy="260796"/>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42" name="Text Box 18">
            <a:extLst>
              <a:ext uri="{FF2B5EF4-FFF2-40B4-BE49-F238E27FC236}">
                <a16:creationId xmlns:a16="http://schemas.microsoft.com/office/drawing/2014/main" id="{69F18D15-25A8-4BE3-9C35-048A51120081}"/>
              </a:ext>
            </a:extLst>
          </p:cNvPr>
          <p:cNvSpPr txBox="1">
            <a:spLocks noChangeArrowheads="1"/>
          </p:cNvSpPr>
          <p:nvPr/>
        </p:nvSpPr>
        <p:spPr bwMode="auto">
          <a:xfrm>
            <a:off x="1550253"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1</a:t>
            </a:r>
            <a:endParaRPr lang="zh-CN" sz="1200" kern="100" dirty="0">
              <a:effectLst/>
              <a:latin typeface="Times New Roman"/>
              <a:ea typeface="宋体"/>
            </a:endParaRPr>
          </a:p>
        </p:txBody>
      </p:sp>
      <p:cxnSp>
        <p:nvCxnSpPr>
          <p:cNvPr id="43" name="Line 28">
            <a:extLst>
              <a:ext uri="{FF2B5EF4-FFF2-40B4-BE49-F238E27FC236}">
                <a16:creationId xmlns:a16="http://schemas.microsoft.com/office/drawing/2014/main" id="{8E55BC38-BF4A-4243-88BE-97BDCDFCB722}"/>
              </a:ext>
            </a:extLst>
          </p:cNvPr>
          <p:cNvCxnSpPr>
            <a:cxnSpLocks/>
            <a:stCxn id="45" idx="7"/>
            <a:endCxn id="44" idx="3"/>
          </p:cNvCxnSpPr>
          <p:nvPr/>
        </p:nvCxnSpPr>
        <p:spPr bwMode="auto">
          <a:xfrm flipV="1">
            <a:off x="2510923" y="1955431"/>
            <a:ext cx="1503143" cy="31275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
        <p:nvSpPr>
          <p:cNvPr id="44" name="Oval 33">
            <a:extLst>
              <a:ext uri="{FF2B5EF4-FFF2-40B4-BE49-F238E27FC236}">
                <a16:creationId xmlns:a16="http://schemas.microsoft.com/office/drawing/2014/main" id="{14823D1D-5284-4CE9-B6B1-2766B197830C}"/>
              </a:ext>
            </a:extLst>
          </p:cNvPr>
          <p:cNvSpPr>
            <a:spLocks noChangeArrowheads="1"/>
          </p:cNvSpPr>
          <p:nvPr/>
        </p:nvSpPr>
        <p:spPr bwMode="auto">
          <a:xfrm>
            <a:off x="4006162" y="1909360"/>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45" name="Oval 33">
            <a:extLst>
              <a:ext uri="{FF2B5EF4-FFF2-40B4-BE49-F238E27FC236}">
                <a16:creationId xmlns:a16="http://schemas.microsoft.com/office/drawing/2014/main" id="{6DAD4093-8E26-4165-B202-001F70E9B540}"/>
              </a:ext>
            </a:extLst>
          </p:cNvPr>
          <p:cNvSpPr>
            <a:spLocks noChangeArrowheads="1"/>
          </p:cNvSpPr>
          <p:nvPr/>
        </p:nvSpPr>
        <p:spPr bwMode="auto">
          <a:xfrm>
            <a:off x="2464852" y="2260282"/>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46" name="TextBox 134">
            <a:extLst>
              <a:ext uri="{FF2B5EF4-FFF2-40B4-BE49-F238E27FC236}">
                <a16:creationId xmlns:a16="http://schemas.microsoft.com/office/drawing/2014/main" id="{7C916EA8-A2AF-4D31-9F63-93C37DB5DDA7}"/>
              </a:ext>
            </a:extLst>
          </p:cNvPr>
          <p:cNvSpPr txBox="1"/>
          <p:nvPr/>
        </p:nvSpPr>
        <p:spPr>
          <a:xfrm>
            <a:off x="2382824" y="2584000"/>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p1</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7" name="TextBox 135">
            <a:extLst>
              <a:ext uri="{FF2B5EF4-FFF2-40B4-BE49-F238E27FC236}">
                <a16:creationId xmlns:a16="http://schemas.microsoft.com/office/drawing/2014/main" id="{7A99A4CE-02A9-4F9F-B2D6-43CCB5FCC768}"/>
              </a:ext>
            </a:extLst>
          </p:cNvPr>
          <p:cNvSpPr txBox="1"/>
          <p:nvPr/>
        </p:nvSpPr>
        <p:spPr>
          <a:xfrm>
            <a:off x="2242026" y="2854957"/>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p3</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8" name="TextBox 136">
            <a:extLst>
              <a:ext uri="{FF2B5EF4-FFF2-40B4-BE49-F238E27FC236}">
                <a16:creationId xmlns:a16="http://schemas.microsoft.com/office/drawing/2014/main" id="{D7C7B998-8507-4465-99C2-8EF3012C4B24}"/>
              </a:ext>
            </a:extLst>
          </p:cNvPr>
          <p:cNvSpPr txBox="1"/>
          <p:nvPr/>
        </p:nvSpPr>
        <p:spPr>
          <a:xfrm>
            <a:off x="2528460" y="2296659"/>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p6</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9" name="TextBox 137">
            <a:extLst>
              <a:ext uri="{FF2B5EF4-FFF2-40B4-BE49-F238E27FC236}">
                <a16:creationId xmlns:a16="http://schemas.microsoft.com/office/drawing/2014/main" id="{665A82F8-0028-4406-8BCA-5326B2DB0D42}"/>
              </a:ext>
            </a:extLst>
          </p:cNvPr>
          <p:cNvSpPr txBox="1"/>
          <p:nvPr/>
        </p:nvSpPr>
        <p:spPr>
          <a:xfrm>
            <a:off x="3069179" y="2233465"/>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p7</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0" name="TextBox 138">
            <a:extLst>
              <a:ext uri="{FF2B5EF4-FFF2-40B4-BE49-F238E27FC236}">
                <a16:creationId xmlns:a16="http://schemas.microsoft.com/office/drawing/2014/main" id="{9607E5E6-D300-4D3E-8D9B-2F669FFD0718}"/>
              </a:ext>
            </a:extLst>
          </p:cNvPr>
          <p:cNvSpPr txBox="1"/>
          <p:nvPr/>
        </p:nvSpPr>
        <p:spPr>
          <a:xfrm>
            <a:off x="3461161" y="2135076"/>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p2</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1" name="Oval 33">
            <a:extLst>
              <a:ext uri="{FF2B5EF4-FFF2-40B4-BE49-F238E27FC236}">
                <a16:creationId xmlns:a16="http://schemas.microsoft.com/office/drawing/2014/main" id="{60E97F83-F024-4859-800D-39822309B8EB}"/>
              </a:ext>
            </a:extLst>
          </p:cNvPr>
          <p:cNvSpPr>
            <a:spLocks noChangeArrowheads="1"/>
          </p:cNvSpPr>
          <p:nvPr/>
        </p:nvSpPr>
        <p:spPr bwMode="auto">
          <a:xfrm>
            <a:off x="2445768" y="2065914"/>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2" name="Oval 33">
            <a:extLst>
              <a:ext uri="{FF2B5EF4-FFF2-40B4-BE49-F238E27FC236}">
                <a16:creationId xmlns:a16="http://schemas.microsoft.com/office/drawing/2014/main" id="{4A8DB49F-B50F-407F-8771-5808FFD37763}"/>
              </a:ext>
            </a:extLst>
          </p:cNvPr>
          <p:cNvSpPr>
            <a:spLocks noChangeArrowheads="1"/>
          </p:cNvSpPr>
          <p:nvPr/>
        </p:nvSpPr>
        <p:spPr bwMode="auto">
          <a:xfrm>
            <a:off x="2167643" y="282888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3" name="Oval 33">
            <a:extLst>
              <a:ext uri="{FF2B5EF4-FFF2-40B4-BE49-F238E27FC236}">
                <a16:creationId xmlns:a16="http://schemas.microsoft.com/office/drawing/2014/main" id="{DD8FED38-7A95-45B4-BB1F-85A9227C28F5}"/>
              </a:ext>
            </a:extLst>
          </p:cNvPr>
          <p:cNvSpPr>
            <a:spLocks noChangeArrowheads="1"/>
          </p:cNvSpPr>
          <p:nvPr/>
        </p:nvSpPr>
        <p:spPr bwMode="auto">
          <a:xfrm>
            <a:off x="2721413" y="2204879"/>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4" name="Oval 33">
            <a:extLst>
              <a:ext uri="{FF2B5EF4-FFF2-40B4-BE49-F238E27FC236}">
                <a16:creationId xmlns:a16="http://schemas.microsoft.com/office/drawing/2014/main" id="{2BBF5507-E746-4547-9A95-026E74DC6DAC}"/>
              </a:ext>
            </a:extLst>
          </p:cNvPr>
          <p:cNvSpPr>
            <a:spLocks noChangeArrowheads="1"/>
          </p:cNvSpPr>
          <p:nvPr/>
        </p:nvSpPr>
        <p:spPr bwMode="auto">
          <a:xfrm>
            <a:off x="2335550" y="253002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5" name="Oval 33">
            <a:extLst>
              <a:ext uri="{FF2B5EF4-FFF2-40B4-BE49-F238E27FC236}">
                <a16:creationId xmlns:a16="http://schemas.microsoft.com/office/drawing/2014/main" id="{40A1798E-E22B-4D08-ACD8-80622913887D}"/>
              </a:ext>
            </a:extLst>
          </p:cNvPr>
          <p:cNvSpPr>
            <a:spLocks noChangeArrowheads="1"/>
          </p:cNvSpPr>
          <p:nvPr/>
        </p:nvSpPr>
        <p:spPr bwMode="auto">
          <a:xfrm>
            <a:off x="3107915" y="212573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6" name="Oval 33">
            <a:extLst>
              <a:ext uri="{FF2B5EF4-FFF2-40B4-BE49-F238E27FC236}">
                <a16:creationId xmlns:a16="http://schemas.microsoft.com/office/drawing/2014/main" id="{6DBA1EB4-B4C7-4473-AE63-790CE37E4763}"/>
              </a:ext>
            </a:extLst>
          </p:cNvPr>
          <p:cNvSpPr>
            <a:spLocks noChangeArrowheads="1"/>
          </p:cNvSpPr>
          <p:nvPr/>
        </p:nvSpPr>
        <p:spPr bwMode="auto">
          <a:xfrm>
            <a:off x="3499896" y="203892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7" name="Oval 33">
            <a:extLst>
              <a:ext uri="{FF2B5EF4-FFF2-40B4-BE49-F238E27FC236}">
                <a16:creationId xmlns:a16="http://schemas.microsoft.com/office/drawing/2014/main" id="{DCC764EF-27B7-4923-A8EF-8DB75DF9D387}"/>
              </a:ext>
            </a:extLst>
          </p:cNvPr>
          <p:cNvSpPr>
            <a:spLocks noChangeArrowheads="1"/>
          </p:cNvSpPr>
          <p:nvPr/>
        </p:nvSpPr>
        <p:spPr bwMode="auto">
          <a:xfrm>
            <a:off x="3066870" y="1911181"/>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8" name="TextBox 148">
            <a:extLst>
              <a:ext uri="{FF2B5EF4-FFF2-40B4-BE49-F238E27FC236}">
                <a16:creationId xmlns:a16="http://schemas.microsoft.com/office/drawing/2014/main" id="{D30D6A9E-AF7E-41CB-8DC6-628779BD3461}"/>
              </a:ext>
            </a:extLst>
          </p:cNvPr>
          <p:cNvSpPr txBox="1"/>
          <p:nvPr/>
        </p:nvSpPr>
        <p:spPr>
          <a:xfrm>
            <a:off x="2756492" y="2287269"/>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p4</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9" name="TextBox 149">
            <a:extLst>
              <a:ext uri="{FF2B5EF4-FFF2-40B4-BE49-F238E27FC236}">
                <a16:creationId xmlns:a16="http://schemas.microsoft.com/office/drawing/2014/main" id="{D865A524-9A2D-4BC0-A266-8172A4CBF06F}"/>
              </a:ext>
            </a:extLst>
          </p:cNvPr>
          <p:cNvSpPr txBox="1"/>
          <p:nvPr/>
        </p:nvSpPr>
        <p:spPr>
          <a:xfrm>
            <a:off x="4009608" y="2003508"/>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p5</a:t>
            </a:r>
            <a:endParaRPr lang="zh-CN" altLang="en-US" sz="1050" b="1" dirty="0">
              <a:solidFill>
                <a:srgbClr val="FF0000"/>
              </a:solidFill>
              <a:latin typeface="Times New Roman" pitchFamily="18" charset="0"/>
              <a:ea typeface="宋体" pitchFamily="2" charset="-122"/>
              <a:cs typeface="Times New Roman" pitchFamily="18" charset="0"/>
            </a:endParaRPr>
          </a:p>
        </p:txBody>
      </p:sp>
      <p:cxnSp>
        <p:nvCxnSpPr>
          <p:cNvPr id="60" name="直接连接符 59">
            <a:extLst>
              <a:ext uri="{FF2B5EF4-FFF2-40B4-BE49-F238E27FC236}">
                <a16:creationId xmlns:a16="http://schemas.microsoft.com/office/drawing/2014/main" id="{B24F898A-92F6-40A6-90A0-F81D02E50E1B}"/>
              </a:ext>
            </a:extLst>
          </p:cNvPr>
          <p:cNvCxnSpPr>
            <a:stCxn id="32" idx="0"/>
            <a:endCxn id="51" idx="2"/>
          </p:cNvCxnSpPr>
          <p:nvPr/>
        </p:nvCxnSpPr>
        <p:spPr>
          <a:xfrm flipV="1">
            <a:off x="1940957" y="2092902"/>
            <a:ext cx="504811" cy="125793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5221991-52B3-4D16-B3F1-F3BE9E2840B7}"/>
              </a:ext>
            </a:extLst>
          </p:cNvPr>
          <p:cNvCxnSpPr>
            <a:stCxn id="57" idx="3"/>
            <a:endCxn id="51" idx="6"/>
          </p:cNvCxnSpPr>
          <p:nvPr/>
        </p:nvCxnSpPr>
        <p:spPr>
          <a:xfrm flipH="1">
            <a:off x="2499743" y="1957252"/>
            <a:ext cx="575031" cy="13565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4EC3BC-1348-461E-822A-0A1D4C96451E}"/>
              </a:ext>
            </a:extLst>
          </p:cNvPr>
          <p:cNvCxnSpPr>
            <a:stCxn id="57" idx="6"/>
            <a:endCxn id="44" idx="2"/>
          </p:cNvCxnSpPr>
          <p:nvPr/>
        </p:nvCxnSpPr>
        <p:spPr>
          <a:xfrm flipV="1">
            <a:off x="3120845" y="1936348"/>
            <a:ext cx="885317" cy="182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63" name="Oval 33">
            <a:extLst>
              <a:ext uri="{FF2B5EF4-FFF2-40B4-BE49-F238E27FC236}">
                <a16:creationId xmlns:a16="http://schemas.microsoft.com/office/drawing/2014/main" id="{AB26B343-A67C-4F74-A91D-E72FBD5CB079}"/>
              </a:ext>
            </a:extLst>
          </p:cNvPr>
          <p:cNvSpPr>
            <a:spLocks noChangeArrowheads="1"/>
          </p:cNvSpPr>
          <p:nvPr/>
        </p:nvSpPr>
        <p:spPr bwMode="auto">
          <a:xfrm>
            <a:off x="2760270" y="1998089"/>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4" name="Oval 33">
            <a:extLst>
              <a:ext uri="{FF2B5EF4-FFF2-40B4-BE49-F238E27FC236}">
                <a16:creationId xmlns:a16="http://schemas.microsoft.com/office/drawing/2014/main" id="{90C364DF-53DA-415E-9934-FEDC1167EFE8}"/>
              </a:ext>
            </a:extLst>
          </p:cNvPr>
          <p:cNvSpPr>
            <a:spLocks noChangeArrowheads="1"/>
          </p:cNvSpPr>
          <p:nvPr/>
        </p:nvSpPr>
        <p:spPr bwMode="auto">
          <a:xfrm>
            <a:off x="2094074" y="284412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5" name="Oval 33">
            <a:extLst>
              <a:ext uri="{FF2B5EF4-FFF2-40B4-BE49-F238E27FC236}">
                <a16:creationId xmlns:a16="http://schemas.microsoft.com/office/drawing/2014/main" id="{9DCA0E05-9653-4D19-B565-E86EEDE4F953}"/>
              </a:ext>
            </a:extLst>
          </p:cNvPr>
          <p:cNvSpPr>
            <a:spLocks noChangeArrowheads="1"/>
          </p:cNvSpPr>
          <p:nvPr/>
        </p:nvSpPr>
        <p:spPr bwMode="auto">
          <a:xfrm>
            <a:off x="2197868" y="257996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6" name="Oval 33">
            <a:extLst>
              <a:ext uri="{FF2B5EF4-FFF2-40B4-BE49-F238E27FC236}">
                <a16:creationId xmlns:a16="http://schemas.microsoft.com/office/drawing/2014/main" id="{88D592E2-DD28-4E85-96B1-DC422AAFDAE2}"/>
              </a:ext>
            </a:extLst>
          </p:cNvPr>
          <p:cNvSpPr>
            <a:spLocks noChangeArrowheads="1"/>
          </p:cNvSpPr>
          <p:nvPr/>
        </p:nvSpPr>
        <p:spPr bwMode="auto">
          <a:xfrm>
            <a:off x="2312987" y="2306353"/>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7" name="TextBox 168">
            <a:extLst>
              <a:ext uri="{FF2B5EF4-FFF2-40B4-BE49-F238E27FC236}">
                <a16:creationId xmlns:a16="http://schemas.microsoft.com/office/drawing/2014/main" id="{72150D1C-8C10-49B5-A77D-D7EB79E45D1F}"/>
              </a:ext>
            </a:extLst>
          </p:cNvPr>
          <p:cNvSpPr txBox="1"/>
          <p:nvPr/>
        </p:nvSpPr>
        <p:spPr>
          <a:xfrm>
            <a:off x="1916050" y="2763333"/>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p2</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68" name="TextBox 169">
            <a:extLst>
              <a:ext uri="{FF2B5EF4-FFF2-40B4-BE49-F238E27FC236}">
                <a16:creationId xmlns:a16="http://schemas.microsoft.com/office/drawing/2014/main" id="{C5348E89-2F54-4E47-800D-8EBB17FAFFAE}"/>
              </a:ext>
            </a:extLst>
          </p:cNvPr>
          <p:cNvSpPr txBox="1"/>
          <p:nvPr/>
        </p:nvSpPr>
        <p:spPr>
          <a:xfrm>
            <a:off x="2011624" y="2506637"/>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p1</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69" name="TextBox 170">
            <a:extLst>
              <a:ext uri="{FF2B5EF4-FFF2-40B4-BE49-F238E27FC236}">
                <a16:creationId xmlns:a16="http://schemas.microsoft.com/office/drawing/2014/main" id="{532EFAD2-F6B1-413D-85CD-E76963C3D909}"/>
              </a:ext>
            </a:extLst>
          </p:cNvPr>
          <p:cNvSpPr txBox="1"/>
          <p:nvPr/>
        </p:nvSpPr>
        <p:spPr>
          <a:xfrm>
            <a:off x="2937733" y="1722308"/>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p6</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0" name="TextBox 171">
            <a:extLst>
              <a:ext uri="{FF2B5EF4-FFF2-40B4-BE49-F238E27FC236}">
                <a16:creationId xmlns:a16="http://schemas.microsoft.com/office/drawing/2014/main" id="{34471691-B4BA-4D85-B5EB-626C5354ABAA}"/>
              </a:ext>
            </a:extLst>
          </p:cNvPr>
          <p:cNvSpPr txBox="1"/>
          <p:nvPr/>
        </p:nvSpPr>
        <p:spPr>
          <a:xfrm>
            <a:off x="2072733" y="2125735"/>
            <a:ext cx="214802"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p3-4</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1" name="TextBox 172">
            <a:extLst>
              <a:ext uri="{FF2B5EF4-FFF2-40B4-BE49-F238E27FC236}">
                <a16:creationId xmlns:a16="http://schemas.microsoft.com/office/drawing/2014/main" id="{836CE934-92AD-438D-90B6-7EE53B1E20E6}"/>
              </a:ext>
            </a:extLst>
          </p:cNvPr>
          <p:cNvSpPr txBox="1"/>
          <p:nvPr/>
        </p:nvSpPr>
        <p:spPr>
          <a:xfrm>
            <a:off x="2643942" y="1803100"/>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p7</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2" name="TextBox 173">
            <a:extLst>
              <a:ext uri="{FF2B5EF4-FFF2-40B4-BE49-F238E27FC236}">
                <a16:creationId xmlns:a16="http://schemas.microsoft.com/office/drawing/2014/main" id="{D7376C36-7FE3-4AE1-A0B2-96B2FEDC138E}"/>
              </a:ext>
            </a:extLst>
          </p:cNvPr>
          <p:cNvSpPr txBox="1"/>
          <p:nvPr/>
        </p:nvSpPr>
        <p:spPr>
          <a:xfrm>
            <a:off x="2290446" y="1907233"/>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p5</a:t>
            </a:r>
            <a:endParaRPr lang="zh-CN" altLang="en-US" sz="1050" b="1" dirty="0">
              <a:solidFill>
                <a:srgbClr val="0000FF"/>
              </a:solidFill>
              <a:latin typeface="Times New Roman" pitchFamily="18" charset="0"/>
              <a:ea typeface="宋体" pitchFamily="2" charset="-122"/>
              <a:cs typeface="Times New Roman" pitchFamily="18" charset="0"/>
            </a:endParaRPr>
          </a:p>
        </p:txBody>
      </p:sp>
      <p:cxnSp>
        <p:nvCxnSpPr>
          <p:cNvPr id="73" name="直接连接符 72">
            <a:extLst>
              <a:ext uri="{FF2B5EF4-FFF2-40B4-BE49-F238E27FC236}">
                <a16:creationId xmlns:a16="http://schemas.microsoft.com/office/drawing/2014/main" id="{70DFA4ED-A8FE-4343-B1C4-DACB4B69F22B}"/>
              </a:ext>
            </a:extLst>
          </p:cNvPr>
          <p:cNvCxnSpPr>
            <a:cxnSpLocks/>
          </p:cNvCxnSpPr>
          <p:nvPr/>
        </p:nvCxnSpPr>
        <p:spPr>
          <a:xfrm>
            <a:off x="1344008" y="1922990"/>
            <a:ext cx="2966963" cy="16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4" name="表格 73">
            <a:extLst>
              <a:ext uri="{FF2B5EF4-FFF2-40B4-BE49-F238E27FC236}">
                <a16:creationId xmlns:a16="http://schemas.microsoft.com/office/drawing/2014/main" id="{7DA82AC5-19F3-4324-876D-8B1903C25629}"/>
              </a:ext>
            </a:extLst>
          </p:cNvPr>
          <p:cNvGraphicFramePr>
            <a:graphicFrameLocks noGrp="1"/>
          </p:cNvGraphicFramePr>
          <p:nvPr>
            <p:extLst>
              <p:ext uri="{D42A27DB-BD31-4B8C-83A1-F6EECF244321}">
                <p14:modId xmlns:p14="http://schemas.microsoft.com/office/powerpoint/2010/main" val="1827634068"/>
              </p:ext>
            </p:extLst>
          </p:nvPr>
        </p:nvGraphicFramePr>
        <p:xfrm>
          <a:off x="615974" y="4113673"/>
          <a:ext cx="4073655" cy="1100760"/>
        </p:xfrm>
        <a:graphic>
          <a:graphicData uri="http://schemas.openxmlformats.org/drawingml/2006/table">
            <a:tbl>
              <a:tblPr firstCol="1">
                <a:tableStyleId>{22838BEF-8BB2-4498-84A7-C5851F593DF1}</a:tableStyleId>
              </a:tblPr>
              <a:tblGrid>
                <a:gridCol w="1049655">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tblGrid>
              <a:tr h="27780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破坏管道编号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1</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2</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6</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7</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0"/>
                  </a:ext>
                </a:extLst>
              </a:tr>
              <a:tr h="28194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修复时间</a:t>
                      </a:r>
                      <a:r>
                        <a:rPr lang="en-US" altLang="zh-CN" sz="1050" b="1" dirty="0">
                          <a:latin typeface="Arial" panose="020B0604020202020204" pitchFamily="34" charset="0"/>
                          <a:ea typeface="宋体" panose="02010600030101010101" pitchFamily="2" charset="-122"/>
                          <a:cs typeface="Arial" panose="020B0604020202020204" pitchFamily="34" charset="0"/>
                        </a:rPr>
                        <a:t>(min)</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130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70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65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220255437"/>
                  </a:ext>
                </a:extLst>
              </a:tr>
              <a:tr h="28194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修复次序</a:t>
                      </a:r>
                      <a:r>
                        <a:rPr lang="en-US" altLang="zh-CN" sz="1050" b="1" dirty="0">
                          <a:latin typeface="Arial" panose="020B0604020202020204" pitchFamily="34" charset="0"/>
                          <a:ea typeface="宋体" panose="02010600030101010101" pitchFamily="2" charset="-122"/>
                          <a:cs typeface="Arial" panose="020B0604020202020204" pitchFamily="34" charset="0"/>
                        </a:rPr>
                        <a:t>1</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2</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6</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1</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5</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7</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3</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4</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1"/>
                  </a:ext>
                </a:extLst>
              </a:tr>
              <a:tr h="25908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修复次序</a:t>
                      </a:r>
                      <a:r>
                        <a:rPr lang="en-US" altLang="zh-CN" sz="1050" b="1" dirty="0">
                          <a:latin typeface="Arial" panose="020B0604020202020204" pitchFamily="34" charset="0"/>
                          <a:ea typeface="宋体" panose="02010600030101010101" pitchFamily="2" charset="-122"/>
                          <a:cs typeface="Arial" panose="020B0604020202020204" pitchFamily="34" charset="0"/>
                        </a:rPr>
                        <a:t>2</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2</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1</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5</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4</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3</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6</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7</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75" name="直接连接符 74">
            <a:extLst>
              <a:ext uri="{FF2B5EF4-FFF2-40B4-BE49-F238E27FC236}">
                <a16:creationId xmlns:a16="http://schemas.microsoft.com/office/drawing/2014/main" id="{674E155B-AEF0-47AB-A551-A0DF4D228815}"/>
              </a:ext>
            </a:extLst>
          </p:cNvPr>
          <p:cNvCxnSpPr/>
          <p:nvPr/>
        </p:nvCxnSpPr>
        <p:spPr>
          <a:xfrm>
            <a:off x="2957077" y="3359312"/>
            <a:ext cx="216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0E7CDCB-AB67-43F4-B211-AEDCCE7A5A13}"/>
              </a:ext>
            </a:extLst>
          </p:cNvPr>
          <p:cNvCxnSpPr/>
          <p:nvPr/>
        </p:nvCxnSpPr>
        <p:spPr>
          <a:xfrm>
            <a:off x="2957077" y="3062132"/>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TextBox 109">
            <a:extLst>
              <a:ext uri="{FF2B5EF4-FFF2-40B4-BE49-F238E27FC236}">
                <a16:creationId xmlns:a16="http://schemas.microsoft.com/office/drawing/2014/main" id="{D75F8CEC-813E-4068-8290-BE46AE675D2E}"/>
              </a:ext>
            </a:extLst>
          </p:cNvPr>
          <p:cNvSpPr txBox="1"/>
          <p:nvPr/>
        </p:nvSpPr>
        <p:spPr>
          <a:xfrm>
            <a:off x="3256348" y="3289504"/>
            <a:ext cx="336631" cy="161583"/>
          </a:xfrm>
          <a:prstGeom prst="rect">
            <a:avLst/>
          </a:prstGeom>
          <a:noFill/>
        </p:spPr>
        <p:txBody>
          <a:bodyPr wrap="none" lIns="0" tIns="0" rIns="0" bIns="0" rtlCol="0">
            <a:spAutoFit/>
          </a:bodyPr>
          <a:lstStyle/>
          <a:p>
            <a:r>
              <a:rPr lang="zh-CN" altLang="en-US" sz="1050" dirty="0">
                <a:latin typeface="宋体" pitchFamily="2" charset="-122"/>
                <a:ea typeface="宋体" pitchFamily="2" charset="-122"/>
                <a:cs typeface="Times New Roman" pitchFamily="18" charset="0"/>
              </a:rPr>
              <a:t>次序</a:t>
            </a:r>
            <a:r>
              <a:rPr lang="en-US" altLang="zh-CN" sz="1050" dirty="0">
                <a:latin typeface="Times New Roman" pitchFamily="18" charset="0"/>
                <a:ea typeface="宋体" pitchFamily="2" charset="-122"/>
                <a:cs typeface="Times New Roman" pitchFamily="18" charset="0"/>
              </a:rPr>
              <a:t>2</a:t>
            </a:r>
            <a:endParaRPr lang="zh-CN" altLang="en-US" sz="1050" dirty="0">
              <a:latin typeface="Times New Roman" pitchFamily="18" charset="0"/>
              <a:ea typeface="宋体" pitchFamily="2" charset="-122"/>
              <a:cs typeface="Times New Roman" pitchFamily="18" charset="0"/>
            </a:endParaRPr>
          </a:p>
        </p:txBody>
      </p:sp>
      <p:sp>
        <p:nvSpPr>
          <p:cNvPr id="78" name="TextBox 151">
            <a:extLst>
              <a:ext uri="{FF2B5EF4-FFF2-40B4-BE49-F238E27FC236}">
                <a16:creationId xmlns:a16="http://schemas.microsoft.com/office/drawing/2014/main" id="{C170E5F1-220A-48BD-8E56-7FB1BF2A5DD4}"/>
              </a:ext>
            </a:extLst>
          </p:cNvPr>
          <p:cNvSpPr txBox="1"/>
          <p:nvPr/>
        </p:nvSpPr>
        <p:spPr>
          <a:xfrm>
            <a:off x="3261196" y="2992324"/>
            <a:ext cx="336631" cy="161583"/>
          </a:xfrm>
          <a:prstGeom prst="rect">
            <a:avLst/>
          </a:prstGeom>
          <a:noFill/>
        </p:spPr>
        <p:txBody>
          <a:bodyPr wrap="none" lIns="0" tIns="0" rIns="0" bIns="0" rtlCol="0">
            <a:spAutoFit/>
          </a:bodyPr>
          <a:lstStyle/>
          <a:p>
            <a:r>
              <a:rPr lang="zh-CN" altLang="en-US" sz="1050" dirty="0">
                <a:latin typeface="宋体" pitchFamily="2" charset="-122"/>
                <a:ea typeface="宋体" pitchFamily="2" charset="-122"/>
                <a:cs typeface="Times New Roman" pitchFamily="18" charset="0"/>
              </a:rPr>
              <a:t>次序</a:t>
            </a:r>
            <a:r>
              <a:rPr lang="en-US" altLang="zh-CN" sz="1050" dirty="0">
                <a:latin typeface="Times New Roman" pitchFamily="18" charset="0"/>
                <a:ea typeface="宋体" pitchFamily="2" charset="-122"/>
                <a:cs typeface="Times New Roman" pitchFamily="18" charset="0"/>
              </a:rPr>
              <a:t>1</a:t>
            </a:r>
            <a:endParaRPr lang="zh-CN" altLang="en-US" sz="1050" dirty="0">
              <a:latin typeface="Times New Roman" pitchFamily="18" charset="0"/>
              <a:ea typeface="宋体" pitchFamily="2" charset="-122"/>
              <a:cs typeface="Times New Roman" pitchFamily="18" charset="0"/>
            </a:endParaRPr>
          </a:p>
        </p:txBody>
      </p:sp>
      <p:sp>
        <p:nvSpPr>
          <p:cNvPr id="79" name="矩形 78">
            <a:extLst>
              <a:ext uri="{FF2B5EF4-FFF2-40B4-BE49-F238E27FC236}">
                <a16:creationId xmlns:a16="http://schemas.microsoft.com/office/drawing/2014/main" id="{E1E26323-483C-4B74-A575-1DF32AC37583}"/>
              </a:ext>
            </a:extLst>
          </p:cNvPr>
          <p:cNvSpPr/>
          <p:nvPr/>
        </p:nvSpPr>
        <p:spPr>
          <a:xfrm>
            <a:off x="6596531" y="2204266"/>
            <a:ext cx="155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⑤</a:t>
            </a:r>
            <a:endParaRPr lang="zh-CN" altLang="en-US" sz="1050" b="1" dirty="0">
              <a:solidFill>
                <a:srgbClr val="FF0000"/>
              </a:solidFill>
              <a:latin typeface="Times New Roman" pitchFamily="18" charset="0"/>
              <a:cs typeface="Times New Roman" pitchFamily="18" charset="0"/>
            </a:endParaRPr>
          </a:p>
        </p:txBody>
      </p:sp>
      <p:sp>
        <p:nvSpPr>
          <p:cNvPr id="80" name="矩形 79">
            <a:extLst>
              <a:ext uri="{FF2B5EF4-FFF2-40B4-BE49-F238E27FC236}">
                <a16:creationId xmlns:a16="http://schemas.microsoft.com/office/drawing/2014/main" id="{758AA3E6-6ED6-4885-8F2C-752AFE2D495B}"/>
              </a:ext>
            </a:extLst>
          </p:cNvPr>
          <p:cNvSpPr/>
          <p:nvPr/>
        </p:nvSpPr>
        <p:spPr>
          <a:xfrm>
            <a:off x="6173145" y="2204266"/>
            <a:ext cx="4212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④</a:t>
            </a:r>
            <a:endParaRPr lang="zh-CN" altLang="en-US" sz="1050" b="1" dirty="0">
              <a:solidFill>
                <a:srgbClr val="FF0000"/>
              </a:solidFill>
              <a:latin typeface="Times New Roman" pitchFamily="18" charset="0"/>
              <a:cs typeface="Times New Roman" pitchFamily="18" charset="0"/>
            </a:endParaRPr>
          </a:p>
        </p:txBody>
      </p:sp>
      <p:cxnSp>
        <p:nvCxnSpPr>
          <p:cNvPr id="81" name="直接箭头连接符 80">
            <a:extLst>
              <a:ext uri="{FF2B5EF4-FFF2-40B4-BE49-F238E27FC236}">
                <a16:creationId xmlns:a16="http://schemas.microsoft.com/office/drawing/2014/main" id="{4886C25B-A86D-43DB-8D3E-B218354F2E86}"/>
              </a:ext>
            </a:extLst>
          </p:cNvPr>
          <p:cNvCxnSpPr/>
          <p:nvPr/>
        </p:nvCxnSpPr>
        <p:spPr>
          <a:xfrm>
            <a:off x="5636820" y="3084952"/>
            <a:ext cx="2840355"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60A8C94C-E635-453D-94DB-D9AE660603A2}"/>
              </a:ext>
            </a:extLst>
          </p:cNvPr>
          <p:cNvCxnSpPr>
            <a:cxnSpLocks/>
          </p:cNvCxnSpPr>
          <p:nvPr/>
        </p:nvCxnSpPr>
        <p:spPr>
          <a:xfrm flipV="1">
            <a:off x="5636820" y="1468750"/>
            <a:ext cx="0" cy="161681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81F71288-4EA0-452A-B879-12221E4BDF9B}"/>
              </a:ext>
            </a:extLst>
          </p:cNvPr>
          <p:cNvCxnSpPr/>
          <p:nvPr/>
        </p:nvCxnSpPr>
        <p:spPr>
          <a:xfrm>
            <a:off x="6374420"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28BE3B0-B848-4B17-9E52-BF9AFCFBE455}"/>
              </a:ext>
            </a:extLst>
          </p:cNvPr>
          <p:cNvCxnSpPr/>
          <p:nvPr/>
        </p:nvCxnSpPr>
        <p:spPr>
          <a:xfrm>
            <a:off x="7108575"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B13F0E5-C719-49CF-BF2E-D038ED1105F2}"/>
              </a:ext>
            </a:extLst>
          </p:cNvPr>
          <p:cNvCxnSpPr/>
          <p:nvPr/>
        </p:nvCxnSpPr>
        <p:spPr>
          <a:xfrm>
            <a:off x="7827165"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9">
            <a:extLst>
              <a:ext uri="{FF2B5EF4-FFF2-40B4-BE49-F238E27FC236}">
                <a16:creationId xmlns:a16="http://schemas.microsoft.com/office/drawing/2014/main" id="{035F8505-4039-4A34-8794-D93CF4AA01B4}"/>
              </a:ext>
            </a:extLst>
          </p:cNvPr>
          <p:cNvSpPr txBox="1"/>
          <p:nvPr/>
        </p:nvSpPr>
        <p:spPr>
          <a:xfrm>
            <a:off x="6306999" y="3154142"/>
            <a:ext cx="134652"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60</a:t>
            </a:r>
            <a:endParaRPr lang="zh-CN" altLang="en-US" sz="1050" b="1" dirty="0">
              <a:latin typeface="Times New Roman" pitchFamily="18" charset="0"/>
              <a:ea typeface="宋体" pitchFamily="2" charset="-122"/>
              <a:cs typeface="Times New Roman" pitchFamily="18" charset="0"/>
            </a:endParaRPr>
          </a:p>
        </p:txBody>
      </p:sp>
      <p:sp>
        <p:nvSpPr>
          <p:cNvPr id="87" name="矩形 86">
            <a:extLst>
              <a:ext uri="{FF2B5EF4-FFF2-40B4-BE49-F238E27FC236}">
                <a16:creationId xmlns:a16="http://schemas.microsoft.com/office/drawing/2014/main" id="{608B6508-2A4D-4EE8-924B-7B8BF0B584EE}"/>
              </a:ext>
            </a:extLst>
          </p:cNvPr>
          <p:cNvSpPr/>
          <p:nvPr/>
        </p:nvSpPr>
        <p:spPr>
          <a:xfrm>
            <a:off x="4966725" y="182326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1</a:t>
            </a:r>
            <a:endParaRPr lang="zh-CN" altLang="en-US" sz="1050" b="1" dirty="0">
              <a:latin typeface="宋体" pitchFamily="2" charset="-122"/>
              <a:ea typeface="宋体" pitchFamily="2" charset="-122"/>
              <a:cs typeface="Times New Roman" pitchFamily="18" charset="0"/>
            </a:endParaRPr>
          </a:p>
        </p:txBody>
      </p:sp>
      <p:sp>
        <p:nvSpPr>
          <p:cNvPr id="88" name="矩形 87">
            <a:extLst>
              <a:ext uri="{FF2B5EF4-FFF2-40B4-BE49-F238E27FC236}">
                <a16:creationId xmlns:a16="http://schemas.microsoft.com/office/drawing/2014/main" id="{5BD1DA7E-144C-4239-9982-AF466EA8003C}"/>
              </a:ext>
            </a:extLst>
          </p:cNvPr>
          <p:cNvSpPr/>
          <p:nvPr/>
        </p:nvSpPr>
        <p:spPr>
          <a:xfrm>
            <a:off x="4966725" y="218902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2</a:t>
            </a:r>
            <a:endParaRPr lang="zh-CN" altLang="en-US" sz="1050" b="1" dirty="0">
              <a:latin typeface="宋体" pitchFamily="2" charset="-122"/>
              <a:ea typeface="宋体" pitchFamily="2" charset="-122"/>
              <a:cs typeface="Times New Roman" pitchFamily="18" charset="0"/>
            </a:endParaRPr>
          </a:p>
        </p:txBody>
      </p:sp>
      <p:sp>
        <p:nvSpPr>
          <p:cNvPr id="89" name="矩形 88">
            <a:extLst>
              <a:ext uri="{FF2B5EF4-FFF2-40B4-BE49-F238E27FC236}">
                <a16:creationId xmlns:a16="http://schemas.microsoft.com/office/drawing/2014/main" id="{99CE3FA7-ABBB-48D5-BCE0-722355E73E5E}"/>
              </a:ext>
            </a:extLst>
          </p:cNvPr>
          <p:cNvSpPr/>
          <p:nvPr/>
        </p:nvSpPr>
        <p:spPr>
          <a:xfrm>
            <a:off x="4966725" y="254335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3</a:t>
            </a:r>
            <a:endParaRPr lang="zh-CN" altLang="en-US" sz="1050" b="1" dirty="0">
              <a:latin typeface="宋体" pitchFamily="2" charset="-122"/>
              <a:ea typeface="宋体" pitchFamily="2" charset="-122"/>
              <a:cs typeface="Times New Roman" pitchFamily="18" charset="0"/>
            </a:endParaRPr>
          </a:p>
        </p:txBody>
      </p:sp>
      <p:sp>
        <p:nvSpPr>
          <p:cNvPr id="90" name="TextBox 13">
            <a:extLst>
              <a:ext uri="{FF2B5EF4-FFF2-40B4-BE49-F238E27FC236}">
                <a16:creationId xmlns:a16="http://schemas.microsoft.com/office/drawing/2014/main" id="{33E36733-E692-45EF-8913-AFA760341072}"/>
              </a:ext>
            </a:extLst>
          </p:cNvPr>
          <p:cNvSpPr txBox="1"/>
          <p:nvPr/>
        </p:nvSpPr>
        <p:spPr>
          <a:xfrm>
            <a:off x="5625336" y="3115223"/>
            <a:ext cx="67326"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0</a:t>
            </a:r>
            <a:endParaRPr lang="zh-CN" altLang="en-US" sz="1050" b="1" dirty="0">
              <a:latin typeface="Times New Roman" pitchFamily="18" charset="0"/>
              <a:ea typeface="宋体" pitchFamily="2" charset="-122"/>
              <a:cs typeface="Times New Roman" pitchFamily="18" charset="0"/>
            </a:endParaRPr>
          </a:p>
        </p:txBody>
      </p:sp>
      <p:sp>
        <p:nvSpPr>
          <p:cNvPr id="91" name="TextBox 14">
            <a:extLst>
              <a:ext uri="{FF2B5EF4-FFF2-40B4-BE49-F238E27FC236}">
                <a16:creationId xmlns:a16="http://schemas.microsoft.com/office/drawing/2014/main" id="{F6DF7670-6EBB-47EC-AB46-D829B86FB47B}"/>
              </a:ext>
            </a:extLst>
          </p:cNvPr>
          <p:cNvSpPr txBox="1"/>
          <p:nvPr/>
        </p:nvSpPr>
        <p:spPr>
          <a:xfrm>
            <a:off x="5787051" y="1444366"/>
            <a:ext cx="1800493" cy="253916"/>
          </a:xfrm>
          <a:prstGeom prst="rect">
            <a:avLst/>
          </a:prstGeom>
          <a:noFill/>
        </p:spPr>
        <p:txBody>
          <a:bodyPr wrap="none" rtlCol="0">
            <a:spAutoFit/>
          </a:bodyPr>
          <a:lstStyle/>
          <a:p>
            <a:r>
              <a:rPr lang="zh-CN" altLang="en-US" sz="1050" b="1" dirty="0">
                <a:latin typeface="Times New Roman" pitchFamily="18" charset="0"/>
                <a:ea typeface="宋体"/>
                <a:cs typeface="Times New Roman" pitchFamily="18" charset="0"/>
              </a:rPr>
              <a:t>次序</a:t>
            </a:r>
            <a:r>
              <a:rPr lang="en-US" altLang="zh-CN" sz="1050" b="1" dirty="0">
                <a:latin typeface="Times New Roman" pitchFamily="18" charset="0"/>
                <a:ea typeface="宋体"/>
                <a:cs typeface="Times New Roman" pitchFamily="18" charset="0"/>
              </a:rPr>
              <a:t>1</a:t>
            </a:r>
            <a:r>
              <a:rPr lang="zh-CN" altLang="en-US" sz="1050" b="1" dirty="0">
                <a:latin typeface="Times New Roman" pitchFamily="18" charset="0"/>
                <a:ea typeface="宋体"/>
                <a:cs typeface="Times New Roman" pitchFamily="18" charset="0"/>
              </a:rPr>
              <a:t>：③ ① ⑥ ⑦ ④ ② ⑤</a:t>
            </a:r>
            <a:endParaRPr lang="zh-CN" altLang="en-US" sz="1050" b="1" dirty="0">
              <a:latin typeface="Times New Roman" pitchFamily="18" charset="0"/>
              <a:cs typeface="Times New Roman" pitchFamily="18" charset="0"/>
            </a:endParaRPr>
          </a:p>
        </p:txBody>
      </p:sp>
      <p:sp>
        <p:nvSpPr>
          <p:cNvPr id="92" name="TextBox 15">
            <a:extLst>
              <a:ext uri="{FF2B5EF4-FFF2-40B4-BE49-F238E27FC236}">
                <a16:creationId xmlns:a16="http://schemas.microsoft.com/office/drawing/2014/main" id="{259B32E2-07BF-426F-A513-0F4CE9298E71}"/>
              </a:ext>
            </a:extLst>
          </p:cNvPr>
          <p:cNvSpPr txBox="1"/>
          <p:nvPr/>
        </p:nvSpPr>
        <p:spPr>
          <a:xfrm>
            <a:off x="8029143" y="3124864"/>
            <a:ext cx="583493" cy="161583"/>
          </a:xfrm>
          <a:prstGeom prst="rect">
            <a:avLst/>
          </a:prstGeom>
          <a:noFill/>
        </p:spPr>
        <p:txBody>
          <a:bodyPr wrap="none" lIns="0" tIns="0" rIns="0" bIns="0" rtlCol="0">
            <a:spAutoFit/>
          </a:bodyPr>
          <a:lstStyle/>
          <a:p>
            <a:r>
              <a:rPr lang="zh-CN" altLang="en-US" sz="1050" b="1" dirty="0">
                <a:latin typeface="Times New Roman" pitchFamily="18" charset="0"/>
                <a:ea typeface="宋体" pitchFamily="2" charset="-122"/>
                <a:cs typeface="Times New Roman" pitchFamily="18" charset="0"/>
              </a:rPr>
              <a:t>时间</a:t>
            </a:r>
            <a:r>
              <a:rPr lang="en-US" altLang="zh-CN" sz="1050" b="1" dirty="0">
                <a:latin typeface="Times New Roman" pitchFamily="18" charset="0"/>
                <a:ea typeface="宋体" pitchFamily="2" charset="-122"/>
                <a:cs typeface="Times New Roman" pitchFamily="18" charset="0"/>
              </a:rPr>
              <a:t>(min)</a:t>
            </a:r>
            <a:endParaRPr lang="zh-CN" altLang="en-US" sz="1050" b="1" dirty="0">
              <a:latin typeface="Times New Roman" pitchFamily="18" charset="0"/>
              <a:ea typeface="宋体" pitchFamily="2" charset="-122"/>
              <a:cs typeface="Times New Roman" pitchFamily="18" charset="0"/>
            </a:endParaRPr>
          </a:p>
        </p:txBody>
      </p:sp>
      <p:sp>
        <p:nvSpPr>
          <p:cNvPr id="93" name="矩形 92">
            <a:extLst>
              <a:ext uri="{FF2B5EF4-FFF2-40B4-BE49-F238E27FC236}">
                <a16:creationId xmlns:a16="http://schemas.microsoft.com/office/drawing/2014/main" id="{DD102FD7-5D38-4728-ADAF-9955583CE71D}"/>
              </a:ext>
            </a:extLst>
          </p:cNvPr>
          <p:cNvSpPr/>
          <p:nvPr/>
        </p:nvSpPr>
        <p:spPr>
          <a:xfrm>
            <a:off x="5638841" y="1861366"/>
            <a:ext cx="3600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③</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3A803D2D-058F-44EA-934E-2C03396D8535}"/>
              </a:ext>
            </a:extLst>
          </p:cNvPr>
          <p:cNvSpPr/>
          <p:nvPr/>
        </p:nvSpPr>
        <p:spPr>
          <a:xfrm>
            <a:off x="5633145" y="2201295"/>
            <a:ext cx="540000" cy="185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①</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0E38C8CF-FDE4-4204-B1AA-14890719C7CD}"/>
              </a:ext>
            </a:extLst>
          </p:cNvPr>
          <p:cNvSpPr/>
          <p:nvPr/>
        </p:nvSpPr>
        <p:spPr>
          <a:xfrm>
            <a:off x="5638841" y="2558596"/>
            <a:ext cx="83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⑥</a:t>
            </a:r>
            <a:endParaRPr lang="zh-CN" altLang="en-US" sz="1050" b="1" dirty="0">
              <a:solidFill>
                <a:srgbClr val="FF0000"/>
              </a:solidFill>
              <a:latin typeface="Times New Roman" pitchFamily="18" charset="0"/>
              <a:cs typeface="Times New Roman" pitchFamily="18" charset="0"/>
            </a:endParaRPr>
          </a:p>
        </p:txBody>
      </p:sp>
      <p:sp>
        <p:nvSpPr>
          <p:cNvPr id="96" name="矩形 95">
            <a:extLst>
              <a:ext uri="{FF2B5EF4-FFF2-40B4-BE49-F238E27FC236}">
                <a16:creationId xmlns:a16="http://schemas.microsoft.com/office/drawing/2014/main" id="{D46EEF73-24C8-4DBB-876F-A994113891C9}"/>
              </a:ext>
            </a:extLst>
          </p:cNvPr>
          <p:cNvSpPr/>
          <p:nvPr/>
        </p:nvSpPr>
        <p:spPr>
          <a:xfrm>
            <a:off x="5998841" y="1861366"/>
            <a:ext cx="7812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⑦</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7" name="矩形 96">
            <a:extLst>
              <a:ext uri="{FF2B5EF4-FFF2-40B4-BE49-F238E27FC236}">
                <a16:creationId xmlns:a16="http://schemas.microsoft.com/office/drawing/2014/main" id="{7EB9E3E1-99C7-4A8A-9CD8-7B476648AC64}"/>
              </a:ext>
            </a:extLst>
          </p:cNvPr>
          <p:cNvSpPr/>
          <p:nvPr/>
        </p:nvSpPr>
        <p:spPr>
          <a:xfrm>
            <a:off x="6477641" y="2558596"/>
            <a:ext cx="47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②</a:t>
            </a:r>
            <a:endParaRPr lang="zh-CN" altLang="en-US" sz="1050" b="1" dirty="0">
              <a:solidFill>
                <a:srgbClr val="FF0000"/>
              </a:solidFill>
              <a:latin typeface="Times New Roman" pitchFamily="18" charset="0"/>
              <a:cs typeface="Times New Roman" pitchFamily="18" charset="0"/>
            </a:endParaRPr>
          </a:p>
        </p:txBody>
      </p:sp>
      <p:cxnSp>
        <p:nvCxnSpPr>
          <p:cNvPr id="98" name="直接连接符 97">
            <a:extLst>
              <a:ext uri="{FF2B5EF4-FFF2-40B4-BE49-F238E27FC236}">
                <a16:creationId xmlns:a16="http://schemas.microsoft.com/office/drawing/2014/main" id="{CA97F300-6156-44B9-A671-9545DA4FDA20}"/>
              </a:ext>
            </a:extLst>
          </p:cNvPr>
          <p:cNvCxnSpPr/>
          <p:nvPr/>
        </p:nvCxnSpPr>
        <p:spPr>
          <a:xfrm>
            <a:off x="5998841" y="1951366"/>
            <a:ext cx="0" cy="97838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7397CA6-961C-4444-B6D4-A538E027A531}"/>
              </a:ext>
            </a:extLst>
          </p:cNvPr>
          <p:cNvCxnSpPr/>
          <p:nvPr/>
        </p:nvCxnSpPr>
        <p:spPr>
          <a:xfrm>
            <a:off x="6772713" y="1951366"/>
            <a:ext cx="0" cy="97838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48ED261-ECE5-4B61-8368-B1241EE30A71}"/>
              </a:ext>
            </a:extLst>
          </p:cNvPr>
          <p:cNvCxnSpPr/>
          <p:nvPr/>
        </p:nvCxnSpPr>
        <p:spPr>
          <a:xfrm>
            <a:off x="6594345"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35EA21F-258B-4A53-ABC9-27ABB7B38B2F}"/>
              </a:ext>
            </a:extLst>
          </p:cNvPr>
          <p:cNvCxnSpPr/>
          <p:nvPr/>
        </p:nvCxnSpPr>
        <p:spPr>
          <a:xfrm>
            <a:off x="6173145"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BA8364-1F5C-41FE-AD32-593A941E199F}"/>
              </a:ext>
            </a:extLst>
          </p:cNvPr>
          <p:cNvCxnSpPr/>
          <p:nvPr/>
        </p:nvCxnSpPr>
        <p:spPr>
          <a:xfrm>
            <a:off x="8152541"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23C81B3-3676-45E1-B033-EBC219B2AF80}"/>
              </a:ext>
            </a:extLst>
          </p:cNvPr>
          <p:cNvCxnSpPr/>
          <p:nvPr/>
        </p:nvCxnSpPr>
        <p:spPr>
          <a:xfrm>
            <a:off x="6475587" y="2620502"/>
            <a:ext cx="0" cy="31922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51537F6-BE8B-4148-8D42-780B14B03990}"/>
              </a:ext>
            </a:extLst>
          </p:cNvPr>
          <p:cNvCxnSpPr/>
          <p:nvPr/>
        </p:nvCxnSpPr>
        <p:spPr>
          <a:xfrm>
            <a:off x="6956441" y="2620502"/>
            <a:ext cx="0" cy="31922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28">
            <a:extLst>
              <a:ext uri="{FF2B5EF4-FFF2-40B4-BE49-F238E27FC236}">
                <a16:creationId xmlns:a16="http://schemas.microsoft.com/office/drawing/2014/main" id="{DD51B8ED-EEC9-4A13-B324-3A673FBA2CF8}"/>
              </a:ext>
            </a:extLst>
          </p:cNvPr>
          <p:cNvSpPr txBox="1"/>
          <p:nvPr/>
        </p:nvSpPr>
        <p:spPr>
          <a:xfrm>
            <a:off x="6103414"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p1</a:t>
            </a:r>
            <a:endParaRPr lang="zh-CN" altLang="en-US" sz="1050" b="1" dirty="0">
              <a:latin typeface="Times New Roman" pitchFamily="18" charset="0"/>
              <a:ea typeface="宋体" pitchFamily="2" charset="-122"/>
              <a:cs typeface="Times New Roman" pitchFamily="18" charset="0"/>
            </a:endParaRPr>
          </a:p>
        </p:txBody>
      </p:sp>
      <p:sp>
        <p:nvSpPr>
          <p:cNvPr id="106" name="TextBox 29">
            <a:extLst>
              <a:ext uri="{FF2B5EF4-FFF2-40B4-BE49-F238E27FC236}">
                <a16:creationId xmlns:a16="http://schemas.microsoft.com/office/drawing/2014/main" id="{AD84A0F3-30C5-4427-9B14-4E2FD9AE3E0F}"/>
              </a:ext>
            </a:extLst>
          </p:cNvPr>
          <p:cNvSpPr txBox="1"/>
          <p:nvPr/>
        </p:nvSpPr>
        <p:spPr>
          <a:xfrm>
            <a:off x="5903145" y="2908424"/>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p3</a:t>
            </a:r>
            <a:endParaRPr lang="zh-CN" altLang="en-US" sz="1050" b="1" dirty="0">
              <a:latin typeface="Times New Roman" pitchFamily="18" charset="0"/>
              <a:ea typeface="宋体" pitchFamily="2" charset="-122"/>
              <a:cs typeface="Times New Roman" pitchFamily="18" charset="0"/>
            </a:endParaRPr>
          </a:p>
        </p:txBody>
      </p:sp>
      <p:sp>
        <p:nvSpPr>
          <p:cNvPr id="107" name="TextBox 30">
            <a:extLst>
              <a:ext uri="{FF2B5EF4-FFF2-40B4-BE49-F238E27FC236}">
                <a16:creationId xmlns:a16="http://schemas.microsoft.com/office/drawing/2014/main" id="{0C0331F8-D645-4400-B044-D0EDDC525731}"/>
              </a:ext>
            </a:extLst>
          </p:cNvPr>
          <p:cNvSpPr txBox="1"/>
          <p:nvPr/>
        </p:nvSpPr>
        <p:spPr>
          <a:xfrm>
            <a:off x="6413183" y="2908423"/>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p6</a:t>
            </a:r>
            <a:endParaRPr lang="zh-CN" altLang="en-US" sz="1050" b="1" dirty="0">
              <a:latin typeface="Times New Roman" pitchFamily="18" charset="0"/>
              <a:ea typeface="宋体" pitchFamily="2" charset="-122"/>
              <a:cs typeface="Times New Roman" pitchFamily="18" charset="0"/>
            </a:endParaRPr>
          </a:p>
        </p:txBody>
      </p:sp>
      <p:sp>
        <p:nvSpPr>
          <p:cNvPr id="108" name="TextBox 31">
            <a:extLst>
              <a:ext uri="{FF2B5EF4-FFF2-40B4-BE49-F238E27FC236}">
                <a16:creationId xmlns:a16="http://schemas.microsoft.com/office/drawing/2014/main" id="{C84F29BC-CCFC-483E-BC58-89021249947B}"/>
              </a:ext>
            </a:extLst>
          </p:cNvPr>
          <p:cNvSpPr txBox="1"/>
          <p:nvPr/>
        </p:nvSpPr>
        <p:spPr>
          <a:xfrm>
            <a:off x="7021925" y="3154714"/>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120</a:t>
            </a:r>
            <a:endParaRPr lang="zh-CN" altLang="en-US" sz="1050" b="1" dirty="0">
              <a:latin typeface="Times New Roman" pitchFamily="18" charset="0"/>
              <a:ea typeface="宋体" pitchFamily="2" charset="-122"/>
              <a:cs typeface="Times New Roman" pitchFamily="18" charset="0"/>
            </a:endParaRPr>
          </a:p>
        </p:txBody>
      </p:sp>
      <p:sp>
        <p:nvSpPr>
          <p:cNvPr id="109" name="TextBox 32">
            <a:extLst>
              <a:ext uri="{FF2B5EF4-FFF2-40B4-BE49-F238E27FC236}">
                <a16:creationId xmlns:a16="http://schemas.microsoft.com/office/drawing/2014/main" id="{F94B751A-1EB3-4537-887C-0C033E086FFA}"/>
              </a:ext>
            </a:extLst>
          </p:cNvPr>
          <p:cNvSpPr txBox="1"/>
          <p:nvPr/>
        </p:nvSpPr>
        <p:spPr>
          <a:xfrm>
            <a:off x="7754246" y="3154714"/>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180</a:t>
            </a:r>
            <a:endParaRPr lang="zh-CN" altLang="en-US" sz="1050" b="1" dirty="0">
              <a:latin typeface="Times New Roman" pitchFamily="18" charset="0"/>
              <a:ea typeface="宋体" pitchFamily="2" charset="-122"/>
              <a:cs typeface="Times New Roman" pitchFamily="18" charset="0"/>
            </a:endParaRPr>
          </a:p>
        </p:txBody>
      </p:sp>
      <p:sp>
        <p:nvSpPr>
          <p:cNvPr id="110" name="TextBox 33">
            <a:extLst>
              <a:ext uri="{FF2B5EF4-FFF2-40B4-BE49-F238E27FC236}">
                <a16:creationId xmlns:a16="http://schemas.microsoft.com/office/drawing/2014/main" id="{539E5169-E46C-4C2C-95E2-03232E882307}"/>
              </a:ext>
            </a:extLst>
          </p:cNvPr>
          <p:cNvSpPr txBox="1"/>
          <p:nvPr/>
        </p:nvSpPr>
        <p:spPr>
          <a:xfrm>
            <a:off x="6563865" y="2826914"/>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p4</a:t>
            </a:r>
            <a:endParaRPr lang="zh-CN" altLang="en-US" sz="1050" b="1" dirty="0">
              <a:latin typeface="Times New Roman" pitchFamily="18" charset="0"/>
              <a:ea typeface="宋体" pitchFamily="2" charset="-122"/>
              <a:cs typeface="Times New Roman" pitchFamily="18" charset="0"/>
            </a:endParaRPr>
          </a:p>
        </p:txBody>
      </p:sp>
      <p:sp>
        <p:nvSpPr>
          <p:cNvPr id="111" name="TextBox 34">
            <a:extLst>
              <a:ext uri="{FF2B5EF4-FFF2-40B4-BE49-F238E27FC236}">
                <a16:creationId xmlns:a16="http://schemas.microsoft.com/office/drawing/2014/main" id="{6FB8C633-23FA-4035-A107-3488C5E38E6D}"/>
              </a:ext>
            </a:extLst>
          </p:cNvPr>
          <p:cNvSpPr txBox="1"/>
          <p:nvPr/>
        </p:nvSpPr>
        <p:spPr>
          <a:xfrm>
            <a:off x="6697025"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p7</a:t>
            </a:r>
            <a:endParaRPr lang="zh-CN" altLang="en-US" sz="1050" b="1" dirty="0">
              <a:latin typeface="Times New Roman" pitchFamily="18" charset="0"/>
              <a:ea typeface="宋体" pitchFamily="2" charset="-122"/>
              <a:cs typeface="Times New Roman" pitchFamily="18" charset="0"/>
            </a:endParaRPr>
          </a:p>
        </p:txBody>
      </p:sp>
      <p:sp>
        <p:nvSpPr>
          <p:cNvPr id="112" name="TextBox 35">
            <a:extLst>
              <a:ext uri="{FF2B5EF4-FFF2-40B4-BE49-F238E27FC236}">
                <a16:creationId xmlns:a16="http://schemas.microsoft.com/office/drawing/2014/main" id="{C04D2C5A-44EC-469C-B2F9-49FFAF775346}"/>
              </a:ext>
            </a:extLst>
          </p:cNvPr>
          <p:cNvSpPr txBox="1"/>
          <p:nvPr/>
        </p:nvSpPr>
        <p:spPr>
          <a:xfrm>
            <a:off x="6956441" y="290797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p2</a:t>
            </a:r>
            <a:endParaRPr lang="zh-CN" altLang="en-US" sz="1050" b="1" dirty="0">
              <a:latin typeface="Times New Roman" pitchFamily="18" charset="0"/>
              <a:ea typeface="宋体" pitchFamily="2" charset="-122"/>
              <a:cs typeface="Times New Roman" pitchFamily="18" charset="0"/>
            </a:endParaRPr>
          </a:p>
        </p:txBody>
      </p:sp>
      <p:sp>
        <p:nvSpPr>
          <p:cNvPr id="113" name="TextBox 36">
            <a:extLst>
              <a:ext uri="{FF2B5EF4-FFF2-40B4-BE49-F238E27FC236}">
                <a16:creationId xmlns:a16="http://schemas.microsoft.com/office/drawing/2014/main" id="{7B150281-8C27-4199-B3AE-71F20EDA3BF9}"/>
              </a:ext>
            </a:extLst>
          </p:cNvPr>
          <p:cNvSpPr txBox="1"/>
          <p:nvPr/>
        </p:nvSpPr>
        <p:spPr>
          <a:xfrm>
            <a:off x="8077730"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p5</a:t>
            </a:r>
            <a:endParaRPr lang="zh-CN" altLang="en-US" sz="1050" b="1" dirty="0">
              <a:latin typeface="Times New Roman" pitchFamily="18" charset="0"/>
              <a:ea typeface="宋体" pitchFamily="2" charset="-122"/>
              <a:cs typeface="Times New Roman" pitchFamily="18" charset="0"/>
            </a:endParaRPr>
          </a:p>
        </p:txBody>
      </p:sp>
      <p:sp>
        <p:nvSpPr>
          <p:cNvPr id="114" name="矩形 113">
            <a:extLst>
              <a:ext uri="{FF2B5EF4-FFF2-40B4-BE49-F238E27FC236}">
                <a16:creationId xmlns:a16="http://schemas.microsoft.com/office/drawing/2014/main" id="{33662625-3EDF-461F-84EB-1AA71C78CAD6}"/>
              </a:ext>
            </a:extLst>
          </p:cNvPr>
          <p:cNvSpPr/>
          <p:nvPr/>
        </p:nvSpPr>
        <p:spPr>
          <a:xfrm>
            <a:off x="5626484" y="4989103"/>
            <a:ext cx="155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⑤</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3CD08021-2D2B-49A7-90B4-0D00982E6F86}"/>
              </a:ext>
            </a:extLst>
          </p:cNvPr>
          <p:cNvSpPr/>
          <p:nvPr/>
        </p:nvSpPr>
        <p:spPr>
          <a:xfrm>
            <a:off x="6106923" y="4267391"/>
            <a:ext cx="4212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④</a:t>
            </a:r>
            <a:endParaRPr lang="zh-CN" altLang="en-US" sz="1050" b="1" dirty="0">
              <a:solidFill>
                <a:srgbClr val="0000FF"/>
              </a:solidFill>
              <a:latin typeface="Arial" panose="020B0604020202020204" pitchFamily="34" charset="0"/>
              <a:cs typeface="Arial" panose="020B0604020202020204" pitchFamily="34" charset="0"/>
            </a:endParaRPr>
          </a:p>
        </p:txBody>
      </p:sp>
      <p:cxnSp>
        <p:nvCxnSpPr>
          <p:cNvPr id="116" name="直接箭头连接符 115">
            <a:extLst>
              <a:ext uri="{FF2B5EF4-FFF2-40B4-BE49-F238E27FC236}">
                <a16:creationId xmlns:a16="http://schemas.microsoft.com/office/drawing/2014/main" id="{560ABE3F-578F-4900-8B21-6B6B2DA4D8A0}"/>
              </a:ext>
            </a:extLst>
          </p:cNvPr>
          <p:cNvCxnSpPr/>
          <p:nvPr/>
        </p:nvCxnSpPr>
        <p:spPr>
          <a:xfrm>
            <a:off x="5624463" y="5495635"/>
            <a:ext cx="2840355"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7" name="直接箭头连接符 116">
            <a:extLst>
              <a:ext uri="{FF2B5EF4-FFF2-40B4-BE49-F238E27FC236}">
                <a16:creationId xmlns:a16="http://schemas.microsoft.com/office/drawing/2014/main" id="{D247602A-98BF-4221-9E15-C9FAD6A2BADF}"/>
              </a:ext>
            </a:extLst>
          </p:cNvPr>
          <p:cNvCxnSpPr/>
          <p:nvPr/>
        </p:nvCxnSpPr>
        <p:spPr>
          <a:xfrm flipV="1">
            <a:off x="5624463" y="3848445"/>
            <a:ext cx="0" cy="164719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74D79C97-3BF8-4069-9C0F-DA69F8DCA197}"/>
              </a:ext>
            </a:extLst>
          </p:cNvPr>
          <p:cNvCxnSpPr/>
          <p:nvPr/>
        </p:nvCxnSpPr>
        <p:spPr>
          <a:xfrm>
            <a:off x="6362063"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E0B84A1-C4B9-497A-BB7D-8EB27EB2D3D7}"/>
              </a:ext>
            </a:extLst>
          </p:cNvPr>
          <p:cNvCxnSpPr/>
          <p:nvPr/>
        </p:nvCxnSpPr>
        <p:spPr>
          <a:xfrm>
            <a:off x="7096218"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995BABD1-89E0-4AF0-A315-6FBD2A313B5C}"/>
              </a:ext>
            </a:extLst>
          </p:cNvPr>
          <p:cNvCxnSpPr/>
          <p:nvPr/>
        </p:nvCxnSpPr>
        <p:spPr>
          <a:xfrm>
            <a:off x="7814808"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45">
            <a:extLst>
              <a:ext uri="{FF2B5EF4-FFF2-40B4-BE49-F238E27FC236}">
                <a16:creationId xmlns:a16="http://schemas.microsoft.com/office/drawing/2014/main" id="{CEC76286-6739-497B-9E61-F136CDFD5BC5}"/>
              </a:ext>
            </a:extLst>
          </p:cNvPr>
          <p:cNvSpPr txBox="1"/>
          <p:nvPr/>
        </p:nvSpPr>
        <p:spPr>
          <a:xfrm>
            <a:off x="6294642" y="5589651"/>
            <a:ext cx="134652"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60</a:t>
            </a:r>
            <a:endParaRPr lang="zh-CN" altLang="en-US" sz="1050" b="1" dirty="0">
              <a:latin typeface="Times New Roman" pitchFamily="18" charset="0"/>
              <a:ea typeface="宋体" pitchFamily="2" charset="-122"/>
              <a:cs typeface="Times New Roman" pitchFamily="18" charset="0"/>
            </a:endParaRPr>
          </a:p>
        </p:txBody>
      </p:sp>
      <p:sp>
        <p:nvSpPr>
          <p:cNvPr id="122" name="矩形 121">
            <a:extLst>
              <a:ext uri="{FF2B5EF4-FFF2-40B4-BE49-F238E27FC236}">
                <a16:creationId xmlns:a16="http://schemas.microsoft.com/office/drawing/2014/main" id="{70862278-DC4D-409C-9301-E4F784B12168}"/>
              </a:ext>
            </a:extLst>
          </p:cNvPr>
          <p:cNvSpPr/>
          <p:nvPr/>
        </p:nvSpPr>
        <p:spPr>
          <a:xfrm>
            <a:off x="4954368" y="422734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1</a:t>
            </a:r>
            <a:endParaRPr lang="zh-CN" altLang="en-US" sz="1050" b="1" dirty="0">
              <a:latin typeface="宋体" pitchFamily="2" charset="-122"/>
              <a:ea typeface="宋体" pitchFamily="2" charset="-122"/>
              <a:cs typeface="Times New Roman" pitchFamily="18" charset="0"/>
            </a:endParaRPr>
          </a:p>
        </p:txBody>
      </p:sp>
      <p:sp>
        <p:nvSpPr>
          <p:cNvPr id="123" name="矩形 122">
            <a:extLst>
              <a:ext uri="{FF2B5EF4-FFF2-40B4-BE49-F238E27FC236}">
                <a16:creationId xmlns:a16="http://schemas.microsoft.com/office/drawing/2014/main" id="{29CBCABA-EFE4-4AD8-8FD3-32887CFC691C}"/>
              </a:ext>
            </a:extLst>
          </p:cNvPr>
          <p:cNvSpPr/>
          <p:nvPr/>
        </p:nvSpPr>
        <p:spPr>
          <a:xfrm>
            <a:off x="4954368" y="459310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2</a:t>
            </a:r>
            <a:endParaRPr lang="zh-CN" altLang="en-US" sz="1050" b="1" dirty="0">
              <a:latin typeface="宋体" pitchFamily="2" charset="-122"/>
              <a:ea typeface="宋体" pitchFamily="2" charset="-122"/>
              <a:cs typeface="Times New Roman" pitchFamily="18" charset="0"/>
            </a:endParaRPr>
          </a:p>
        </p:txBody>
      </p:sp>
      <p:sp>
        <p:nvSpPr>
          <p:cNvPr id="124" name="矩形 123">
            <a:extLst>
              <a:ext uri="{FF2B5EF4-FFF2-40B4-BE49-F238E27FC236}">
                <a16:creationId xmlns:a16="http://schemas.microsoft.com/office/drawing/2014/main" id="{4658DAC1-6D73-4F06-87A5-87C223F230C4}"/>
              </a:ext>
            </a:extLst>
          </p:cNvPr>
          <p:cNvSpPr/>
          <p:nvPr/>
        </p:nvSpPr>
        <p:spPr>
          <a:xfrm>
            <a:off x="4954368" y="494743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3</a:t>
            </a:r>
            <a:endParaRPr lang="zh-CN" altLang="en-US" sz="1050" b="1" dirty="0">
              <a:latin typeface="宋体" pitchFamily="2" charset="-122"/>
              <a:ea typeface="宋体" pitchFamily="2" charset="-122"/>
              <a:cs typeface="Times New Roman" pitchFamily="18" charset="0"/>
            </a:endParaRPr>
          </a:p>
        </p:txBody>
      </p:sp>
      <p:sp>
        <p:nvSpPr>
          <p:cNvPr id="125" name="TextBox 49">
            <a:extLst>
              <a:ext uri="{FF2B5EF4-FFF2-40B4-BE49-F238E27FC236}">
                <a16:creationId xmlns:a16="http://schemas.microsoft.com/office/drawing/2014/main" id="{246BAAEE-3AA4-4792-9F67-667D24E8D269}"/>
              </a:ext>
            </a:extLst>
          </p:cNvPr>
          <p:cNvSpPr txBox="1"/>
          <p:nvPr/>
        </p:nvSpPr>
        <p:spPr>
          <a:xfrm>
            <a:off x="5612979" y="5545717"/>
            <a:ext cx="67326"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0</a:t>
            </a:r>
            <a:endParaRPr lang="zh-CN" altLang="en-US" sz="1050" b="1" dirty="0">
              <a:latin typeface="Times New Roman" pitchFamily="18" charset="0"/>
              <a:ea typeface="宋体" pitchFamily="2" charset="-122"/>
              <a:cs typeface="Times New Roman" pitchFamily="18" charset="0"/>
            </a:endParaRPr>
          </a:p>
        </p:txBody>
      </p:sp>
      <p:sp>
        <p:nvSpPr>
          <p:cNvPr id="126" name="TextBox 50">
            <a:extLst>
              <a:ext uri="{FF2B5EF4-FFF2-40B4-BE49-F238E27FC236}">
                <a16:creationId xmlns:a16="http://schemas.microsoft.com/office/drawing/2014/main" id="{A6B646B0-D29A-42BF-8756-1ACD64971979}"/>
              </a:ext>
            </a:extLst>
          </p:cNvPr>
          <p:cNvSpPr txBox="1"/>
          <p:nvPr/>
        </p:nvSpPr>
        <p:spPr>
          <a:xfrm>
            <a:off x="7962263" y="5560161"/>
            <a:ext cx="583493" cy="161583"/>
          </a:xfrm>
          <a:prstGeom prst="rect">
            <a:avLst/>
          </a:prstGeom>
          <a:noFill/>
        </p:spPr>
        <p:txBody>
          <a:bodyPr wrap="none" lIns="0" tIns="0" rIns="0" bIns="0" rtlCol="0">
            <a:spAutoFit/>
          </a:bodyPr>
          <a:lstStyle/>
          <a:p>
            <a:r>
              <a:rPr lang="zh-CN" altLang="en-US" sz="1050" b="1" dirty="0">
                <a:latin typeface="Times New Roman" pitchFamily="18" charset="0"/>
                <a:ea typeface="宋体" pitchFamily="2" charset="-122"/>
                <a:cs typeface="Times New Roman" pitchFamily="18" charset="0"/>
              </a:rPr>
              <a:t>时间</a:t>
            </a:r>
            <a:r>
              <a:rPr lang="en-US" altLang="zh-CN" sz="1050" b="1" dirty="0">
                <a:latin typeface="Times New Roman" pitchFamily="18" charset="0"/>
                <a:ea typeface="宋体" pitchFamily="2" charset="-122"/>
                <a:cs typeface="Times New Roman" pitchFamily="18" charset="0"/>
              </a:rPr>
              <a:t>(min)</a:t>
            </a:r>
            <a:endParaRPr lang="zh-CN" altLang="en-US" sz="1050" b="1" dirty="0">
              <a:latin typeface="Times New Roman" pitchFamily="18" charset="0"/>
              <a:ea typeface="宋体" pitchFamily="2" charset="-122"/>
              <a:cs typeface="Times New Roman" pitchFamily="18" charset="0"/>
            </a:endParaRPr>
          </a:p>
        </p:txBody>
      </p:sp>
      <p:sp>
        <p:nvSpPr>
          <p:cNvPr id="127" name="矩形 126">
            <a:extLst>
              <a:ext uri="{FF2B5EF4-FFF2-40B4-BE49-F238E27FC236}">
                <a16:creationId xmlns:a16="http://schemas.microsoft.com/office/drawing/2014/main" id="{B15ED1E5-B97C-4622-A227-28A61C7C91B0}"/>
              </a:ext>
            </a:extLst>
          </p:cNvPr>
          <p:cNvSpPr/>
          <p:nvPr/>
        </p:nvSpPr>
        <p:spPr>
          <a:xfrm>
            <a:off x="6166099" y="4624425"/>
            <a:ext cx="3600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③</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28" name="矩形 127">
            <a:extLst>
              <a:ext uri="{FF2B5EF4-FFF2-40B4-BE49-F238E27FC236}">
                <a16:creationId xmlns:a16="http://schemas.microsoft.com/office/drawing/2014/main" id="{67AA26F4-1944-416C-B832-8F69807E8549}"/>
              </a:ext>
            </a:extLst>
          </p:cNvPr>
          <p:cNvSpPr/>
          <p:nvPr/>
        </p:nvSpPr>
        <p:spPr>
          <a:xfrm>
            <a:off x="5627138" y="4624425"/>
            <a:ext cx="5400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①</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29" name="矩形 128">
            <a:extLst>
              <a:ext uri="{FF2B5EF4-FFF2-40B4-BE49-F238E27FC236}">
                <a16:creationId xmlns:a16="http://schemas.microsoft.com/office/drawing/2014/main" id="{3A869096-A31A-4154-8B95-D183B812C319}"/>
              </a:ext>
            </a:extLst>
          </p:cNvPr>
          <p:cNvSpPr/>
          <p:nvPr/>
        </p:nvSpPr>
        <p:spPr>
          <a:xfrm>
            <a:off x="6528224" y="4267391"/>
            <a:ext cx="83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⑥</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9EF15AFE-3FC7-4855-A6C2-C827D5F52509}"/>
              </a:ext>
            </a:extLst>
          </p:cNvPr>
          <p:cNvSpPr/>
          <p:nvPr/>
        </p:nvSpPr>
        <p:spPr>
          <a:xfrm>
            <a:off x="6526099" y="4621958"/>
            <a:ext cx="7812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⑦</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F47F9187-9B39-413A-998A-3E8E7EE8A368}"/>
              </a:ext>
            </a:extLst>
          </p:cNvPr>
          <p:cNvSpPr/>
          <p:nvPr/>
        </p:nvSpPr>
        <p:spPr>
          <a:xfrm>
            <a:off x="5628123" y="4267391"/>
            <a:ext cx="47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②</a:t>
            </a:r>
            <a:endParaRPr lang="zh-CN" altLang="en-US" sz="1050" b="1" dirty="0">
              <a:solidFill>
                <a:srgbClr val="0000FF"/>
              </a:solidFill>
              <a:latin typeface="Arial" panose="020B0604020202020204" pitchFamily="34" charset="0"/>
              <a:cs typeface="Arial" panose="020B0604020202020204" pitchFamily="34" charset="0"/>
            </a:endParaRPr>
          </a:p>
        </p:txBody>
      </p:sp>
      <p:cxnSp>
        <p:nvCxnSpPr>
          <p:cNvPr id="132" name="直接连接符 131">
            <a:extLst>
              <a:ext uri="{FF2B5EF4-FFF2-40B4-BE49-F238E27FC236}">
                <a16:creationId xmlns:a16="http://schemas.microsoft.com/office/drawing/2014/main" id="{4260AF65-B8E0-4579-A5A4-55D65A1AA6D8}"/>
              </a:ext>
            </a:extLst>
          </p:cNvPr>
          <p:cNvCxnSpPr/>
          <p:nvPr/>
        </p:nvCxnSpPr>
        <p:spPr>
          <a:xfrm>
            <a:off x="6110107" y="4328022"/>
            <a:ext cx="0" cy="1022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B450C2DD-CC56-4BE0-A4DE-1DB27999066C}"/>
              </a:ext>
            </a:extLst>
          </p:cNvPr>
          <p:cNvCxnSpPr/>
          <p:nvPr/>
        </p:nvCxnSpPr>
        <p:spPr>
          <a:xfrm>
            <a:off x="6523596" y="4384431"/>
            <a:ext cx="0" cy="9783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86ADB36-822B-4855-A242-CF9565D77A54}"/>
              </a:ext>
            </a:extLst>
          </p:cNvPr>
          <p:cNvCxnSpPr/>
          <p:nvPr/>
        </p:nvCxnSpPr>
        <p:spPr>
          <a:xfrm>
            <a:off x="7367659" y="4445005"/>
            <a:ext cx="0" cy="955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6020A05D-684F-4026-815B-9755A4E93CDC}"/>
              </a:ext>
            </a:extLst>
          </p:cNvPr>
          <p:cNvCxnSpPr/>
          <p:nvPr/>
        </p:nvCxnSpPr>
        <p:spPr>
          <a:xfrm>
            <a:off x="6169137" y="4711958"/>
            <a:ext cx="0" cy="6384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8493CFC7-9C81-4DD1-A704-276A29511B3E}"/>
              </a:ext>
            </a:extLst>
          </p:cNvPr>
          <p:cNvCxnSpPr/>
          <p:nvPr/>
        </p:nvCxnSpPr>
        <p:spPr>
          <a:xfrm>
            <a:off x="7304344" y="4715472"/>
            <a:ext cx="0" cy="5403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560320F9-854C-45E2-8CFC-5A80407BE23E}"/>
              </a:ext>
            </a:extLst>
          </p:cNvPr>
          <p:cNvCxnSpPr/>
          <p:nvPr/>
        </p:nvCxnSpPr>
        <p:spPr>
          <a:xfrm>
            <a:off x="7184577" y="5109336"/>
            <a:ext cx="0" cy="2670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TextBox 62">
            <a:extLst>
              <a:ext uri="{FF2B5EF4-FFF2-40B4-BE49-F238E27FC236}">
                <a16:creationId xmlns:a16="http://schemas.microsoft.com/office/drawing/2014/main" id="{A7257643-C3D5-4D98-9E5A-2443F01E8331}"/>
              </a:ext>
            </a:extLst>
          </p:cNvPr>
          <p:cNvSpPr txBox="1"/>
          <p:nvPr/>
        </p:nvSpPr>
        <p:spPr>
          <a:xfrm>
            <a:off x="6124703" y="533505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p1</a:t>
            </a:r>
            <a:endParaRPr lang="zh-CN" altLang="en-US" sz="1050" b="1" dirty="0">
              <a:latin typeface="Times New Roman" pitchFamily="18" charset="0"/>
              <a:ea typeface="宋体" pitchFamily="2" charset="-122"/>
              <a:cs typeface="Times New Roman" pitchFamily="18" charset="0"/>
            </a:endParaRPr>
          </a:p>
        </p:txBody>
      </p:sp>
      <p:sp>
        <p:nvSpPr>
          <p:cNvPr id="139" name="TextBox 63">
            <a:extLst>
              <a:ext uri="{FF2B5EF4-FFF2-40B4-BE49-F238E27FC236}">
                <a16:creationId xmlns:a16="http://schemas.microsoft.com/office/drawing/2014/main" id="{AD79E1D4-74C4-4ACB-AFBB-934461CFDB8C}"/>
              </a:ext>
            </a:extLst>
          </p:cNvPr>
          <p:cNvSpPr txBox="1"/>
          <p:nvPr/>
        </p:nvSpPr>
        <p:spPr>
          <a:xfrm>
            <a:off x="7319843" y="5319665"/>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p6</a:t>
            </a:r>
            <a:endParaRPr lang="zh-CN" altLang="en-US" sz="1050" b="1" dirty="0">
              <a:latin typeface="Times New Roman" pitchFamily="18" charset="0"/>
              <a:ea typeface="宋体" pitchFamily="2" charset="-122"/>
              <a:cs typeface="Times New Roman" pitchFamily="18" charset="0"/>
            </a:endParaRPr>
          </a:p>
        </p:txBody>
      </p:sp>
      <p:sp>
        <p:nvSpPr>
          <p:cNvPr id="140" name="TextBox 64">
            <a:extLst>
              <a:ext uri="{FF2B5EF4-FFF2-40B4-BE49-F238E27FC236}">
                <a16:creationId xmlns:a16="http://schemas.microsoft.com/office/drawing/2014/main" id="{C3D5DE5E-48F7-4223-95F3-3AE602D2E289}"/>
              </a:ext>
            </a:extLst>
          </p:cNvPr>
          <p:cNvSpPr txBox="1"/>
          <p:nvPr/>
        </p:nvSpPr>
        <p:spPr>
          <a:xfrm>
            <a:off x="6429294" y="5335058"/>
            <a:ext cx="214802"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p3-4</a:t>
            </a:r>
            <a:endParaRPr lang="zh-CN" altLang="en-US" sz="1050" b="1" dirty="0">
              <a:latin typeface="Times New Roman" pitchFamily="18" charset="0"/>
              <a:ea typeface="宋体" pitchFamily="2" charset="-122"/>
              <a:cs typeface="Times New Roman" pitchFamily="18" charset="0"/>
            </a:endParaRPr>
          </a:p>
        </p:txBody>
      </p:sp>
      <p:sp>
        <p:nvSpPr>
          <p:cNvPr id="141" name="TextBox 65">
            <a:extLst>
              <a:ext uri="{FF2B5EF4-FFF2-40B4-BE49-F238E27FC236}">
                <a16:creationId xmlns:a16="http://schemas.microsoft.com/office/drawing/2014/main" id="{DA09CCE1-912F-401C-A185-8922AE71EF6B}"/>
              </a:ext>
            </a:extLst>
          </p:cNvPr>
          <p:cNvSpPr txBox="1"/>
          <p:nvPr/>
        </p:nvSpPr>
        <p:spPr>
          <a:xfrm>
            <a:off x="6986898" y="5589651"/>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120</a:t>
            </a:r>
            <a:endParaRPr lang="zh-CN" altLang="en-US" sz="1050" b="1" dirty="0">
              <a:latin typeface="Times New Roman" pitchFamily="18" charset="0"/>
              <a:ea typeface="宋体" pitchFamily="2" charset="-122"/>
              <a:cs typeface="Times New Roman" pitchFamily="18" charset="0"/>
            </a:endParaRPr>
          </a:p>
        </p:txBody>
      </p:sp>
      <p:sp>
        <p:nvSpPr>
          <p:cNvPr id="142" name="TextBox 66">
            <a:extLst>
              <a:ext uri="{FF2B5EF4-FFF2-40B4-BE49-F238E27FC236}">
                <a16:creationId xmlns:a16="http://schemas.microsoft.com/office/drawing/2014/main" id="{6A1F763B-DAD3-4912-A5DD-1D71BE509C3B}"/>
              </a:ext>
            </a:extLst>
          </p:cNvPr>
          <p:cNvSpPr txBox="1"/>
          <p:nvPr/>
        </p:nvSpPr>
        <p:spPr>
          <a:xfrm>
            <a:off x="7713868" y="5587829"/>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180</a:t>
            </a:r>
            <a:endParaRPr lang="zh-CN" altLang="en-US" sz="1050" b="1" dirty="0">
              <a:latin typeface="Times New Roman" pitchFamily="18" charset="0"/>
              <a:ea typeface="宋体" pitchFamily="2" charset="-122"/>
              <a:cs typeface="Times New Roman" pitchFamily="18" charset="0"/>
            </a:endParaRPr>
          </a:p>
        </p:txBody>
      </p:sp>
      <p:sp>
        <p:nvSpPr>
          <p:cNvPr id="143" name="TextBox 67">
            <a:extLst>
              <a:ext uri="{FF2B5EF4-FFF2-40B4-BE49-F238E27FC236}">
                <a16:creationId xmlns:a16="http://schemas.microsoft.com/office/drawing/2014/main" id="{6FFB609A-3D15-42EA-AB44-D834BA293D2C}"/>
              </a:ext>
            </a:extLst>
          </p:cNvPr>
          <p:cNvSpPr txBox="1"/>
          <p:nvPr/>
        </p:nvSpPr>
        <p:spPr>
          <a:xfrm>
            <a:off x="7235578" y="5199435"/>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p7</a:t>
            </a:r>
            <a:endParaRPr lang="zh-CN" altLang="en-US" sz="1050" b="1" dirty="0">
              <a:latin typeface="Times New Roman" pitchFamily="18" charset="0"/>
              <a:ea typeface="宋体" pitchFamily="2" charset="-122"/>
              <a:cs typeface="Times New Roman" pitchFamily="18" charset="0"/>
            </a:endParaRPr>
          </a:p>
        </p:txBody>
      </p:sp>
      <p:sp>
        <p:nvSpPr>
          <p:cNvPr id="144" name="TextBox 68">
            <a:extLst>
              <a:ext uri="{FF2B5EF4-FFF2-40B4-BE49-F238E27FC236}">
                <a16:creationId xmlns:a16="http://schemas.microsoft.com/office/drawing/2014/main" id="{F49C7926-5918-4DB3-9DC6-44BC5E537B78}"/>
              </a:ext>
            </a:extLst>
          </p:cNvPr>
          <p:cNvSpPr txBox="1"/>
          <p:nvPr/>
        </p:nvSpPr>
        <p:spPr>
          <a:xfrm>
            <a:off x="5992518" y="533212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p2</a:t>
            </a:r>
            <a:endParaRPr lang="zh-CN" altLang="en-US" sz="1050" b="1" dirty="0">
              <a:latin typeface="Times New Roman" pitchFamily="18" charset="0"/>
              <a:ea typeface="宋体" pitchFamily="2" charset="-122"/>
              <a:cs typeface="Times New Roman" pitchFamily="18" charset="0"/>
            </a:endParaRPr>
          </a:p>
        </p:txBody>
      </p:sp>
      <p:sp>
        <p:nvSpPr>
          <p:cNvPr id="145" name="TextBox 69">
            <a:extLst>
              <a:ext uri="{FF2B5EF4-FFF2-40B4-BE49-F238E27FC236}">
                <a16:creationId xmlns:a16="http://schemas.microsoft.com/office/drawing/2014/main" id="{543100E5-3262-47EE-B2A0-B8CD66E26504}"/>
              </a:ext>
            </a:extLst>
          </p:cNvPr>
          <p:cNvSpPr txBox="1"/>
          <p:nvPr/>
        </p:nvSpPr>
        <p:spPr>
          <a:xfrm>
            <a:off x="7081204" y="531966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p5</a:t>
            </a:r>
            <a:endParaRPr lang="zh-CN" altLang="en-US" sz="1050" b="1" dirty="0">
              <a:latin typeface="Times New Roman" pitchFamily="18" charset="0"/>
              <a:ea typeface="宋体" pitchFamily="2" charset="-122"/>
              <a:cs typeface="Times New Roman" pitchFamily="18" charset="0"/>
            </a:endParaRPr>
          </a:p>
        </p:txBody>
      </p:sp>
      <p:sp>
        <p:nvSpPr>
          <p:cNvPr id="146" name="TextBox 70">
            <a:extLst>
              <a:ext uri="{FF2B5EF4-FFF2-40B4-BE49-F238E27FC236}">
                <a16:creationId xmlns:a16="http://schemas.microsoft.com/office/drawing/2014/main" id="{1F462BA9-C736-474C-BB1C-52372425D113}"/>
              </a:ext>
            </a:extLst>
          </p:cNvPr>
          <p:cNvSpPr txBox="1"/>
          <p:nvPr/>
        </p:nvSpPr>
        <p:spPr>
          <a:xfrm>
            <a:off x="5806465" y="3820342"/>
            <a:ext cx="2020700" cy="161583"/>
          </a:xfrm>
          <a:prstGeom prst="rect">
            <a:avLst/>
          </a:prstGeom>
          <a:noFill/>
        </p:spPr>
        <p:txBody>
          <a:bodyPr wrap="square" lIns="0" tIns="0" rIns="0" bIns="0" rtlCol="0">
            <a:spAutoFit/>
          </a:bodyPr>
          <a:lstStyle/>
          <a:p>
            <a:r>
              <a:rPr lang="zh-CN" altLang="en-US" sz="1050" b="1" dirty="0">
                <a:latin typeface="宋体"/>
                <a:ea typeface="宋体"/>
              </a:rPr>
              <a:t>次序</a:t>
            </a:r>
            <a:r>
              <a:rPr lang="en-US" altLang="zh-CN" sz="1050" b="1" dirty="0">
                <a:latin typeface="宋体"/>
                <a:ea typeface="宋体"/>
              </a:rPr>
              <a:t>2</a:t>
            </a:r>
            <a:r>
              <a:rPr lang="zh-CN" altLang="en-US" sz="1050" b="1" dirty="0">
                <a:latin typeface="宋体"/>
                <a:ea typeface="宋体"/>
              </a:rPr>
              <a:t>：③ ① ⑤ ④ ⑦ ⑥ ②</a:t>
            </a:r>
            <a:endParaRPr lang="zh-CN" altLang="en-US" sz="1050" b="1" dirty="0"/>
          </a:p>
        </p:txBody>
      </p:sp>
    </p:spTree>
    <p:extLst>
      <p:ext uri="{BB962C8B-B14F-4D97-AF65-F5344CB8AC3E}">
        <p14:creationId xmlns:p14="http://schemas.microsoft.com/office/powerpoint/2010/main" val="11262771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graphicFrame>
        <p:nvGraphicFramePr>
          <p:cNvPr id="9" name="图示 8">
            <a:extLst>
              <a:ext uri="{FF2B5EF4-FFF2-40B4-BE49-F238E27FC236}">
                <a16:creationId xmlns:a16="http://schemas.microsoft.com/office/drawing/2014/main" id="{2CE3213E-C84D-413C-8F7D-1847713C9BAC}"/>
              </a:ext>
            </a:extLst>
          </p:cNvPr>
          <p:cNvGraphicFramePr/>
          <p:nvPr>
            <p:extLst>
              <p:ext uri="{D42A27DB-BD31-4B8C-83A1-F6EECF244321}">
                <p14:modId xmlns:p14="http://schemas.microsoft.com/office/powerpoint/2010/main" val="1734953675"/>
              </p:ext>
            </p:extLst>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0" name="标题 1">
            <a:extLst>
              <a:ext uri="{FF2B5EF4-FFF2-40B4-BE49-F238E27FC236}">
                <a16:creationId xmlns:a16="http://schemas.microsoft.com/office/drawing/2014/main" id="{E9A963D5-786F-4973-94D6-DD7AD42FBBAC}"/>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spTree>
    <p:extLst>
      <p:ext uri="{BB962C8B-B14F-4D97-AF65-F5344CB8AC3E}">
        <p14:creationId xmlns:p14="http://schemas.microsoft.com/office/powerpoint/2010/main" val="213642046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solidFill>
            <a:srgbClr val="0096C3"/>
          </a:solidFill>
        </p:spPr>
        <p:txBody>
          <a:bodyPr wrap="none" rtlCol="0">
            <a:spAutoFit/>
          </a:bodyPr>
          <a:lstStyle/>
          <a:p>
            <a:r>
              <a:rPr lang="zh-CN" altLang="en-US" sz="2000" dirty="0">
                <a:solidFill>
                  <a:schemeClr val="bg1"/>
                </a:solidFill>
              </a:rPr>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cxnSp>
        <p:nvCxnSpPr>
          <p:cNvPr id="11" name="Line 8">
            <a:extLst>
              <a:ext uri="{FF2B5EF4-FFF2-40B4-BE49-F238E27FC236}">
                <a16:creationId xmlns:a16="http://schemas.microsoft.com/office/drawing/2014/main" id="{00F79EF3-5667-4CC9-9DDB-E4890F4A4CD4}"/>
              </a:ext>
            </a:extLst>
          </p:cNvPr>
          <p:cNvCxnSpPr>
            <a:cxnSpLocks/>
          </p:cNvCxnSpPr>
          <p:nvPr/>
        </p:nvCxnSpPr>
        <p:spPr bwMode="auto">
          <a:xfrm>
            <a:off x="1163614" y="3677862"/>
            <a:ext cx="3386486" cy="0"/>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3" name="Line 9">
            <a:extLst>
              <a:ext uri="{FF2B5EF4-FFF2-40B4-BE49-F238E27FC236}">
                <a16:creationId xmlns:a16="http://schemas.microsoft.com/office/drawing/2014/main" id="{64FC51D9-8C1F-4F0C-BA49-58AEDEE33105}"/>
              </a:ext>
            </a:extLst>
          </p:cNvPr>
          <p:cNvCxnSpPr/>
          <p:nvPr/>
        </p:nvCxnSpPr>
        <p:spPr bwMode="auto">
          <a:xfrm flipV="1">
            <a:off x="1172567" y="1636059"/>
            <a:ext cx="0" cy="2042121"/>
          </a:xfrm>
          <a:prstGeom prst="line">
            <a:avLst/>
          </a:prstGeom>
          <a:noFill/>
          <a:ln w="22225">
            <a:solidFill>
              <a:srgbClr val="000000"/>
            </a:solidFill>
            <a:round/>
            <a:headEnd/>
            <a:tailEnd type="arrow" w="med" len="med"/>
          </a:ln>
          <a:extLst>
            <a:ext uri="{909E8E84-426E-40DD-AFC4-6F175D3DCCD1}">
              <a14:hiddenFill xmlns:a14="http://schemas.microsoft.com/office/drawing/2010/main">
                <a:noFill/>
              </a14:hiddenFill>
            </a:ext>
          </a:extLst>
        </p:spPr>
      </p:cxnSp>
      <p:cxnSp>
        <p:nvCxnSpPr>
          <p:cNvPr id="14" name="Line 10">
            <a:extLst>
              <a:ext uri="{FF2B5EF4-FFF2-40B4-BE49-F238E27FC236}">
                <a16:creationId xmlns:a16="http://schemas.microsoft.com/office/drawing/2014/main" id="{398D9EC9-8130-409D-B737-BAFCB7ED0135}"/>
              </a:ext>
            </a:extLst>
          </p:cNvPr>
          <p:cNvCxnSpPr/>
          <p:nvPr/>
        </p:nvCxnSpPr>
        <p:spPr bwMode="auto">
          <a:xfrm rot="16200000">
            <a:off x="1921589"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sp>
        <p:nvSpPr>
          <p:cNvPr id="15" name="Text Box 11">
            <a:extLst>
              <a:ext uri="{FF2B5EF4-FFF2-40B4-BE49-F238E27FC236}">
                <a16:creationId xmlns:a16="http://schemas.microsoft.com/office/drawing/2014/main" id="{EAFCCAB5-49FB-4848-99D8-EC8BA61911D5}"/>
              </a:ext>
            </a:extLst>
          </p:cNvPr>
          <p:cNvSpPr txBox="1">
            <a:spLocks noChangeArrowheads="1"/>
          </p:cNvSpPr>
          <p:nvPr/>
        </p:nvSpPr>
        <p:spPr bwMode="auto">
          <a:xfrm>
            <a:off x="4356282" y="3418780"/>
            <a:ext cx="309245" cy="187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zh-CN" sz="1050" b="1" kern="100" dirty="0">
                <a:effectLst/>
                <a:latin typeface="Times New Roman"/>
                <a:ea typeface="宋体"/>
              </a:rPr>
              <a:t>时间</a:t>
            </a:r>
            <a:endParaRPr lang="zh-CN" sz="1050" kern="100" dirty="0">
              <a:effectLst/>
              <a:latin typeface="Times New Roman"/>
              <a:ea typeface="宋体"/>
            </a:endParaRPr>
          </a:p>
        </p:txBody>
      </p:sp>
      <p:sp>
        <p:nvSpPr>
          <p:cNvPr id="16" name="Text Box 13">
            <a:extLst>
              <a:ext uri="{FF2B5EF4-FFF2-40B4-BE49-F238E27FC236}">
                <a16:creationId xmlns:a16="http://schemas.microsoft.com/office/drawing/2014/main" id="{BE5FF776-90AC-46AB-A85A-7FE3052789CD}"/>
              </a:ext>
            </a:extLst>
          </p:cNvPr>
          <p:cNvSpPr txBox="1">
            <a:spLocks noChangeArrowheads="1"/>
          </p:cNvSpPr>
          <p:nvPr/>
        </p:nvSpPr>
        <p:spPr bwMode="auto">
          <a:xfrm>
            <a:off x="585521" y="1636059"/>
            <a:ext cx="204977" cy="1584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vert270" wrap="square" lIns="0" tIns="0" rIns="0" bIns="0" anchor="t" anchorCtr="0" upright="1">
            <a:noAutofit/>
          </a:bodyPr>
          <a:lstStyle/>
          <a:p>
            <a:pPr algn="just">
              <a:spcAft>
                <a:spcPts val="0"/>
              </a:spcAft>
            </a:pPr>
            <a:r>
              <a:rPr lang="zh-CN" sz="1050" b="1" kern="100" dirty="0">
                <a:effectLst/>
                <a:latin typeface="Times New Roman"/>
                <a:ea typeface="宋体"/>
              </a:rPr>
              <a:t>服务</a:t>
            </a:r>
            <a:r>
              <a:rPr lang="zh-CN" altLang="en-US" sz="1050" b="1" kern="100" dirty="0">
                <a:effectLst/>
                <a:latin typeface="Times New Roman"/>
                <a:ea typeface="宋体"/>
              </a:rPr>
              <a:t>功能满足</a:t>
            </a:r>
            <a:r>
              <a:rPr lang="zh-CN" sz="1050" b="1" kern="100" dirty="0">
                <a:effectLst/>
                <a:latin typeface="Times New Roman"/>
                <a:ea typeface="宋体"/>
              </a:rPr>
              <a:t>比率</a:t>
            </a:r>
            <a:r>
              <a:rPr lang="en-US" altLang="zh-CN" sz="1050" b="1" kern="100" dirty="0">
                <a:effectLst/>
                <a:latin typeface="Times New Roman"/>
                <a:ea typeface="宋体"/>
              </a:rPr>
              <a:t> </a:t>
            </a:r>
            <a:r>
              <a:rPr lang="en-US" sz="1050" kern="100" dirty="0">
                <a:effectLst/>
                <a:latin typeface="Times New Roman"/>
                <a:ea typeface="宋体"/>
              </a:rPr>
              <a:t>(%)</a:t>
            </a:r>
            <a:endParaRPr lang="zh-CN" sz="1050" kern="100" dirty="0">
              <a:effectLst/>
              <a:latin typeface="Times New Roman"/>
              <a:ea typeface="宋体"/>
            </a:endParaRPr>
          </a:p>
        </p:txBody>
      </p:sp>
      <p:cxnSp>
        <p:nvCxnSpPr>
          <p:cNvPr id="17" name="Line 14">
            <a:extLst>
              <a:ext uri="{FF2B5EF4-FFF2-40B4-BE49-F238E27FC236}">
                <a16:creationId xmlns:a16="http://schemas.microsoft.com/office/drawing/2014/main" id="{0F71C625-1573-4DD5-ADD5-A3B6D4209410}"/>
              </a:ext>
            </a:extLst>
          </p:cNvPr>
          <p:cNvCxnSpPr/>
          <p:nvPr/>
        </p:nvCxnSpPr>
        <p:spPr bwMode="auto">
          <a:xfrm flipV="1">
            <a:off x="1945026" y="3371473"/>
            <a:ext cx="0" cy="260796"/>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8" name="Line 15">
            <a:extLst>
              <a:ext uri="{FF2B5EF4-FFF2-40B4-BE49-F238E27FC236}">
                <a16:creationId xmlns:a16="http://schemas.microsoft.com/office/drawing/2014/main" id="{F5BED91B-9319-48D0-B3FE-71032F966928}"/>
              </a:ext>
            </a:extLst>
          </p:cNvPr>
          <p:cNvCxnSpPr>
            <a:cxnSpLocks/>
            <a:endCxn id="44" idx="4"/>
          </p:cNvCxnSpPr>
          <p:nvPr/>
        </p:nvCxnSpPr>
        <p:spPr bwMode="auto">
          <a:xfrm flipV="1">
            <a:off x="4030695" y="1963335"/>
            <a:ext cx="2455" cy="167846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cxnSp>
        <p:nvCxnSpPr>
          <p:cNvPr id="19" name="Line 16">
            <a:extLst>
              <a:ext uri="{FF2B5EF4-FFF2-40B4-BE49-F238E27FC236}">
                <a16:creationId xmlns:a16="http://schemas.microsoft.com/office/drawing/2014/main" id="{43AF0159-558C-4051-991D-0A42B0AE563B}"/>
              </a:ext>
            </a:extLst>
          </p:cNvPr>
          <p:cNvCxnSpPr>
            <a:cxnSpLocks/>
            <a:endCxn id="31" idx="0"/>
          </p:cNvCxnSpPr>
          <p:nvPr/>
        </p:nvCxnSpPr>
        <p:spPr bwMode="auto">
          <a:xfrm flipH="1" flipV="1">
            <a:off x="4305021" y="1909387"/>
            <a:ext cx="96" cy="1722478"/>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20" name="Text Box 18">
            <a:extLst>
              <a:ext uri="{FF2B5EF4-FFF2-40B4-BE49-F238E27FC236}">
                <a16:creationId xmlns:a16="http://schemas.microsoft.com/office/drawing/2014/main" id="{3FE23563-2B6F-4109-900C-AE7BBC318B6B}"/>
              </a:ext>
            </a:extLst>
          </p:cNvPr>
          <p:cNvSpPr txBox="1">
            <a:spLocks noChangeArrowheads="1"/>
          </p:cNvSpPr>
          <p:nvPr/>
        </p:nvSpPr>
        <p:spPr bwMode="auto">
          <a:xfrm>
            <a:off x="4266632"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4</a:t>
            </a:r>
            <a:endParaRPr lang="zh-CN" sz="1200" kern="100" dirty="0">
              <a:effectLst/>
              <a:latin typeface="Times New Roman"/>
              <a:ea typeface="宋体"/>
            </a:endParaRPr>
          </a:p>
        </p:txBody>
      </p:sp>
      <p:cxnSp>
        <p:nvCxnSpPr>
          <p:cNvPr id="21" name="Line 19">
            <a:extLst>
              <a:ext uri="{FF2B5EF4-FFF2-40B4-BE49-F238E27FC236}">
                <a16:creationId xmlns:a16="http://schemas.microsoft.com/office/drawing/2014/main" id="{3FAAB97D-C5BC-48CB-8CFC-0AEF3525AB8D}"/>
              </a:ext>
            </a:extLst>
          </p:cNvPr>
          <p:cNvCxnSpPr/>
          <p:nvPr/>
        </p:nvCxnSpPr>
        <p:spPr bwMode="auto">
          <a:xfrm rot="16200000">
            <a:off x="4009824"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2" name="Line 20">
            <a:extLst>
              <a:ext uri="{FF2B5EF4-FFF2-40B4-BE49-F238E27FC236}">
                <a16:creationId xmlns:a16="http://schemas.microsoft.com/office/drawing/2014/main" id="{38CFE2DF-1A64-4C53-BF2C-9C42139BA60D}"/>
              </a:ext>
            </a:extLst>
          </p:cNvPr>
          <p:cNvCxnSpPr/>
          <p:nvPr/>
        </p:nvCxnSpPr>
        <p:spPr bwMode="auto">
          <a:xfrm rot="16200000">
            <a:off x="4284776"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3" name="Line 21">
            <a:extLst>
              <a:ext uri="{FF2B5EF4-FFF2-40B4-BE49-F238E27FC236}">
                <a16:creationId xmlns:a16="http://schemas.microsoft.com/office/drawing/2014/main" id="{36D314A8-F2FE-4ACA-BFF9-6FDC4ED6D243}"/>
              </a:ext>
            </a:extLst>
          </p:cNvPr>
          <p:cNvCxnSpPr/>
          <p:nvPr/>
        </p:nvCxnSpPr>
        <p:spPr bwMode="auto">
          <a:xfrm>
            <a:off x="1172884" y="3384492"/>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4" name="Line 22">
            <a:extLst>
              <a:ext uri="{FF2B5EF4-FFF2-40B4-BE49-F238E27FC236}">
                <a16:creationId xmlns:a16="http://schemas.microsoft.com/office/drawing/2014/main" id="{41B0F18E-B07D-47B1-A2B2-644C046AC816}"/>
              </a:ext>
            </a:extLst>
          </p:cNvPr>
          <p:cNvCxnSpPr>
            <a:cxnSpLocks/>
            <a:endCxn id="33" idx="2"/>
          </p:cNvCxnSpPr>
          <p:nvPr/>
        </p:nvCxnSpPr>
        <p:spPr bwMode="auto">
          <a:xfrm>
            <a:off x="1187919" y="1936375"/>
            <a:ext cx="144350" cy="0"/>
          </a:xfrm>
          <a:prstGeom prst="line">
            <a:avLst/>
          </a:prstGeom>
          <a:noFill/>
          <a:ln w="25400">
            <a:solidFill>
              <a:srgbClr val="000000"/>
            </a:solidFill>
            <a:round/>
            <a:headEnd/>
            <a:tailEnd/>
          </a:ln>
          <a:extLst>
            <a:ext uri="{909E8E84-426E-40DD-AFC4-6F175D3DCCD1}">
              <a14:hiddenFill xmlns:a14="http://schemas.microsoft.com/office/drawing/2010/main">
                <a:noFill/>
              </a14:hiddenFill>
            </a:ext>
          </a:extLst>
        </p:spPr>
      </p:cxnSp>
      <p:sp>
        <p:nvSpPr>
          <p:cNvPr id="25" name="Text Box 23">
            <a:extLst>
              <a:ext uri="{FF2B5EF4-FFF2-40B4-BE49-F238E27FC236}">
                <a16:creationId xmlns:a16="http://schemas.microsoft.com/office/drawing/2014/main" id="{80B899B6-4797-41EF-B875-2AABB085D04A}"/>
              </a:ext>
            </a:extLst>
          </p:cNvPr>
          <p:cNvSpPr txBox="1">
            <a:spLocks noChangeArrowheads="1"/>
          </p:cNvSpPr>
          <p:nvPr/>
        </p:nvSpPr>
        <p:spPr bwMode="auto">
          <a:xfrm>
            <a:off x="886496" y="1810327"/>
            <a:ext cx="267974" cy="22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050" b="1" kern="100" dirty="0">
                <a:effectLst/>
                <a:latin typeface="Times New Roman"/>
                <a:ea typeface="宋体"/>
              </a:rPr>
              <a:t>100</a:t>
            </a:r>
            <a:endParaRPr lang="zh-CN" sz="1050" kern="100" dirty="0">
              <a:effectLst/>
              <a:latin typeface="Times New Roman"/>
              <a:ea typeface="宋体"/>
            </a:endParaRPr>
          </a:p>
        </p:txBody>
      </p:sp>
      <p:cxnSp>
        <p:nvCxnSpPr>
          <p:cNvPr id="26" name="Line 24">
            <a:extLst>
              <a:ext uri="{FF2B5EF4-FFF2-40B4-BE49-F238E27FC236}">
                <a16:creationId xmlns:a16="http://schemas.microsoft.com/office/drawing/2014/main" id="{024FE774-22D9-4B76-B100-CD2DAC372837}"/>
              </a:ext>
            </a:extLst>
          </p:cNvPr>
          <p:cNvCxnSpPr>
            <a:cxnSpLocks/>
            <a:stCxn id="36" idx="4"/>
          </p:cNvCxnSpPr>
          <p:nvPr/>
        </p:nvCxnSpPr>
        <p:spPr bwMode="auto">
          <a:xfrm flipH="1" flipV="1">
            <a:off x="1358046" y="1922674"/>
            <a:ext cx="246268" cy="148213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27" name="Line 25">
            <a:extLst>
              <a:ext uri="{FF2B5EF4-FFF2-40B4-BE49-F238E27FC236}">
                <a16:creationId xmlns:a16="http://schemas.microsoft.com/office/drawing/2014/main" id="{38FF08A6-3E40-486E-94CF-97FCABA7E808}"/>
              </a:ext>
            </a:extLst>
          </p:cNvPr>
          <p:cNvCxnSpPr/>
          <p:nvPr/>
        </p:nvCxnSpPr>
        <p:spPr bwMode="auto">
          <a:xfrm rot="16200000">
            <a:off x="1332269"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28" name="Line 28">
            <a:extLst>
              <a:ext uri="{FF2B5EF4-FFF2-40B4-BE49-F238E27FC236}">
                <a16:creationId xmlns:a16="http://schemas.microsoft.com/office/drawing/2014/main" id="{782FA597-FBFE-44D6-BF21-82D2F85012C8}"/>
              </a:ext>
            </a:extLst>
          </p:cNvPr>
          <p:cNvCxnSpPr>
            <a:cxnSpLocks/>
            <a:stCxn id="32" idx="0"/>
            <a:endCxn id="45" idx="3"/>
          </p:cNvCxnSpPr>
          <p:nvPr/>
        </p:nvCxnSpPr>
        <p:spPr bwMode="auto">
          <a:xfrm flipV="1">
            <a:off x="1940957" y="2306353"/>
            <a:ext cx="531799" cy="1044484"/>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cxnSp>
        <p:nvCxnSpPr>
          <p:cNvPr id="29" name="Line 29">
            <a:extLst>
              <a:ext uri="{FF2B5EF4-FFF2-40B4-BE49-F238E27FC236}">
                <a16:creationId xmlns:a16="http://schemas.microsoft.com/office/drawing/2014/main" id="{7DDBBD17-0AEB-41A9-8A8D-859191C8A7F4}"/>
              </a:ext>
            </a:extLst>
          </p:cNvPr>
          <p:cNvCxnSpPr>
            <a:cxnSpLocks/>
          </p:cNvCxnSpPr>
          <p:nvPr/>
        </p:nvCxnSpPr>
        <p:spPr bwMode="auto">
          <a:xfrm>
            <a:off x="4009608" y="1936225"/>
            <a:ext cx="45768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cxnSp>
        <p:nvCxnSpPr>
          <p:cNvPr id="30" name="Line 30">
            <a:extLst>
              <a:ext uri="{FF2B5EF4-FFF2-40B4-BE49-F238E27FC236}">
                <a16:creationId xmlns:a16="http://schemas.microsoft.com/office/drawing/2014/main" id="{4B25DC92-14E8-4A09-A4E7-C40000200443}"/>
              </a:ext>
            </a:extLst>
          </p:cNvPr>
          <p:cNvCxnSpPr>
            <a:stCxn id="36" idx="6"/>
            <a:endCxn id="32" idx="2"/>
          </p:cNvCxnSpPr>
          <p:nvPr/>
        </p:nvCxnSpPr>
        <p:spPr bwMode="auto">
          <a:xfrm>
            <a:off x="1631301" y="3377825"/>
            <a:ext cx="282668"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cxnSp>
      <p:sp>
        <p:nvSpPr>
          <p:cNvPr id="31" name="Oval 32">
            <a:extLst>
              <a:ext uri="{FF2B5EF4-FFF2-40B4-BE49-F238E27FC236}">
                <a16:creationId xmlns:a16="http://schemas.microsoft.com/office/drawing/2014/main" id="{8094631D-CC03-4267-A11F-E05F421E7B54}"/>
              </a:ext>
            </a:extLst>
          </p:cNvPr>
          <p:cNvSpPr>
            <a:spLocks noChangeArrowheads="1"/>
          </p:cNvSpPr>
          <p:nvPr/>
        </p:nvSpPr>
        <p:spPr bwMode="auto">
          <a:xfrm>
            <a:off x="4278033" y="190938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2" name="Oval 34">
            <a:extLst>
              <a:ext uri="{FF2B5EF4-FFF2-40B4-BE49-F238E27FC236}">
                <a16:creationId xmlns:a16="http://schemas.microsoft.com/office/drawing/2014/main" id="{E3E0051F-C2C0-41E4-B856-F8F1EFF7895C}"/>
              </a:ext>
            </a:extLst>
          </p:cNvPr>
          <p:cNvSpPr>
            <a:spLocks noChangeArrowheads="1"/>
          </p:cNvSpPr>
          <p:nvPr/>
        </p:nvSpPr>
        <p:spPr bwMode="auto">
          <a:xfrm>
            <a:off x="1913969" y="335083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3" name="Oval 35">
            <a:extLst>
              <a:ext uri="{FF2B5EF4-FFF2-40B4-BE49-F238E27FC236}">
                <a16:creationId xmlns:a16="http://schemas.microsoft.com/office/drawing/2014/main" id="{1D5EC784-E2AF-4B27-A88A-6DC40408A8D3}"/>
              </a:ext>
            </a:extLst>
          </p:cNvPr>
          <p:cNvSpPr>
            <a:spLocks noChangeArrowheads="1"/>
          </p:cNvSpPr>
          <p:nvPr/>
        </p:nvSpPr>
        <p:spPr bwMode="auto">
          <a:xfrm>
            <a:off x="1332269" y="190938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cxnSp>
        <p:nvCxnSpPr>
          <p:cNvPr id="34" name="Line 42">
            <a:extLst>
              <a:ext uri="{FF2B5EF4-FFF2-40B4-BE49-F238E27FC236}">
                <a16:creationId xmlns:a16="http://schemas.microsoft.com/office/drawing/2014/main" id="{50432D8C-D565-4D03-AF88-73933A97302D}"/>
              </a:ext>
            </a:extLst>
          </p:cNvPr>
          <p:cNvCxnSpPr>
            <a:cxnSpLocks/>
          </p:cNvCxnSpPr>
          <p:nvPr/>
        </p:nvCxnSpPr>
        <p:spPr bwMode="auto">
          <a:xfrm flipV="1">
            <a:off x="1356294" y="1883891"/>
            <a:ext cx="0" cy="1757090"/>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35" name="Text Box 48">
            <a:extLst>
              <a:ext uri="{FF2B5EF4-FFF2-40B4-BE49-F238E27FC236}">
                <a16:creationId xmlns:a16="http://schemas.microsoft.com/office/drawing/2014/main" id="{CD81B2AA-24FA-4CA9-A276-71949875AEE1}"/>
              </a:ext>
            </a:extLst>
          </p:cNvPr>
          <p:cNvSpPr txBox="1">
            <a:spLocks noChangeArrowheads="1"/>
          </p:cNvSpPr>
          <p:nvPr/>
        </p:nvSpPr>
        <p:spPr bwMode="auto">
          <a:xfrm>
            <a:off x="665529" y="3280562"/>
            <a:ext cx="540983" cy="1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050" b="1" i="1" kern="100" dirty="0">
                <a:latin typeface="Times New Roman"/>
                <a:ea typeface="宋体"/>
              </a:rPr>
              <a:t>SSI</a:t>
            </a:r>
            <a:r>
              <a:rPr lang="en-US" sz="1050" b="1" kern="100" dirty="0">
                <a:effectLst/>
                <a:latin typeface="Times New Roman"/>
                <a:ea typeface="宋体"/>
              </a:rPr>
              <a:t>(</a:t>
            </a:r>
            <a:r>
              <a:rPr lang="en-US" sz="1050" b="1" i="1" kern="100" dirty="0">
                <a:effectLst/>
                <a:latin typeface="Times New Roman"/>
                <a:ea typeface="宋体"/>
              </a:rPr>
              <a:t>t</a:t>
            </a:r>
            <a:r>
              <a:rPr lang="en-US" sz="1050" b="1" kern="100" dirty="0">
                <a:effectLst/>
                <a:latin typeface="Times New Roman"/>
                <a:ea typeface="宋体"/>
              </a:rPr>
              <a:t>)</a:t>
            </a:r>
            <a:r>
              <a:rPr lang="en-US" sz="1050" b="1" i="1" kern="100" baseline="-25000" dirty="0">
                <a:effectLst/>
                <a:latin typeface="Times New Roman"/>
                <a:ea typeface="宋体"/>
              </a:rPr>
              <a:t>min</a:t>
            </a:r>
            <a:endParaRPr lang="zh-CN" sz="1050" b="1" kern="100" dirty="0">
              <a:effectLst/>
              <a:latin typeface="Times New Roman"/>
              <a:ea typeface="宋体"/>
            </a:endParaRPr>
          </a:p>
        </p:txBody>
      </p:sp>
      <p:sp>
        <p:nvSpPr>
          <p:cNvPr id="36" name="Oval 34">
            <a:extLst>
              <a:ext uri="{FF2B5EF4-FFF2-40B4-BE49-F238E27FC236}">
                <a16:creationId xmlns:a16="http://schemas.microsoft.com/office/drawing/2014/main" id="{090A8E25-B53E-43C5-B1A9-5A2B3EF91052}"/>
              </a:ext>
            </a:extLst>
          </p:cNvPr>
          <p:cNvSpPr>
            <a:spLocks noChangeArrowheads="1"/>
          </p:cNvSpPr>
          <p:nvPr/>
        </p:nvSpPr>
        <p:spPr bwMode="auto">
          <a:xfrm>
            <a:off x="1577326" y="335083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37" name="Text Box 18">
            <a:extLst>
              <a:ext uri="{FF2B5EF4-FFF2-40B4-BE49-F238E27FC236}">
                <a16:creationId xmlns:a16="http://schemas.microsoft.com/office/drawing/2014/main" id="{857D713D-9AFA-47EB-AEF9-A887E7BA01FF}"/>
              </a:ext>
            </a:extLst>
          </p:cNvPr>
          <p:cNvSpPr txBox="1">
            <a:spLocks noChangeArrowheads="1"/>
          </p:cNvSpPr>
          <p:nvPr/>
        </p:nvSpPr>
        <p:spPr bwMode="auto">
          <a:xfrm>
            <a:off x="3862564" y="3675363"/>
            <a:ext cx="395146" cy="161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3</a:t>
            </a:r>
            <a:endParaRPr lang="zh-CN" sz="1200" kern="100" dirty="0">
              <a:effectLst/>
              <a:latin typeface="Times New Roman"/>
              <a:ea typeface="宋体"/>
            </a:endParaRPr>
          </a:p>
        </p:txBody>
      </p:sp>
      <p:sp>
        <p:nvSpPr>
          <p:cNvPr id="38" name="Text Box 18">
            <a:extLst>
              <a:ext uri="{FF2B5EF4-FFF2-40B4-BE49-F238E27FC236}">
                <a16:creationId xmlns:a16="http://schemas.microsoft.com/office/drawing/2014/main" id="{A3CFF91B-D6EC-4AD3-8C92-E1CF61B34318}"/>
              </a:ext>
            </a:extLst>
          </p:cNvPr>
          <p:cNvSpPr txBox="1">
            <a:spLocks noChangeArrowheads="1"/>
          </p:cNvSpPr>
          <p:nvPr/>
        </p:nvSpPr>
        <p:spPr bwMode="auto">
          <a:xfrm>
            <a:off x="1894114"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2</a:t>
            </a:r>
            <a:endParaRPr lang="zh-CN" sz="1200" kern="100" dirty="0">
              <a:effectLst/>
              <a:latin typeface="Times New Roman"/>
              <a:ea typeface="宋体"/>
            </a:endParaRPr>
          </a:p>
        </p:txBody>
      </p:sp>
      <p:sp>
        <p:nvSpPr>
          <p:cNvPr id="39" name="Text Box 18">
            <a:extLst>
              <a:ext uri="{FF2B5EF4-FFF2-40B4-BE49-F238E27FC236}">
                <a16:creationId xmlns:a16="http://schemas.microsoft.com/office/drawing/2014/main" id="{6D614493-74E7-490B-B5E4-E8D56A17F341}"/>
              </a:ext>
            </a:extLst>
          </p:cNvPr>
          <p:cNvSpPr txBox="1">
            <a:spLocks noChangeArrowheads="1"/>
          </p:cNvSpPr>
          <p:nvPr/>
        </p:nvSpPr>
        <p:spPr bwMode="auto">
          <a:xfrm>
            <a:off x="1315561"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0</a:t>
            </a:r>
            <a:endParaRPr lang="zh-CN" sz="1200" kern="100" dirty="0">
              <a:effectLst/>
              <a:latin typeface="Times New Roman"/>
              <a:ea typeface="宋体"/>
            </a:endParaRPr>
          </a:p>
        </p:txBody>
      </p:sp>
      <p:cxnSp>
        <p:nvCxnSpPr>
          <p:cNvPr id="40" name="Line 10">
            <a:extLst>
              <a:ext uri="{FF2B5EF4-FFF2-40B4-BE49-F238E27FC236}">
                <a16:creationId xmlns:a16="http://schemas.microsoft.com/office/drawing/2014/main" id="{F5B9C8EB-D718-4C2A-ACA2-93CAB259D8C7}"/>
              </a:ext>
            </a:extLst>
          </p:cNvPr>
          <p:cNvCxnSpPr/>
          <p:nvPr/>
        </p:nvCxnSpPr>
        <p:spPr bwMode="auto">
          <a:xfrm rot="16200000">
            <a:off x="1577728" y="3655637"/>
            <a:ext cx="43180" cy="63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cxnSp>
      <p:cxnSp>
        <p:nvCxnSpPr>
          <p:cNvPr id="41" name="Line 14">
            <a:extLst>
              <a:ext uri="{FF2B5EF4-FFF2-40B4-BE49-F238E27FC236}">
                <a16:creationId xmlns:a16="http://schemas.microsoft.com/office/drawing/2014/main" id="{126620D6-A11A-4D0A-A844-70C891FA88BE}"/>
              </a:ext>
            </a:extLst>
          </p:cNvPr>
          <p:cNvCxnSpPr/>
          <p:nvPr/>
        </p:nvCxnSpPr>
        <p:spPr bwMode="auto">
          <a:xfrm flipV="1">
            <a:off x="1601165" y="3371473"/>
            <a:ext cx="0" cy="260796"/>
          </a:xfrm>
          <a:prstGeom prst="line">
            <a:avLst/>
          </a:prstGeom>
          <a:noFill/>
          <a:ln w="3175">
            <a:solidFill>
              <a:srgbClr val="000000"/>
            </a:solidFill>
            <a:prstDash val="dash"/>
            <a:round/>
            <a:headEnd/>
            <a:tailEnd/>
          </a:ln>
          <a:extLst>
            <a:ext uri="{909E8E84-426E-40DD-AFC4-6F175D3DCCD1}">
              <a14:hiddenFill xmlns:a14="http://schemas.microsoft.com/office/drawing/2010/main">
                <a:noFill/>
              </a14:hiddenFill>
            </a:ext>
          </a:extLst>
        </p:spPr>
      </p:cxnSp>
      <p:sp>
        <p:nvSpPr>
          <p:cNvPr id="42" name="Text Box 18">
            <a:extLst>
              <a:ext uri="{FF2B5EF4-FFF2-40B4-BE49-F238E27FC236}">
                <a16:creationId xmlns:a16="http://schemas.microsoft.com/office/drawing/2014/main" id="{69F18D15-25A8-4BE3-9C35-048A51120081}"/>
              </a:ext>
            </a:extLst>
          </p:cNvPr>
          <p:cNvSpPr txBox="1">
            <a:spLocks noChangeArrowheads="1"/>
          </p:cNvSpPr>
          <p:nvPr/>
        </p:nvSpPr>
        <p:spPr bwMode="auto">
          <a:xfrm>
            <a:off x="1550253" y="3675363"/>
            <a:ext cx="109550" cy="128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rot="0" vert="horz" wrap="square" lIns="0" tIns="0" rIns="0" bIns="0" anchor="t" anchorCtr="0" upright="1">
            <a:noAutofit/>
          </a:bodyPr>
          <a:lstStyle/>
          <a:p>
            <a:pPr algn="ctr">
              <a:spcAft>
                <a:spcPts val="0"/>
              </a:spcAft>
            </a:pPr>
            <a:r>
              <a:rPr lang="en-US" sz="1200" b="1" i="1" kern="100" dirty="0">
                <a:effectLst/>
                <a:latin typeface="Times New Roman"/>
                <a:ea typeface="宋体"/>
              </a:rPr>
              <a:t>t</a:t>
            </a:r>
            <a:r>
              <a:rPr lang="en-US" sz="1200" b="1" kern="100" baseline="-25000" dirty="0">
                <a:effectLst/>
                <a:latin typeface="Times New Roman"/>
                <a:ea typeface="宋体"/>
              </a:rPr>
              <a:t>1</a:t>
            </a:r>
            <a:endParaRPr lang="zh-CN" sz="1200" kern="100" dirty="0">
              <a:effectLst/>
              <a:latin typeface="Times New Roman"/>
              <a:ea typeface="宋体"/>
            </a:endParaRPr>
          </a:p>
        </p:txBody>
      </p:sp>
      <p:cxnSp>
        <p:nvCxnSpPr>
          <p:cNvPr id="43" name="Line 28">
            <a:extLst>
              <a:ext uri="{FF2B5EF4-FFF2-40B4-BE49-F238E27FC236}">
                <a16:creationId xmlns:a16="http://schemas.microsoft.com/office/drawing/2014/main" id="{8E55BC38-BF4A-4243-88BE-97BDCDFCB722}"/>
              </a:ext>
            </a:extLst>
          </p:cNvPr>
          <p:cNvCxnSpPr>
            <a:cxnSpLocks/>
            <a:stCxn id="45" idx="7"/>
            <a:endCxn id="44" idx="3"/>
          </p:cNvCxnSpPr>
          <p:nvPr/>
        </p:nvCxnSpPr>
        <p:spPr bwMode="auto">
          <a:xfrm flipV="1">
            <a:off x="2510923" y="1955431"/>
            <a:ext cx="1503143" cy="312755"/>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cxnSp>
      <p:sp>
        <p:nvSpPr>
          <p:cNvPr id="44" name="Oval 33">
            <a:extLst>
              <a:ext uri="{FF2B5EF4-FFF2-40B4-BE49-F238E27FC236}">
                <a16:creationId xmlns:a16="http://schemas.microsoft.com/office/drawing/2014/main" id="{14823D1D-5284-4CE9-B6B1-2766B197830C}"/>
              </a:ext>
            </a:extLst>
          </p:cNvPr>
          <p:cNvSpPr>
            <a:spLocks noChangeArrowheads="1"/>
          </p:cNvSpPr>
          <p:nvPr/>
        </p:nvSpPr>
        <p:spPr bwMode="auto">
          <a:xfrm>
            <a:off x="4006162" y="1909360"/>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45" name="Oval 33">
            <a:extLst>
              <a:ext uri="{FF2B5EF4-FFF2-40B4-BE49-F238E27FC236}">
                <a16:creationId xmlns:a16="http://schemas.microsoft.com/office/drawing/2014/main" id="{6DAD4093-8E26-4165-B202-001F70E9B540}"/>
              </a:ext>
            </a:extLst>
          </p:cNvPr>
          <p:cNvSpPr>
            <a:spLocks noChangeArrowheads="1"/>
          </p:cNvSpPr>
          <p:nvPr/>
        </p:nvSpPr>
        <p:spPr bwMode="auto">
          <a:xfrm>
            <a:off x="2464852" y="2260282"/>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46" name="TextBox 134">
            <a:extLst>
              <a:ext uri="{FF2B5EF4-FFF2-40B4-BE49-F238E27FC236}">
                <a16:creationId xmlns:a16="http://schemas.microsoft.com/office/drawing/2014/main" id="{7C916EA8-A2AF-4D31-9F63-93C37DB5DDA7}"/>
              </a:ext>
            </a:extLst>
          </p:cNvPr>
          <p:cNvSpPr txBox="1"/>
          <p:nvPr/>
        </p:nvSpPr>
        <p:spPr>
          <a:xfrm>
            <a:off x="2382824" y="2584000"/>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p1</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7" name="TextBox 135">
            <a:extLst>
              <a:ext uri="{FF2B5EF4-FFF2-40B4-BE49-F238E27FC236}">
                <a16:creationId xmlns:a16="http://schemas.microsoft.com/office/drawing/2014/main" id="{7A99A4CE-02A9-4F9F-B2D6-43CCB5FCC768}"/>
              </a:ext>
            </a:extLst>
          </p:cNvPr>
          <p:cNvSpPr txBox="1"/>
          <p:nvPr/>
        </p:nvSpPr>
        <p:spPr>
          <a:xfrm>
            <a:off x="2242026" y="2854957"/>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p3</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8" name="TextBox 136">
            <a:extLst>
              <a:ext uri="{FF2B5EF4-FFF2-40B4-BE49-F238E27FC236}">
                <a16:creationId xmlns:a16="http://schemas.microsoft.com/office/drawing/2014/main" id="{D7C7B998-8507-4465-99C2-8EF3012C4B24}"/>
              </a:ext>
            </a:extLst>
          </p:cNvPr>
          <p:cNvSpPr txBox="1"/>
          <p:nvPr/>
        </p:nvSpPr>
        <p:spPr>
          <a:xfrm>
            <a:off x="2528460" y="2296659"/>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p6</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49" name="TextBox 137">
            <a:extLst>
              <a:ext uri="{FF2B5EF4-FFF2-40B4-BE49-F238E27FC236}">
                <a16:creationId xmlns:a16="http://schemas.microsoft.com/office/drawing/2014/main" id="{665A82F8-0028-4406-8BCA-5326B2DB0D42}"/>
              </a:ext>
            </a:extLst>
          </p:cNvPr>
          <p:cNvSpPr txBox="1"/>
          <p:nvPr/>
        </p:nvSpPr>
        <p:spPr>
          <a:xfrm>
            <a:off x="3069179" y="2233465"/>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p7</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0" name="TextBox 138">
            <a:extLst>
              <a:ext uri="{FF2B5EF4-FFF2-40B4-BE49-F238E27FC236}">
                <a16:creationId xmlns:a16="http://schemas.microsoft.com/office/drawing/2014/main" id="{9607E5E6-D300-4D3E-8D9B-2F669FFD0718}"/>
              </a:ext>
            </a:extLst>
          </p:cNvPr>
          <p:cNvSpPr txBox="1"/>
          <p:nvPr/>
        </p:nvSpPr>
        <p:spPr>
          <a:xfrm>
            <a:off x="3461161" y="2135076"/>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p2</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1" name="Oval 33">
            <a:extLst>
              <a:ext uri="{FF2B5EF4-FFF2-40B4-BE49-F238E27FC236}">
                <a16:creationId xmlns:a16="http://schemas.microsoft.com/office/drawing/2014/main" id="{60E97F83-F024-4859-800D-39822309B8EB}"/>
              </a:ext>
            </a:extLst>
          </p:cNvPr>
          <p:cNvSpPr>
            <a:spLocks noChangeArrowheads="1"/>
          </p:cNvSpPr>
          <p:nvPr/>
        </p:nvSpPr>
        <p:spPr bwMode="auto">
          <a:xfrm>
            <a:off x="2445768" y="2065914"/>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2" name="Oval 33">
            <a:extLst>
              <a:ext uri="{FF2B5EF4-FFF2-40B4-BE49-F238E27FC236}">
                <a16:creationId xmlns:a16="http://schemas.microsoft.com/office/drawing/2014/main" id="{4A8DB49F-B50F-407F-8771-5808FFD37763}"/>
              </a:ext>
            </a:extLst>
          </p:cNvPr>
          <p:cNvSpPr>
            <a:spLocks noChangeArrowheads="1"/>
          </p:cNvSpPr>
          <p:nvPr/>
        </p:nvSpPr>
        <p:spPr bwMode="auto">
          <a:xfrm>
            <a:off x="2167643" y="282888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3" name="Oval 33">
            <a:extLst>
              <a:ext uri="{FF2B5EF4-FFF2-40B4-BE49-F238E27FC236}">
                <a16:creationId xmlns:a16="http://schemas.microsoft.com/office/drawing/2014/main" id="{DD8FED38-7A95-45B4-BB1F-85A9227C28F5}"/>
              </a:ext>
            </a:extLst>
          </p:cNvPr>
          <p:cNvSpPr>
            <a:spLocks noChangeArrowheads="1"/>
          </p:cNvSpPr>
          <p:nvPr/>
        </p:nvSpPr>
        <p:spPr bwMode="auto">
          <a:xfrm>
            <a:off x="2721413" y="2204879"/>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4" name="Oval 33">
            <a:extLst>
              <a:ext uri="{FF2B5EF4-FFF2-40B4-BE49-F238E27FC236}">
                <a16:creationId xmlns:a16="http://schemas.microsoft.com/office/drawing/2014/main" id="{2BBF5507-E746-4547-9A95-026E74DC6DAC}"/>
              </a:ext>
            </a:extLst>
          </p:cNvPr>
          <p:cNvSpPr>
            <a:spLocks noChangeArrowheads="1"/>
          </p:cNvSpPr>
          <p:nvPr/>
        </p:nvSpPr>
        <p:spPr bwMode="auto">
          <a:xfrm>
            <a:off x="2335550" y="253002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5" name="Oval 33">
            <a:extLst>
              <a:ext uri="{FF2B5EF4-FFF2-40B4-BE49-F238E27FC236}">
                <a16:creationId xmlns:a16="http://schemas.microsoft.com/office/drawing/2014/main" id="{40A1798E-E22B-4D08-ACD8-80622913887D}"/>
              </a:ext>
            </a:extLst>
          </p:cNvPr>
          <p:cNvSpPr>
            <a:spLocks noChangeArrowheads="1"/>
          </p:cNvSpPr>
          <p:nvPr/>
        </p:nvSpPr>
        <p:spPr bwMode="auto">
          <a:xfrm>
            <a:off x="3107915" y="212573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6" name="Oval 33">
            <a:extLst>
              <a:ext uri="{FF2B5EF4-FFF2-40B4-BE49-F238E27FC236}">
                <a16:creationId xmlns:a16="http://schemas.microsoft.com/office/drawing/2014/main" id="{6DBA1EB4-B4C7-4473-AE63-790CE37E4763}"/>
              </a:ext>
            </a:extLst>
          </p:cNvPr>
          <p:cNvSpPr>
            <a:spLocks noChangeArrowheads="1"/>
          </p:cNvSpPr>
          <p:nvPr/>
        </p:nvSpPr>
        <p:spPr bwMode="auto">
          <a:xfrm>
            <a:off x="3499896" y="2038927"/>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7" name="Oval 33">
            <a:extLst>
              <a:ext uri="{FF2B5EF4-FFF2-40B4-BE49-F238E27FC236}">
                <a16:creationId xmlns:a16="http://schemas.microsoft.com/office/drawing/2014/main" id="{DCC764EF-27B7-4923-A8EF-8DB75DF9D387}"/>
              </a:ext>
            </a:extLst>
          </p:cNvPr>
          <p:cNvSpPr>
            <a:spLocks noChangeArrowheads="1"/>
          </p:cNvSpPr>
          <p:nvPr/>
        </p:nvSpPr>
        <p:spPr bwMode="auto">
          <a:xfrm>
            <a:off x="3066870" y="1911181"/>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58" name="TextBox 148">
            <a:extLst>
              <a:ext uri="{FF2B5EF4-FFF2-40B4-BE49-F238E27FC236}">
                <a16:creationId xmlns:a16="http://schemas.microsoft.com/office/drawing/2014/main" id="{D30D6A9E-AF7E-41CB-8DC6-628779BD3461}"/>
              </a:ext>
            </a:extLst>
          </p:cNvPr>
          <p:cNvSpPr txBox="1"/>
          <p:nvPr/>
        </p:nvSpPr>
        <p:spPr>
          <a:xfrm>
            <a:off x="2756492" y="2287269"/>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p4</a:t>
            </a:r>
            <a:endParaRPr lang="zh-CN" altLang="en-US" sz="1050" b="1" dirty="0">
              <a:solidFill>
                <a:srgbClr val="FF0000"/>
              </a:solidFill>
              <a:latin typeface="Times New Roman" pitchFamily="18" charset="0"/>
              <a:ea typeface="宋体" pitchFamily="2" charset="-122"/>
              <a:cs typeface="Times New Roman" pitchFamily="18" charset="0"/>
            </a:endParaRPr>
          </a:p>
        </p:txBody>
      </p:sp>
      <p:sp>
        <p:nvSpPr>
          <p:cNvPr id="59" name="TextBox 149">
            <a:extLst>
              <a:ext uri="{FF2B5EF4-FFF2-40B4-BE49-F238E27FC236}">
                <a16:creationId xmlns:a16="http://schemas.microsoft.com/office/drawing/2014/main" id="{D865A524-9A2D-4BC0-A266-8172A4CBF06F}"/>
              </a:ext>
            </a:extLst>
          </p:cNvPr>
          <p:cNvSpPr txBox="1"/>
          <p:nvPr/>
        </p:nvSpPr>
        <p:spPr>
          <a:xfrm>
            <a:off x="4009608" y="2003508"/>
            <a:ext cx="131446" cy="161583"/>
          </a:xfrm>
          <a:prstGeom prst="rect">
            <a:avLst/>
          </a:prstGeom>
          <a:noFill/>
        </p:spPr>
        <p:txBody>
          <a:bodyPr wrap="none" lIns="0" tIns="0" rIns="0" bIns="0" rtlCol="0">
            <a:spAutoFit/>
          </a:bodyPr>
          <a:lstStyle/>
          <a:p>
            <a:r>
              <a:rPr lang="en-US" altLang="zh-CN" sz="1050" b="1" i="1" dirty="0">
                <a:solidFill>
                  <a:srgbClr val="FF0000"/>
                </a:solidFill>
                <a:latin typeface="Times New Roman" pitchFamily="18" charset="0"/>
                <a:ea typeface="宋体" pitchFamily="2" charset="-122"/>
                <a:cs typeface="Times New Roman" pitchFamily="18" charset="0"/>
              </a:rPr>
              <a:t>t</a:t>
            </a:r>
            <a:r>
              <a:rPr lang="en-US" altLang="zh-CN" sz="1050" b="1" baseline="-25000" dirty="0">
                <a:solidFill>
                  <a:srgbClr val="FF0000"/>
                </a:solidFill>
                <a:latin typeface="Times New Roman" pitchFamily="18" charset="0"/>
                <a:ea typeface="宋体" pitchFamily="2" charset="-122"/>
                <a:cs typeface="Times New Roman" pitchFamily="18" charset="0"/>
              </a:rPr>
              <a:t>p5</a:t>
            </a:r>
            <a:endParaRPr lang="zh-CN" altLang="en-US" sz="1050" b="1" dirty="0">
              <a:solidFill>
                <a:srgbClr val="FF0000"/>
              </a:solidFill>
              <a:latin typeface="Times New Roman" pitchFamily="18" charset="0"/>
              <a:ea typeface="宋体" pitchFamily="2" charset="-122"/>
              <a:cs typeface="Times New Roman" pitchFamily="18" charset="0"/>
            </a:endParaRPr>
          </a:p>
        </p:txBody>
      </p:sp>
      <p:cxnSp>
        <p:nvCxnSpPr>
          <p:cNvPr id="60" name="直接连接符 59">
            <a:extLst>
              <a:ext uri="{FF2B5EF4-FFF2-40B4-BE49-F238E27FC236}">
                <a16:creationId xmlns:a16="http://schemas.microsoft.com/office/drawing/2014/main" id="{B24F898A-92F6-40A6-90A0-F81D02E50E1B}"/>
              </a:ext>
            </a:extLst>
          </p:cNvPr>
          <p:cNvCxnSpPr>
            <a:stCxn id="32" idx="0"/>
            <a:endCxn id="51" idx="2"/>
          </p:cNvCxnSpPr>
          <p:nvPr/>
        </p:nvCxnSpPr>
        <p:spPr>
          <a:xfrm flipV="1">
            <a:off x="1940957" y="2092902"/>
            <a:ext cx="504811" cy="1257935"/>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D5221991-52B3-4D16-B3F1-F3BE9E2840B7}"/>
              </a:ext>
            </a:extLst>
          </p:cNvPr>
          <p:cNvCxnSpPr>
            <a:stCxn id="57" idx="3"/>
            <a:endCxn id="51" idx="6"/>
          </p:cNvCxnSpPr>
          <p:nvPr/>
        </p:nvCxnSpPr>
        <p:spPr>
          <a:xfrm flipH="1">
            <a:off x="2499743" y="1957252"/>
            <a:ext cx="575031" cy="135650"/>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C94EC3BC-1348-461E-822A-0A1D4C96451E}"/>
              </a:ext>
            </a:extLst>
          </p:cNvPr>
          <p:cNvCxnSpPr>
            <a:stCxn id="57" idx="6"/>
            <a:endCxn id="44" idx="2"/>
          </p:cNvCxnSpPr>
          <p:nvPr/>
        </p:nvCxnSpPr>
        <p:spPr>
          <a:xfrm flipV="1">
            <a:off x="3120845" y="1936348"/>
            <a:ext cx="885317" cy="1821"/>
          </a:xfrm>
          <a:prstGeom prst="line">
            <a:avLst/>
          </a:prstGeom>
          <a:ln w="19050">
            <a:solidFill>
              <a:srgbClr val="0000FF"/>
            </a:solidFill>
          </a:ln>
        </p:spPr>
        <p:style>
          <a:lnRef idx="1">
            <a:schemeClr val="accent1"/>
          </a:lnRef>
          <a:fillRef idx="0">
            <a:schemeClr val="accent1"/>
          </a:fillRef>
          <a:effectRef idx="0">
            <a:schemeClr val="accent1"/>
          </a:effectRef>
          <a:fontRef idx="minor">
            <a:schemeClr val="tx1"/>
          </a:fontRef>
        </p:style>
      </p:cxnSp>
      <p:sp>
        <p:nvSpPr>
          <p:cNvPr id="63" name="Oval 33">
            <a:extLst>
              <a:ext uri="{FF2B5EF4-FFF2-40B4-BE49-F238E27FC236}">
                <a16:creationId xmlns:a16="http://schemas.microsoft.com/office/drawing/2014/main" id="{AB26B343-A67C-4F74-A91D-E72FBD5CB079}"/>
              </a:ext>
            </a:extLst>
          </p:cNvPr>
          <p:cNvSpPr>
            <a:spLocks noChangeArrowheads="1"/>
          </p:cNvSpPr>
          <p:nvPr/>
        </p:nvSpPr>
        <p:spPr bwMode="auto">
          <a:xfrm>
            <a:off x="2760270" y="1998089"/>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4" name="Oval 33">
            <a:extLst>
              <a:ext uri="{FF2B5EF4-FFF2-40B4-BE49-F238E27FC236}">
                <a16:creationId xmlns:a16="http://schemas.microsoft.com/office/drawing/2014/main" id="{90C364DF-53DA-415E-9934-FEDC1167EFE8}"/>
              </a:ext>
            </a:extLst>
          </p:cNvPr>
          <p:cNvSpPr>
            <a:spLocks noChangeArrowheads="1"/>
          </p:cNvSpPr>
          <p:nvPr/>
        </p:nvSpPr>
        <p:spPr bwMode="auto">
          <a:xfrm>
            <a:off x="2094074" y="284412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5" name="Oval 33">
            <a:extLst>
              <a:ext uri="{FF2B5EF4-FFF2-40B4-BE49-F238E27FC236}">
                <a16:creationId xmlns:a16="http://schemas.microsoft.com/office/drawing/2014/main" id="{9DCA0E05-9653-4D19-B565-E86EEDE4F953}"/>
              </a:ext>
            </a:extLst>
          </p:cNvPr>
          <p:cNvSpPr>
            <a:spLocks noChangeArrowheads="1"/>
          </p:cNvSpPr>
          <p:nvPr/>
        </p:nvSpPr>
        <p:spPr bwMode="auto">
          <a:xfrm>
            <a:off x="2197868" y="2579965"/>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6" name="Oval 33">
            <a:extLst>
              <a:ext uri="{FF2B5EF4-FFF2-40B4-BE49-F238E27FC236}">
                <a16:creationId xmlns:a16="http://schemas.microsoft.com/office/drawing/2014/main" id="{88D592E2-DD28-4E85-96B1-DC422AAFDAE2}"/>
              </a:ext>
            </a:extLst>
          </p:cNvPr>
          <p:cNvSpPr>
            <a:spLocks noChangeArrowheads="1"/>
          </p:cNvSpPr>
          <p:nvPr/>
        </p:nvSpPr>
        <p:spPr bwMode="auto">
          <a:xfrm>
            <a:off x="2312987" y="2306353"/>
            <a:ext cx="53975" cy="53975"/>
          </a:xfrm>
          <a:prstGeom prst="ellipse">
            <a:avLst/>
          </a:prstGeom>
          <a:solidFill>
            <a:srgbClr val="FFFFFF"/>
          </a:solidFill>
          <a:ln w="9525">
            <a:solidFill>
              <a:srgbClr val="000000"/>
            </a:solidFill>
            <a:round/>
            <a:headEnd/>
            <a:tailEnd/>
          </a:ln>
        </p:spPr>
        <p:txBody>
          <a:bodyPr rot="0" vert="horz" wrap="square" lIns="91440" tIns="45720" rIns="91440" bIns="45720" anchor="t" anchorCtr="0" upright="1">
            <a:noAutofit/>
          </a:bodyPr>
          <a:lstStyle/>
          <a:p>
            <a:endParaRPr lang="zh-CN" altLang="en-US"/>
          </a:p>
        </p:txBody>
      </p:sp>
      <p:sp>
        <p:nvSpPr>
          <p:cNvPr id="67" name="TextBox 168">
            <a:extLst>
              <a:ext uri="{FF2B5EF4-FFF2-40B4-BE49-F238E27FC236}">
                <a16:creationId xmlns:a16="http://schemas.microsoft.com/office/drawing/2014/main" id="{72150D1C-8C10-49B5-A77D-D7EB79E45D1F}"/>
              </a:ext>
            </a:extLst>
          </p:cNvPr>
          <p:cNvSpPr txBox="1"/>
          <p:nvPr/>
        </p:nvSpPr>
        <p:spPr>
          <a:xfrm>
            <a:off x="1916050" y="2763333"/>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p2</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68" name="TextBox 169">
            <a:extLst>
              <a:ext uri="{FF2B5EF4-FFF2-40B4-BE49-F238E27FC236}">
                <a16:creationId xmlns:a16="http://schemas.microsoft.com/office/drawing/2014/main" id="{C5348E89-2F54-4E47-800D-8EBB17FAFFAE}"/>
              </a:ext>
            </a:extLst>
          </p:cNvPr>
          <p:cNvSpPr txBox="1"/>
          <p:nvPr/>
        </p:nvSpPr>
        <p:spPr>
          <a:xfrm>
            <a:off x="2011624" y="2506637"/>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p1</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69" name="TextBox 170">
            <a:extLst>
              <a:ext uri="{FF2B5EF4-FFF2-40B4-BE49-F238E27FC236}">
                <a16:creationId xmlns:a16="http://schemas.microsoft.com/office/drawing/2014/main" id="{532EFAD2-F6B1-413D-85CD-E76963C3D909}"/>
              </a:ext>
            </a:extLst>
          </p:cNvPr>
          <p:cNvSpPr txBox="1"/>
          <p:nvPr/>
        </p:nvSpPr>
        <p:spPr>
          <a:xfrm>
            <a:off x="2937733" y="1722308"/>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p6</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0" name="TextBox 171">
            <a:extLst>
              <a:ext uri="{FF2B5EF4-FFF2-40B4-BE49-F238E27FC236}">
                <a16:creationId xmlns:a16="http://schemas.microsoft.com/office/drawing/2014/main" id="{34471691-B4BA-4D85-B5EB-626C5354ABAA}"/>
              </a:ext>
            </a:extLst>
          </p:cNvPr>
          <p:cNvSpPr txBox="1"/>
          <p:nvPr/>
        </p:nvSpPr>
        <p:spPr>
          <a:xfrm>
            <a:off x="2072733" y="2125735"/>
            <a:ext cx="214802"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p3-4</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1" name="TextBox 172">
            <a:extLst>
              <a:ext uri="{FF2B5EF4-FFF2-40B4-BE49-F238E27FC236}">
                <a16:creationId xmlns:a16="http://schemas.microsoft.com/office/drawing/2014/main" id="{836CE934-92AD-438D-90B6-7EE53B1E20E6}"/>
              </a:ext>
            </a:extLst>
          </p:cNvPr>
          <p:cNvSpPr txBox="1"/>
          <p:nvPr/>
        </p:nvSpPr>
        <p:spPr>
          <a:xfrm>
            <a:off x="2643942" y="1803100"/>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p7</a:t>
            </a:r>
            <a:endParaRPr lang="zh-CN" altLang="en-US" sz="1050" b="1" dirty="0">
              <a:solidFill>
                <a:srgbClr val="0000FF"/>
              </a:solidFill>
              <a:latin typeface="Times New Roman" pitchFamily="18" charset="0"/>
              <a:ea typeface="宋体" pitchFamily="2" charset="-122"/>
              <a:cs typeface="Times New Roman" pitchFamily="18" charset="0"/>
            </a:endParaRPr>
          </a:p>
        </p:txBody>
      </p:sp>
      <p:sp>
        <p:nvSpPr>
          <p:cNvPr id="72" name="TextBox 173">
            <a:extLst>
              <a:ext uri="{FF2B5EF4-FFF2-40B4-BE49-F238E27FC236}">
                <a16:creationId xmlns:a16="http://schemas.microsoft.com/office/drawing/2014/main" id="{D7376C36-7FE3-4AE1-A0B2-96B2FEDC138E}"/>
              </a:ext>
            </a:extLst>
          </p:cNvPr>
          <p:cNvSpPr txBox="1"/>
          <p:nvPr/>
        </p:nvSpPr>
        <p:spPr>
          <a:xfrm>
            <a:off x="2290446" y="1907233"/>
            <a:ext cx="131446" cy="161583"/>
          </a:xfrm>
          <a:prstGeom prst="rect">
            <a:avLst/>
          </a:prstGeom>
          <a:noFill/>
        </p:spPr>
        <p:txBody>
          <a:bodyPr wrap="none" lIns="0" tIns="0" rIns="0" bIns="0" rtlCol="0">
            <a:spAutoFit/>
          </a:bodyPr>
          <a:lstStyle/>
          <a:p>
            <a:r>
              <a:rPr lang="en-US" altLang="zh-CN" sz="1050" b="1" i="1" dirty="0">
                <a:solidFill>
                  <a:srgbClr val="0000FF"/>
                </a:solidFill>
                <a:latin typeface="Times New Roman" pitchFamily="18" charset="0"/>
                <a:ea typeface="宋体" pitchFamily="2" charset="-122"/>
                <a:cs typeface="Times New Roman" pitchFamily="18" charset="0"/>
              </a:rPr>
              <a:t>t</a:t>
            </a:r>
            <a:r>
              <a:rPr lang="en-US" altLang="zh-CN" sz="1050" b="1" baseline="-25000" dirty="0">
                <a:solidFill>
                  <a:srgbClr val="0000FF"/>
                </a:solidFill>
                <a:latin typeface="Times New Roman" pitchFamily="18" charset="0"/>
                <a:ea typeface="宋体" pitchFamily="2" charset="-122"/>
                <a:cs typeface="Times New Roman" pitchFamily="18" charset="0"/>
              </a:rPr>
              <a:t>p5</a:t>
            </a:r>
            <a:endParaRPr lang="zh-CN" altLang="en-US" sz="1050" b="1" dirty="0">
              <a:solidFill>
                <a:srgbClr val="0000FF"/>
              </a:solidFill>
              <a:latin typeface="Times New Roman" pitchFamily="18" charset="0"/>
              <a:ea typeface="宋体" pitchFamily="2" charset="-122"/>
              <a:cs typeface="Times New Roman" pitchFamily="18" charset="0"/>
            </a:endParaRPr>
          </a:p>
        </p:txBody>
      </p:sp>
      <p:cxnSp>
        <p:nvCxnSpPr>
          <p:cNvPr id="73" name="直接连接符 72">
            <a:extLst>
              <a:ext uri="{FF2B5EF4-FFF2-40B4-BE49-F238E27FC236}">
                <a16:creationId xmlns:a16="http://schemas.microsoft.com/office/drawing/2014/main" id="{70DFA4ED-A8FE-4343-B1C4-DACB4B69F22B}"/>
              </a:ext>
            </a:extLst>
          </p:cNvPr>
          <p:cNvCxnSpPr>
            <a:cxnSpLocks/>
          </p:cNvCxnSpPr>
          <p:nvPr/>
        </p:nvCxnSpPr>
        <p:spPr>
          <a:xfrm>
            <a:off x="1344008" y="1922990"/>
            <a:ext cx="2966963" cy="16588"/>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aphicFrame>
        <p:nvGraphicFramePr>
          <p:cNvPr id="74" name="表格 73">
            <a:extLst>
              <a:ext uri="{FF2B5EF4-FFF2-40B4-BE49-F238E27FC236}">
                <a16:creationId xmlns:a16="http://schemas.microsoft.com/office/drawing/2014/main" id="{7DA82AC5-19F3-4324-876D-8B1903C25629}"/>
              </a:ext>
            </a:extLst>
          </p:cNvPr>
          <p:cNvGraphicFramePr>
            <a:graphicFrameLocks noGrp="1"/>
          </p:cNvGraphicFramePr>
          <p:nvPr/>
        </p:nvGraphicFramePr>
        <p:xfrm>
          <a:off x="615974" y="4113673"/>
          <a:ext cx="4073655" cy="1100760"/>
        </p:xfrm>
        <a:graphic>
          <a:graphicData uri="http://schemas.openxmlformats.org/drawingml/2006/table">
            <a:tbl>
              <a:tblPr firstCol="1">
                <a:tableStyleId>{22838BEF-8BB2-4498-84A7-C5851F593DF1}</a:tableStyleId>
              </a:tblPr>
              <a:tblGrid>
                <a:gridCol w="1049655">
                  <a:extLst>
                    <a:ext uri="{9D8B030D-6E8A-4147-A177-3AD203B41FA5}">
                      <a16:colId xmlns:a16="http://schemas.microsoft.com/office/drawing/2014/main" val="20000"/>
                    </a:ext>
                  </a:extLst>
                </a:gridCol>
                <a:gridCol w="432000">
                  <a:extLst>
                    <a:ext uri="{9D8B030D-6E8A-4147-A177-3AD203B41FA5}">
                      <a16:colId xmlns:a16="http://schemas.microsoft.com/office/drawing/2014/main" val="20001"/>
                    </a:ext>
                  </a:extLst>
                </a:gridCol>
                <a:gridCol w="432000">
                  <a:extLst>
                    <a:ext uri="{9D8B030D-6E8A-4147-A177-3AD203B41FA5}">
                      <a16:colId xmlns:a16="http://schemas.microsoft.com/office/drawing/2014/main" val="20002"/>
                    </a:ext>
                  </a:extLst>
                </a:gridCol>
                <a:gridCol w="432000">
                  <a:extLst>
                    <a:ext uri="{9D8B030D-6E8A-4147-A177-3AD203B41FA5}">
                      <a16:colId xmlns:a16="http://schemas.microsoft.com/office/drawing/2014/main" val="20003"/>
                    </a:ext>
                  </a:extLst>
                </a:gridCol>
                <a:gridCol w="432000">
                  <a:extLst>
                    <a:ext uri="{9D8B030D-6E8A-4147-A177-3AD203B41FA5}">
                      <a16:colId xmlns:a16="http://schemas.microsoft.com/office/drawing/2014/main" val="20004"/>
                    </a:ext>
                  </a:extLst>
                </a:gridCol>
                <a:gridCol w="432000">
                  <a:extLst>
                    <a:ext uri="{9D8B030D-6E8A-4147-A177-3AD203B41FA5}">
                      <a16:colId xmlns:a16="http://schemas.microsoft.com/office/drawing/2014/main" val="20005"/>
                    </a:ext>
                  </a:extLst>
                </a:gridCol>
                <a:gridCol w="432000">
                  <a:extLst>
                    <a:ext uri="{9D8B030D-6E8A-4147-A177-3AD203B41FA5}">
                      <a16:colId xmlns:a16="http://schemas.microsoft.com/office/drawing/2014/main" val="20006"/>
                    </a:ext>
                  </a:extLst>
                </a:gridCol>
                <a:gridCol w="432000">
                  <a:extLst>
                    <a:ext uri="{9D8B030D-6E8A-4147-A177-3AD203B41FA5}">
                      <a16:colId xmlns:a16="http://schemas.microsoft.com/office/drawing/2014/main" val="20007"/>
                    </a:ext>
                  </a:extLst>
                </a:gridCol>
              </a:tblGrid>
              <a:tr h="27780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破坏管道编号</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1</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2</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6</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7</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0"/>
                  </a:ext>
                </a:extLst>
              </a:tr>
              <a:tr h="28194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修复时间</a:t>
                      </a:r>
                      <a:r>
                        <a:rPr lang="en-US" altLang="zh-CN" sz="1050" b="1" dirty="0">
                          <a:latin typeface="Arial" panose="020B0604020202020204" pitchFamily="34" charset="0"/>
                          <a:ea typeface="宋体" panose="02010600030101010101" pitchFamily="2" charset="-122"/>
                          <a:cs typeface="Arial" panose="020B0604020202020204" pitchFamily="34" charset="0"/>
                        </a:rPr>
                        <a:t>(min)</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40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35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130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70</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latin typeface="Arial" panose="020B0604020202020204" pitchFamily="34" charset="0"/>
                          <a:cs typeface="Arial" panose="020B0604020202020204" pitchFamily="34" charset="0"/>
                        </a:rPr>
                        <a:t>65</a:t>
                      </a:r>
                      <a:endParaRPr lang="zh-CN" altLang="en-US" sz="105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3220255437"/>
                  </a:ext>
                </a:extLst>
              </a:tr>
              <a:tr h="28194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修复次序</a:t>
                      </a:r>
                      <a:r>
                        <a:rPr lang="en-US" altLang="zh-CN" sz="1050" b="1" dirty="0">
                          <a:latin typeface="Arial" panose="020B0604020202020204" pitchFamily="34" charset="0"/>
                          <a:ea typeface="宋体" panose="02010600030101010101" pitchFamily="2" charset="-122"/>
                          <a:cs typeface="Arial" panose="020B0604020202020204" pitchFamily="34" charset="0"/>
                        </a:rPr>
                        <a:t>1</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2</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6</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1</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5</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7</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3</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FF0000"/>
                          </a:solidFill>
                          <a:latin typeface="Arial" panose="020B0604020202020204" pitchFamily="34" charset="0"/>
                          <a:cs typeface="Arial" panose="020B0604020202020204" pitchFamily="34" charset="0"/>
                        </a:rPr>
                        <a:t>4</a:t>
                      </a:r>
                      <a:endParaRPr lang="zh-CN" altLang="en-US" sz="1050" b="1" dirty="0">
                        <a:solidFill>
                          <a:srgbClr val="FF0000"/>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1"/>
                  </a:ext>
                </a:extLst>
              </a:tr>
              <a:tr h="259080">
                <a:tc>
                  <a:txBody>
                    <a:bodyPr/>
                    <a:lstStyle/>
                    <a:p>
                      <a:pPr algn="ctr"/>
                      <a:r>
                        <a:rPr lang="zh-CN" altLang="en-US" sz="1050" b="1" dirty="0">
                          <a:latin typeface="Arial" panose="020B0604020202020204" pitchFamily="34" charset="0"/>
                          <a:ea typeface="宋体" panose="02010600030101010101" pitchFamily="2" charset="-122"/>
                          <a:cs typeface="Arial" panose="020B0604020202020204" pitchFamily="34" charset="0"/>
                        </a:rPr>
                        <a:t>修复次序</a:t>
                      </a:r>
                      <a:r>
                        <a:rPr lang="en-US" altLang="zh-CN" sz="1050" b="1" dirty="0">
                          <a:latin typeface="Arial" panose="020B0604020202020204" pitchFamily="34" charset="0"/>
                          <a:ea typeface="宋体" panose="02010600030101010101" pitchFamily="2" charset="-122"/>
                          <a:cs typeface="Arial" panose="020B0604020202020204" pitchFamily="34" charset="0"/>
                        </a:rPr>
                        <a:t>2</a:t>
                      </a:r>
                      <a:endParaRPr lang="zh-CN" altLang="en-US" sz="105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2</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1</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5</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4</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3</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6</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tc>
                  <a:txBody>
                    <a:bodyPr/>
                    <a:lstStyle/>
                    <a:p>
                      <a:pPr algn="ctr"/>
                      <a:r>
                        <a:rPr lang="en-US" altLang="zh-CN" sz="1050" b="1" dirty="0">
                          <a:solidFill>
                            <a:srgbClr val="0000FF"/>
                          </a:solidFill>
                          <a:latin typeface="Arial" panose="020B0604020202020204" pitchFamily="34" charset="0"/>
                          <a:cs typeface="Arial" panose="020B0604020202020204" pitchFamily="34" charset="0"/>
                        </a:rPr>
                        <a:t>7</a:t>
                      </a:r>
                      <a:endParaRPr lang="zh-CN" altLang="en-US" sz="1050" b="1" dirty="0">
                        <a:solidFill>
                          <a:srgbClr val="0000FF"/>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2">
                        <a:lumMod val="40000"/>
                        <a:lumOff val="60000"/>
                      </a:schemeClr>
                    </a:solidFill>
                  </a:tcPr>
                </a:tc>
                <a:extLst>
                  <a:ext uri="{0D108BD9-81ED-4DB2-BD59-A6C34878D82A}">
                    <a16:rowId xmlns:a16="http://schemas.microsoft.com/office/drawing/2014/main" val="10002"/>
                  </a:ext>
                </a:extLst>
              </a:tr>
            </a:tbl>
          </a:graphicData>
        </a:graphic>
      </p:graphicFrame>
      <p:cxnSp>
        <p:nvCxnSpPr>
          <p:cNvPr id="75" name="直接连接符 74">
            <a:extLst>
              <a:ext uri="{FF2B5EF4-FFF2-40B4-BE49-F238E27FC236}">
                <a16:creationId xmlns:a16="http://schemas.microsoft.com/office/drawing/2014/main" id="{674E155B-AEF0-47AB-A551-A0DF4D228815}"/>
              </a:ext>
            </a:extLst>
          </p:cNvPr>
          <p:cNvCxnSpPr/>
          <p:nvPr/>
        </p:nvCxnSpPr>
        <p:spPr>
          <a:xfrm>
            <a:off x="2957077" y="3359312"/>
            <a:ext cx="216000" cy="0"/>
          </a:xfrm>
          <a:prstGeom prst="line">
            <a:avLst/>
          </a:prstGeom>
          <a:ln w="25400">
            <a:solidFill>
              <a:srgbClr val="0000FF"/>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80E7CDCB-AB67-43F4-B211-AEDCCE7A5A13}"/>
              </a:ext>
            </a:extLst>
          </p:cNvPr>
          <p:cNvCxnSpPr/>
          <p:nvPr/>
        </p:nvCxnSpPr>
        <p:spPr>
          <a:xfrm>
            <a:off x="2957077" y="3062132"/>
            <a:ext cx="216000"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77" name="TextBox 109">
            <a:extLst>
              <a:ext uri="{FF2B5EF4-FFF2-40B4-BE49-F238E27FC236}">
                <a16:creationId xmlns:a16="http://schemas.microsoft.com/office/drawing/2014/main" id="{D75F8CEC-813E-4068-8290-BE46AE675D2E}"/>
              </a:ext>
            </a:extLst>
          </p:cNvPr>
          <p:cNvSpPr txBox="1"/>
          <p:nvPr/>
        </p:nvSpPr>
        <p:spPr>
          <a:xfrm>
            <a:off x="3256348" y="3289504"/>
            <a:ext cx="336631" cy="161583"/>
          </a:xfrm>
          <a:prstGeom prst="rect">
            <a:avLst/>
          </a:prstGeom>
          <a:noFill/>
        </p:spPr>
        <p:txBody>
          <a:bodyPr wrap="none" lIns="0" tIns="0" rIns="0" bIns="0" rtlCol="0">
            <a:spAutoFit/>
          </a:bodyPr>
          <a:lstStyle/>
          <a:p>
            <a:r>
              <a:rPr lang="zh-CN" altLang="en-US" sz="1050" dirty="0">
                <a:latin typeface="宋体" pitchFamily="2" charset="-122"/>
                <a:ea typeface="宋体" pitchFamily="2" charset="-122"/>
                <a:cs typeface="Times New Roman" pitchFamily="18" charset="0"/>
              </a:rPr>
              <a:t>次序</a:t>
            </a:r>
            <a:r>
              <a:rPr lang="en-US" altLang="zh-CN" sz="1050" dirty="0">
                <a:latin typeface="Times New Roman" pitchFamily="18" charset="0"/>
                <a:ea typeface="宋体" pitchFamily="2" charset="-122"/>
                <a:cs typeface="Times New Roman" pitchFamily="18" charset="0"/>
              </a:rPr>
              <a:t>2</a:t>
            </a:r>
            <a:endParaRPr lang="zh-CN" altLang="en-US" sz="1050" dirty="0">
              <a:latin typeface="Times New Roman" pitchFamily="18" charset="0"/>
              <a:ea typeface="宋体" pitchFamily="2" charset="-122"/>
              <a:cs typeface="Times New Roman" pitchFamily="18" charset="0"/>
            </a:endParaRPr>
          </a:p>
        </p:txBody>
      </p:sp>
      <p:sp>
        <p:nvSpPr>
          <p:cNvPr id="78" name="TextBox 151">
            <a:extLst>
              <a:ext uri="{FF2B5EF4-FFF2-40B4-BE49-F238E27FC236}">
                <a16:creationId xmlns:a16="http://schemas.microsoft.com/office/drawing/2014/main" id="{C170E5F1-220A-48BD-8E56-7FB1BF2A5DD4}"/>
              </a:ext>
            </a:extLst>
          </p:cNvPr>
          <p:cNvSpPr txBox="1"/>
          <p:nvPr/>
        </p:nvSpPr>
        <p:spPr>
          <a:xfrm>
            <a:off x="3261196" y="2992324"/>
            <a:ext cx="336631" cy="161583"/>
          </a:xfrm>
          <a:prstGeom prst="rect">
            <a:avLst/>
          </a:prstGeom>
          <a:noFill/>
        </p:spPr>
        <p:txBody>
          <a:bodyPr wrap="none" lIns="0" tIns="0" rIns="0" bIns="0" rtlCol="0">
            <a:spAutoFit/>
          </a:bodyPr>
          <a:lstStyle/>
          <a:p>
            <a:r>
              <a:rPr lang="zh-CN" altLang="en-US" sz="1050" dirty="0">
                <a:latin typeface="宋体" pitchFamily="2" charset="-122"/>
                <a:ea typeface="宋体" pitchFamily="2" charset="-122"/>
                <a:cs typeface="Times New Roman" pitchFamily="18" charset="0"/>
              </a:rPr>
              <a:t>次序</a:t>
            </a:r>
            <a:r>
              <a:rPr lang="en-US" altLang="zh-CN" sz="1050" dirty="0">
                <a:latin typeface="Times New Roman" pitchFamily="18" charset="0"/>
                <a:ea typeface="宋体" pitchFamily="2" charset="-122"/>
                <a:cs typeface="Times New Roman" pitchFamily="18" charset="0"/>
              </a:rPr>
              <a:t>1</a:t>
            </a:r>
            <a:endParaRPr lang="zh-CN" altLang="en-US" sz="1050" dirty="0">
              <a:latin typeface="Times New Roman" pitchFamily="18" charset="0"/>
              <a:ea typeface="宋体" pitchFamily="2" charset="-122"/>
              <a:cs typeface="Times New Roman" pitchFamily="18" charset="0"/>
            </a:endParaRPr>
          </a:p>
        </p:txBody>
      </p:sp>
      <p:sp>
        <p:nvSpPr>
          <p:cNvPr id="79" name="矩形 78">
            <a:extLst>
              <a:ext uri="{FF2B5EF4-FFF2-40B4-BE49-F238E27FC236}">
                <a16:creationId xmlns:a16="http://schemas.microsoft.com/office/drawing/2014/main" id="{E1E26323-483C-4B74-A575-1DF32AC37583}"/>
              </a:ext>
            </a:extLst>
          </p:cNvPr>
          <p:cNvSpPr/>
          <p:nvPr/>
        </p:nvSpPr>
        <p:spPr>
          <a:xfrm>
            <a:off x="6596531" y="2204266"/>
            <a:ext cx="155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⑤</a:t>
            </a:r>
            <a:endParaRPr lang="zh-CN" altLang="en-US" sz="1050" b="1" dirty="0">
              <a:solidFill>
                <a:srgbClr val="FF0000"/>
              </a:solidFill>
              <a:latin typeface="Times New Roman" pitchFamily="18" charset="0"/>
              <a:cs typeface="Times New Roman" pitchFamily="18" charset="0"/>
            </a:endParaRPr>
          </a:p>
        </p:txBody>
      </p:sp>
      <p:sp>
        <p:nvSpPr>
          <p:cNvPr id="80" name="矩形 79">
            <a:extLst>
              <a:ext uri="{FF2B5EF4-FFF2-40B4-BE49-F238E27FC236}">
                <a16:creationId xmlns:a16="http://schemas.microsoft.com/office/drawing/2014/main" id="{758AA3E6-6ED6-4885-8F2C-752AFE2D495B}"/>
              </a:ext>
            </a:extLst>
          </p:cNvPr>
          <p:cNvSpPr/>
          <p:nvPr/>
        </p:nvSpPr>
        <p:spPr>
          <a:xfrm>
            <a:off x="6173145" y="2204266"/>
            <a:ext cx="4212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④</a:t>
            </a:r>
            <a:endParaRPr lang="zh-CN" altLang="en-US" sz="1050" b="1" dirty="0">
              <a:solidFill>
                <a:srgbClr val="FF0000"/>
              </a:solidFill>
              <a:latin typeface="Times New Roman" pitchFamily="18" charset="0"/>
              <a:cs typeface="Times New Roman" pitchFamily="18" charset="0"/>
            </a:endParaRPr>
          </a:p>
        </p:txBody>
      </p:sp>
      <p:cxnSp>
        <p:nvCxnSpPr>
          <p:cNvPr id="81" name="直接箭头连接符 80">
            <a:extLst>
              <a:ext uri="{FF2B5EF4-FFF2-40B4-BE49-F238E27FC236}">
                <a16:creationId xmlns:a16="http://schemas.microsoft.com/office/drawing/2014/main" id="{4886C25B-A86D-43DB-8D3E-B218354F2E86}"/>
              </a:ext>
            </a:extLst>
          </p:cNvPr>
          <p:cNvCxnSpPr/>
          <p:nvPr/>
        </p:nvCxnSpPr>
        <p:spPr>
          <a:xfrm>
            <a:off x="5636820" y="3084952"/>
            <a:ext cx="2840355"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2" name="直接箭头连接符 81">
            <a:extLst>
              <a:ext uri="{FF2B5EF4-FFF2-40B4-BE49-F238E27FC236}">
                <a16:creationId xmlns:a16="http://schemas.microsoft.com/office/drawing/2014/main" id="{60A8C94C-E635-453D-94DB-D9AE660603A2}"/>
              </a:ext>
            </a:extLst>
          </p:cNvPr>
          <p:cNvCxnSpPr>
            <a:cxnSpLocks/>
          </p:cNvCxnSpPr>
          <p:nvPr/>
        </p:nvCxnSpPr>
        <p:spPr>
          <a:xfrm flipV="1">
            <a:off x="5636820" y="1468750"/>
            <a:ext cx="0" cy="1616817"/>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81F71288-4EA0-452A-B879-12221E4BDF9B}"/>
              </a:ext>
            </a:extLst>
          </p:cNvPr>
          <p:cNvCxnSpPr/>
          <p:nvPr/>
        </p:nvCxnSpPr>
        <p:spPr>
          <a:xfrm>
            <a:off x="6374420"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028BE3B0-B848-4B17-9E52-BF9AFCFBE455}"/>
              </a:ext>
            </a:extLst>
          </p:cNvPr>
          <p:cNvCxnSpPr/>
          <p:nvPr/>
        </p:nvCxnSpPr>
        <p:spPr>
          <a:xfrm>
            <a:off x="7108575"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a:extLst>
              <a:ext uri="{FF2B5EF4-FFF2-40B4-BE49-F238E27FC236}">
                <a16:creationId xmlns:a16="http://schemas.microsoft.com/office/drawing/2014/main" id="{0B13F0E5-C719-49CF-BF2E-D038ED1105F2}"/>
              </a:ext>
            </a:extLst>
          </p:cNvPr>
          <p:cNvCxnSpPr/>
          <p:nvPr/>
        </p:nvCxnSpPr>
        <p:spPr>
          <a:xfrm>
            <a:off x="7827165" y="3091564"/>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6" name="TextBox 9">
            <a:extLst>
              <a:ext uri="{FF2B5EF4-FFF2-40B4-BE49-F238E27FC236}">
                <a16:creationId xmlns:a16="http://schemas.microsoft.com/office/drawing/2014/main" id="{035F8505-4039-4A34-8794-D93CF4AA01B4}"/>
              </a:ext>
            </a:extLst>
          </p:cNvPr>
          <p:cNvSpPr txBox="1"/>
          <p:nvPr/>
        </p:nvSpPr>
        <p:spPr>
          <a:xfrm>
            <a:off x="6306999" y="3154142"/>
            <a:ext cx="134652"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60</a:t>
            </a:r>
            <a:endParaRPr lang="zh-CN" altLang="en-US" sz="1050" b="1" dirty="0">
              <a:latin typeface="Times New Roman" pitchFamily="18" charset="0"/>
              <a:ea typeface="宋体" pitchFamily="2" charset="-122"/>
              <a:cs typeface="Times New Roman" pitchFamily="18" charset="0"/>
            </a:endParaRPr>
          </a:p>
        </p:txBody>
      </p:sp>
      <p:sp>
        <p:nvSpPr>
          <p:cNvPr id="87" name="矩形 86">
            <a:extLst>
              <a:ext uri="{FF2B5EF4-FFF2-40B4-BE49-F238E27FC236}">
                <a16:creationId xmlns:a16="http://schemas.microsoft.com/office/drawing/2014/main" id="{608B6508-2A4D-4EE8-924B-7B8BF0B584EE}"/>
              </a:ext>
            </a:extLst>
          </p:cNvPr>
          <p:cNvSpPr/>
          <p:nvPr/>
        </p:nvSpPr>
        <p:spPr>
          <a:xfrm>
            <a:off x="4966725" y="182326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1</a:t>
            </a:r>
            <a:endParaRPr lang="zh-CN" altLang="en-US" sz="1050" b="1" dirty="0">
              <a:latin typeface="宋体" pitchFamily="2" charset="-122"/>
              <a:ea typeface="宋体" pitchFamily="2" charset="-122"/>
              <a:cs typeface="Times New Roman" pitchFamily="18" charset="0"/>
            </a:endParaRPr>
          </a:p>
        </p:txBody>
      </p:sp>
      <p:sp>
        <p:nvSpPr>
          <p:cNvPr id="88" name="矩形 87">
            <a:extLst>
              <a:ext uri="{FF2B5EF4-FFF2-40B4-BE49-F238E27FC236}">
                <a16:creationId xmlns:a16="http://schemas.microsoft.com/office/drawing/2014/main" id="{5BD1DA7E-144C-4239-9982-AF466EA8003C}"/>
              </a:ext>
            </a:extLst>
          </p:cNvPr>
          <p:cNvSpPr/>
          <p:nvPr/>
        </p:nvSpPr>
        <p:spPr>
          <a:xfrm>
            <a:off x="4966725" y="218902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2</a:t>
            </a:r>
            <a:endParaRPr lang="zh-CN" altLang="en-US" sz="1050" b="1" dirty="0">
              <a:latin typeface="宋体" pitchFamily="2" charset="-122"/>
              <a:ea typeface="宋体" pitchFamily="2" charset="-122"/>
              <a:cs typeface="Times New Roman" pitchFamily="18" charset="0"/>
            </a:endParaRPr>
          </a:p>
        </p:txBody>
      </p:sp>
      <p:sp>
        <p:nvSpPr>
          <p:cNvPr id="89" name="矩形 88">
            <a:extLst>
              <a:ext uri="{FF2B5EF4-FFF2-40B4-BE49-F238E27FC236}">
                <a16:creationId xmlns:a16="http://schemas.microsoft.com/office/drawing/2014/main" id="{99CE3FA7-ABBB-48D5-BCE0-722355E73E5E}"/>
              </a:ext>
            </a:extLst>
          </p:cNvPr>
          <p:cNvSpPr/>
          <p:nvPr/>
        </p:nvSpPr>
        <p:spPr>
          <a:xfrm>
            <a:off x="4966725" y="2543356"/>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3</a:t>
            </a:r>
            <a:endParaRPr lang="zh-CN" altLang="en-US" sz="1050" b="1" dirty="0">
              <a:latin typeface="宋体" pitchFamily="2" charset="-122"/>
              <a:ea typeface="宋体" pitchFamily="2" charset="-122"/>
              <a:cs typeface="Times New Roman" pitchFamily="18" charset="0"/>
            </a:endParaRPr>
          </a:p>
        </p:txBody>
      </p:sp>
      <p:sp>
        <p:nvSpPr>
          <p:cNvPr id="90" name="TextBox 13">
            <a:extLst>
              <a:ext uri="{FF2B5EF4-FFF2-40B4-BE49-F238E27FC236}">
                <a16:creationId xmlns:a16="http://schemas.microsoft.com/office/drawing/2014/main" id="{33E36733-E692-45EF-8913-AFA760341072}"/>
              </a:ext>
            </a:extLst>
          </p:cNvPr>
          <p:cNvSpPr txBox="1"/>
          <p:nvPr/>
        </p:nvSpPr>
        <p:spPr>
          <a:xfrm>
            <a:off x="5625336" y="3115223"/>
            <a:ext cx="67326"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0</a:t>
            </a:r>
            <a:endParaRPr lang="zh-CN" altLang="en-US" sz="1050" b="1" dirty="0">
              <a:latin typeface="Times New Roman" pitchFamily="18" charset="0"/>
              <a:ea typeface="宋体" pitchFamily="2" charset="-122"/>
              <a:cs typeface="Times New Roman" pitchFamily="18" charset="0"/>
            </a:endParaRPr>
          </a:p>
        </p:txBody>
      </p:sp>
      <p:sp>
        <p:nvSpPr>
          <p:cNvPr id="91" name="TextBox 14">
            <a:extLst>
              <a:ext uri="{FF2B5EF4-FFF2-40B4-BE49-F238E27FC236}">
                <a16:creationId xmlns:a16="http://schemas.microsoft.com/office/drawing/2014/main" id="{F6DF7670-6EBB-47EC-AB46-D829B86FB47B}"/>
              </a:ext>
            </a:extLst>
          </p:cNvPr>
          <p:cNvSpPr txBox="1"/>
          <p:nvPr/>
        </p:nvSpPr>
        <p:spPr>
          <a:xfrm>
            <a:off x="5787051" y="1444366"/>
            <a:ext cx="1800493" cy="253916"/>
          </a:xfrm>
          <a:prstGeom prst="rect">
            <a:avLst/>
          </a:prstGeom>
          <a:noFill/>
        </p:spPr>
        <p:txBody>
          <a:bodyPr wrap="none" rtlCol="0">
            <a:spAutoFit/>
          </a:bodyPr>
          <a:lstStyle/>
          <a:p>
            <a:r>
              <a:rPr lang="zh-CN" altLang="en-US" sz="1050" b="1" dirty="0">
                <a:latin typeface="Times New Roman" pitchFamily="18" charset="0"/>
                <a:ea typeface="宋体"/>
                <a:cs typeface="Times New Roman" pitchFamily="18" charset="0"/>
              </a:rPr>
              <a:t>次序</a:t>
            </a:r>
            <a:r>
              <a:rPr lang="en-US" altLang="zh-CN" sz="1050" b="1" dirty="0">
                <a:latin typeface="Times New Roman" pitchFamily="18" charset="0"/>
                <a:ea typeface="宋体"/>
                <a:cs typeface="Times New Roman" pitchFamily="18" charset="0"/>
              </a:rPr>
              <a:t>1</a:t>
            </a:r>
            <a:r>
              <a:rPr lang="zh-CN" altLang="en-US" sz="1050" b="1" dirty="0">
                <a:latin typeface="Times New Roman" pitchFamily="18" charset="0"/>
                <a:ea typeface="宋体"/>
                <a:cs typeface="Times New Roman" pitchFamily="18" charset="0"/>
              </a:rPr>
              <a:t>：③ ① ⑥ ⑦ ④ ② ⑤</a:t>
            </a:r>
            <a:endParaRPr lang="zh-CN" altLang="en-US" sz="1050" b="1" dirty="0">
              <a:latin typeface="Times New Roman" pitchFamily="18" charset="0"/>
              <a:cs typeface="Times New Roman" pitchFamily="18" charset="0"/>
            </a:endParaRPr>
          </a:p>
        </p:txBody>
      </p:sp>
      <p:sp>
        <p:nvSpPr>
          <p:cNvPr id="92" name="TextBox 15">
            <a:extLst>
              <a:ext uri="{FF2B5EF4-FFF2-40B4-BE49-F238E27FC236}">
                <a16:creationId xmlns:a16="http://schemas.microsoft.com/office/drawing/2014/main" id="{259B32E2-07BF-426F-A513-0F4CE9298E71}"/>
              </a:ext>
            </a:extLst>
          </p:cNvPr>
          <p:cNvSpPr txBox="1"/>
          <p:nvPr/>
        </p:nvSpPr>
        <p:spPr>
          <a:xfrm>
            <a:off x="8029143" y="3124864"/>
            <a:ext cx="583493" cy="161583"/>
          </a:xfrm>
          <a:prstGeom prst="rect">
            <a:avLst/>
          </a:prstGeom>
          <a:noFill/>
        </p:spPr>
        <p:txBody>
          <a:bodyPr wrap="none" lIns="0" tIns="0" rIns="0" bIns="0" rtlCol="0">
            <a:spAutoFit/>
          </a:bodyPr>
          <a:lstStyle/>
          <a:p>
            <a:r>
              <a:rPr lang="zh-CN" altLang="en-US" sz="1050" b="1" dirty="0">
                <a:latin typeface="Times New Roman" pitchFamily="18" charset="0"/>
                <a:ea typeface="宋体" pitchFamily="2" charset="-122"/>
                <a:cs typeface="Times New Roman" pitchFamily="18" charset="0"/>
              </a:rPr>
              <a:t>时间</a:t>
            </a:r>
            <a:r>
              <a:rPr lang="en-US" altLang="zh-CN" sz="1050" b="1" dirty="0">
                <a:latin typeface="Times New Roman" pitchFamily="18" charset="0"/>
                <a:ea typeface="宋体" pitchFamily="2" charset="-122"/>
                <a:cs typeface="Times New Roman" pitchFamily="18" charset="0"/>
              </a:rPr>
              <a:t>(min)</a:t>
            </a:r>
            <a:endParaRPr lang="zh-CN" altLang="en-US" sz="1050" b="1" dirty="0">
              <a:latin typeface="Times New Roman" pitchFamily="18" charset="0"/>
              <a:ea typeface="宋体" pitchFamily="2" charset="-122"/>
              <a:cs typeface="Times New Roman" pitchFamily="18" charset="0"/>
            </a:endParaRPr>
          </a:p>
        </p:txBody>
      </p:sp>
      <p:sp>
        <p:nvSpPr>
          <p:cNvPr id="93" name="矩形 92">
            <a:extLst>
              <a:ext uri="{FF2B5EF4-FFF2-40B4-BE49-F238E27FC236}">
                <a16:creationId xmlns:a16="http://schemas.microsoft.com/office/drawing/2014/main" id="{DD102FD7-5D38-4728-ADAF-9955583CE71D}"/>
              </a:ext>
            </a:extLst>
          </p:cNvPr>
          <p:cNvSpPr/>
          <p:nvPr/>
        </p:nvSpPr>
        <p:spPr>
          <a:xfrm>
            <a:off x="5638841" y="1861366"/>
            <a:ext cx="3600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③</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4" name="矩形 93">
            <a:extLst>
              <a:ext uri="{FF2B5EF4-FFF2-40B4-BE49-F238E27FC236}">
                <a16:creationId xmlns:a16="http://schemas.microsoft.com/office/drawing/2014/main" id="{3A803D2D-058F-44EA-934E-2C03396D8535}"/>
              </a:ext>
            </a:extLst>
          </p:cNvPr>
          <p:cNvSpPr/>
          <p:nvPr/>
        </p:nvSpPr>
        <p:spPr>
          <a:xfrm>
            <a:off x="5633145" y="2201295"/>
            <a:ext cx="540000" cy="18560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①</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5" name="矩形 94">
            <a:extLst>
              <a:ext uri="{FF2B5EF4-FFF2-40B4-BE49-F238E27FC236}">
                <a16:creationId xmlns:a16="http://schemas.microsoft.com/office/drawing/2014/main" id="{0E38C8CF-FDE4-4204-B1AA-14890719C7CD}"/>
              </a:ext>
            </a:extLst>
          </p:cNvPr>
          <p:cNvSpPr/>
          <p:nvPr/>
        </p:nvSpPr>
        <p:spPr>
          <a:xfrm>
            <a:off x="5638841" y="2558596"/>
            <a:ext cx="83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⑥</a:t>
            </a:r>
            <a:endParaRPr lang="zh-CN" altLang="en-US" sz="1050" b="1" dirty="0">
              <a:solidFill>
                <a:srgbClr val="FF0000"/>
              </a:solidFill>
              <a:latin typeface="Times New Roman" pitchFamily="18" charset="0"/>
              <a:cs typeface="Times New Roman" pitchFamily="18" charset="0"/>
            </a:endParaRPr>
          </a:p>
        </p:txBody>
      </p:sp>
      <p:sp>
        <p:nvSpPr>
          <p:cNvPr id="96" name="矩形 95">
            <a:extLst>
              <a:ext uri="{FF2B5EF4-FFF2-40B4-BE49-F238E27FC236}">
                <a16:creationId xmlns:a16="http://schemas.microsoft.com/office/drawing/2014/main" id="{D46EEF73-24C8-4DBB-876F-A994113891C9}"/>
              </a:ext>
            </a:extLst>
          </p:cNvPr>
          <p:cNvSpPr/>
          <p:nvPr/>
        </p:nvSpPr>
        <p:spPr>
          <a:xfrm>
            <a:off x="5998841" y="1861366"/>
            <a:ext cx="7812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Arial" panose="020B0604020202020204" pitchFamily="34" charset="0"/>
                <a:ea typeface="宋体"/>
                <a:cs typeface="Arial" panose="020B0604020202020204" pitchFamily="34" charset="0"/>
              </a:rPr>
              <a:t>⑦</a:t>
            </a:r>
            <a:endParaRPr lang="zh-CN" altLang="en-US" sz="1050" b="1" dirty="0">
              <a:solidFill>
                <a:srgbClr val="FF0000"/>
              </a:solidFill>
              <a:latin typeface="Arial" panose="020B0604020202020204" pitchFamily="34" charset="0"/>
              <a:cs typeface="Arial" panose="020B0604020202020204" pitchFamily="34" charset="0"/>
            </a:endParaRPr>
          </a:p>
        </p:txBody>
      </p:sp>
      <p:sp>
        <p:nvSpPr>
          <p:cNvPr id="97" name="矩形 96">
            <a:extLst>
              <a:ext uri="{FF2B5EF4-FFF2-40B4-BE49-F238E27FC236}">
                <a16:creationId xmlns:a16="http://schemas.microsoft.com/office/drawing/2014/main" id="{7EB9E3E1-99C7-4A8A-9CD8-7B476648AC64}"/>
              </a:ext>
            </a:extLst>
          </p:cNvPr>
          <p:cNvSpPr/>
          <p:nvPr/>
        </p:nvSpPr>
        <p:spPr>
          <a:xfrm>
            <a:off x="6477641" y="2558596"/>
            <a:ext cx="478800" cy="1800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FF0000"/>
                </a:solidFill>
                <a:latin typeface="Times New Roman" pitchFamily="18" charset="0"/>
                <a:ea typeface="宋体"/>
                <a:cs typeface="Times New Roman" pitchFamily="18" charset="0"/>
              </a:rPr>
              <a:t>②</a:t>
            </a:r>
            <a:endParaRPr lang="zh-CN" altLang="en-US" sz="1050" b="1" dirty="0">
              <a:solidFill>
                <a:srgbClr val="FF0000"/>
              </a:solidFill>
              <a:latin typeface="Times New Roman" pitchFamily="18" charset="0"/>
              <a:cs typeface="Times New Roman" pitchFamily="18" charset="0"/>
            </a:endParaRPr>
          </a:p>
        </p:txBody>
      </p:sp>
      <p:cxnSp>
        <p:nvCxnSpPr>
          <p:cNvPr id="98" name="直接连接符 97">
            <a:extLst>
              <a:ext uri="{FF2B5EF4-FFF2-40B4-BE49-F238E27FC236}">
                <a16:creationId xmlns:a16="http://schemas.microsoft.com/office/drawing/2014/main" id="{CA97F300-6156-44B9-A671-9545DA4FDA20}"/>
              </a:ext>
            </a:extLst>
          </p:cNvPr>
          <p:cNvCxnSpPr/>
          <p:nvPr/>
        </p:nvCxnSpPr>
        <p:spPr>
          <a:xfrm>
            <a:off x="5998841" y="1951366"/>
            <a:ext cx="0" cy="97838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99" name="直接连接符 98">
            <a:extLst>
              <a:ext uri="{FF2B5EF4-FFF2-40B4-BE49-F238E27FC236}">
                <a16:creationId xmlns:a16="http://schemas.microsoft.com/office/drawing/2014/main" id="{F7397CA6-961C-4444-B6D4-A538E027A531}"/>
              </a:ext>
            </a:extLst>
          </p:cNvPr>
          <p:cNvCxnSpPr/>
          <p:nvPr/>
        </p:nvCxnSpPr>
        <p:spPr>
          <a:xfrm>
            <a:off x="6772713" y="1951366"/>
            <a:ext cx="0" cy="97838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0" name="直接连接符 99">
            <a:extLst>
              <a:ext uri="{FF2B5EF4-FFF2-40B4-BE49-F238E27FC236}">
                <a16:creationId xmlns:a16="http://schemas.microsoft.com/office/drawing/2014/main" id="{148ED261-ECE5-4B61-8368-B1241EE30A71}"/>
              </a:ext>
            </a:extLst>
          </p:cNvPr>
          <p:cNvCxnSpPr/>
          <p:nvPr/>
        </p:nvCxnSpPr>
        <p:spPr>
          <a:xfrm>
            <a:off x="6594345"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235EA21F-258B-4A53-ABC9-27ABB7B38B2F}"/>
              </a:ext>
            </a:extLst>
          </p:cNvPr>
          <p:cNvCxnSpPr/>
          <p:nvPr/>
        </p:nvCxnSpPr>
        <p:spPr>
          <a:xfrm>
            <a:off x="6173145"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2" name="直接连接符 101">
            <a:extLst>
              <a:ext uri="{FF2B5EF4-FFF2-40B4-BE49-F238E27FC236}">
                <a16:creationId xmlns:a16="http://schemas.microsoft.com/office/drawing/2014/main" id="{AEBA8364-1F5C-41FE-AD32-593A941E199F}"/>
              </a:ext>
            </a:extLst>
          </p:cNvPr>
          <p:cNvCxnSpPr/>
          <p:nvPr/>
        </p:nvCxnSpPr>
        <p:spPr>
          <a:xfrm>
            <a:off x="8152541" y="2291296"/>
            <a:ext cx="0" cy="638454"/>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直接连接符 102">
            <a:extLst>
              <a:ext uri="{FF2B5EF4-FFF2-40B4-BE49-F238E27FC236}">
                <a16:creationId xmlns:a16="http://schemas.microsoft.com/office/drawing/2014/main" id="{323C81B3-3676-45E1-B033-EBC219B2AF80}"/>
              </a:ext>
            </a:extLst>
          </p:cNvPr>
          <p:cNvCxnSpPr/>
          <p:nvPr/>
        </p:nvCxnSpPr>
        <p:spPr>
          <a:xfrm>
            <a:off x="6475587" y="2620502"/>
            <a:ext cx="0" cy="319227"/>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651537F6-BE8B-4148-8D42-780B14B03990}"/>
              </a:ext>
            </a:extLst>
          </p:cNvPr>
          <p:cNvCxnSpPr/>
          <p:nvPr/>
        </p:nvCxnSpPr>
        <p:spPr>
          <a:xfrm>
            <a:off x="6956441" y="2620502"/>
            <a:ext cx="0" cy="319227"/>
          </a:xfrm>
          <a:prstGeom prst="line">
            <a:avLst/>
          </a:prstGeom>
          <a:ln w="63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5" name="TextBox 28">
            <a:extLst>
              <a:ext uri="{FF2B5EF4-FFF2-40B4-BE49-F238E27FC236}">
                <a16:creationId xmlns:a16="http://schemas.microsoft.com/office/drawing/2014/main" id="{DD51B8ED-EEC9-4A13-B324-3A673FBA2CF8}"/>
              </a:ext>
            </a:extLst>
          </p:cNvPr>
          <p:cNvSpPr txBox="1"/>
          <p:nvPr/>
        </p:nvSpPr>
        <p:spPr>
          <a:xfrm>
            <a:off x="6103414"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p1</a:t>
            </a:r>
            <a:endParaRPr lang="zh-CN" altLang="en-US" sz="1050" b="1" dirty="0">
              <a:latin typeface="Times New Roman" pitchFamily="18" charset="0"/>
              <a:ea typeface="宋体" pitchFamily="2" charset="-122"/>
              <a:cs typeface="Times New Roman" pitchFamily="18" charset="0"/>
            </a:endParaRPr>
          </a:p>
        </p:txBody>
      </p:sp>
      <p:sp>
        <p:nvSpPr>
          <p:cNvPr id="106" name="TextBox 29">
            <a:extLst>
              <a:ext uri="{FF2B5EF4-FFF2-40B4-BE49-F238E27FC236}">
                <a16:creationId xmlns:a16="http://schemas.microsoft.com/office/drawing/2014/main" id="{AD84A0F3-30C5-4427-9B14-4E2FD9AE3E0F}"/>
              </a:ext>
            </a:extLst>
          </p:cNvPr>
          <p:cNvSpPr txBox="1"/>
          <p:nvPr/>
        </p:nvSpPr>
        <p:spPr>
          <a:xfrm>
            <a:off x="5903145" y="2908424"/>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p3</a:t>
            </a:r>
            <a:endParaRPr lang="zh-CN" altLang="en-US" sz="1050" b="1" dirty="0">
              <a:latin typeface="Times New Roman" pitchFamily="18" charset="0"/>
              <a:ea typeface="宋体" pitchFamily="2" charset="-122"/>
              <a:cs typeface="Times New Roman" pitchFamily="18" charset="0"/>
            </a:endParaRPr>
          </a:p>
        </p:txBody>
      </p:sp>
      <p:sp>
        <p:nvSpPr>
          <p:cNvPr id="107" name="TextBox 30">
            <a:extLst>
              <a:ext uri="{FF2B5EF4-FFF2-40B4-BE49-F238E27FC236}">
                <a16:creationId xmlns:a16="http://schemas.microsoft.com/office/drawing/2014/main" id="{0C0331F8-D645-4400-B044-D0EDDC525731}"/>
              </a:ext>
            </a:extLst>
          </p:cNvPr>
          <p:cNvSpPr txBox="1"/>
          <p:nvPr/>
        </p:nvSpPr>
        <p:spPr>
          <a:xfrm>
            <a:off x="6413183" y="2908423"/>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p6</a:t>
            </a:r>
            <a:endParaRPr lang="zh-CN" altLang="en-US" sz="1050" b="1" dirty="0">
              <a:latin typeface="Times New Roman" pitchFamily="18" charset="0"/>
              <a:ea typeface="宋体" pitchFamily="2" charset="-122"/>
              <a:cs typeface="Times New Roman" pitchFamily="18" charset="0"/>
            </a:endParaRPr>
          </a:p>
        </p:txBody>
      </p:sp>
      <p:sp>
        <p:nvSpPr>
          <p:cNvPr id="108" name="TextBox 31">
            <a:extLst>
              <a:ext uri="{FF2B5EF4-FFF2-40B4-BE49-F238E27FC236}">
                <a16:creationId xmlns:a16="http://schemas.microsoft.com/office/drawing/2014/main" id="{C84F29BC-CCFC-483E-BC58-89021249947B}"/>
              </a:ext>
            </a:extLst>
          </p:cNvPr>
          <p:cNvSpPr txBox="1"/>
          <p:nvPr/>
        </p:nvSpPr>
        <p:spPr>
          <a:xfrm>
            <a:off x="7021925" y="3154714"/>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120</a:t>
            </a:r>
            <a:endParaRPr lang="zh-CN" altLang="en-US" sz="1050" b="1" dirty="0">
              <a:latin typeface="Times New Roman" pitchFamily="18" charset="0"/>
              <a:ea typeface="宋体" pitchFamily="2" charset="-122"/>
              <a:cs typeface="Times New Roman" pitchFamily="18" charset="0"/>
            </a:endParaRPr>
          </a:p>
        </p:txBody>
      </p:sp>
      <p:sp>
        <p:nvSpPr>
          <p:cNvPr id="109" name="TextBox 32">
            <a:extLst>
              <a:ext uri="{FF2B5EF4-FFF2-40B4-BE49-F238E27FC236}">
                <a16:creationId xmlns:a16="http://schemas.microsoft.com/office/drawing/2014/main" id="{F94B751A-1EB3-4537-887C-0C033E086FFA}"/>
              </a:ext>
            </a:extLst>
          </p:cNvPr>
          <p:cNvSpPr txBox="1"/>
          <p:nvPr/>
        </p:nvSpPr>
        <p:spPr>
          <a:xfrm>
            <a:off x="7754246" y="3154714"/>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180</a:t>
            </a:r>
            <a:endParaRPr lang="zh-CN" altLang="en-US" sz="1050" b="1" dirty="0">
              <a:latin typeface="Times New Roman" pitchFamily="18" charset="0"/>
              <a:ea typeface="宋体" pitchFamily="2" charset="-122"/>
              <a:cs typeface="Times New Roman" pitchFamily="18" charset="0"/>
            </a:endParaRPr>
          </a:p>
        </p:txBody>
      </p:sp>
      <p:sp>
        <p:nvSpPr>
          <p:cNvPr id="110" name="TextBox 33">
            <a:extLst>
              <a:ext uri="{FF2B5EF4-FFF2-40B4-BE49-F238E27FC236}">
                <a16:creationId xmlns:a16="http://schemas.microsoft.com/office/drawing/2014/main" id="{539E5169-E46C-4C2C-95E2-03232E882307}"/>
              </a:ext>
            </a:extLst>
          </p:cNvPr>
          <p:cNvSpPr txBox="1"/>
          <p:nvPr/>
        </p:nvSpPr>
        <p:spPr>
          <a:xfrm>
            <a:off x="6563865" y="2826914"/>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p4</a:t>
            </a:r>
            <a:endParaRPr lang="zh-CN" altLang="en-US" sz="1050" b="1" dirty="0">
              <a:latin typeface="Times New Roman" pitchFamily="18" charset="0"/>
              <a:ea typeface="宋体" pitchFamily="2" charset="-122"/>
              <a:cs typeface="Times New Roman" pitchFamily="18" charset="0"/>
            </a:endParaRPr>
          </a:p>
        </p:txBody>
      </p:sp>
      <p:sp>
        <p:nvSpPr>
          <p:cNvPr id="111" name="TextBox 34">
            <a:extLst>
              <a:ext uri="{FF2B5EF4-FFF2-40B4-BE49-F238E27FC236}">
                <a16:creationId xmlns:a16="http://schemas.microsoft.com/office/drawing/2014/main" id="{6FB8C633-23FA-4035-A107-3488C5E38E6D}"/>
              </a:ext>
            </a:extLst>
          </p:cNvPr>
          <p:cNvSpPr txBox="1"/>
          <p:nvPr/>
        </p:nvSpPr>
        <p:spPr>
          <a:xfrm>
            <a:off x="6697025"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p7</a:t>
            </a:r>
            <a:endParaRPr lang="zh-CN" altLang="en-US" sz="1050" b="1" dirty="0">
              <a:latin typeface="Times New Roman" pitchFamily="18" charset="0"/>
              <a:ea typeface="宋体" pitchFamily="2" charset="-122"/>
              <a:cs typeface="Times New Roman" pitchFamily="18" charset="0"/>
            </a:endParaRPr>
          </a:p>
        </p:txBody>
      </p:sp>
      <p:sp>
        <p:nvSpPr>
          <p:cNvPr id="112" name="TextBox 35">
            <a:extLst>
              <a:ext uri="{FF2B5EF4-FFF2-40B4-BE49-F238E27FC236}">
                <a16:creationId xmlns:a16="http://schemas.microsoft.com/office/drawing/2014/main" id="{C04D2C5A-44EC-469C-B2F9-49FFAF775346}"/>
              </a:ext>
            </a:extLst>
          </p:cNvPr>
          <p:cNvSpPr txBox="1"/>
          <p:nvPr/>
        </p:nvSpPr>
        <p:spPr>
          <a:xfrm>
            <a:off x="6956441" y="290797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p2</a:t>
            </a:r>
            <a:endParaRPr lang="zh-CN" altLang="en-US" sz="1050" b="1" dirty="0">
              <a:latin typeface="Times New Roman" pitchFamily="18" charset="0"/>
              <a:ea typeface="宋体" pitchFamily="2" charset="-122"/>
              <a:cs typeface="Times New Roman" pitchFamily="18" charset="0"/>
            </a:endParaRPr>
          </a:p>
        </p:txBody>
      </p:sp>
      <p:sp>
        <p:nvSpPr>
          <p:cNvPr id="113" name="TextBox 36">
            <a:extLst>
              <a:ext uri="{FF2B5EF4-FFF2-40B4-BE49-F238E27FC236}">
                <a16:creationId xmlns:a16="http://schemas.microsoft.com/office/drawing/2014/main" id="{7B150281-8C27-4199-B3AE-71F20EDA3BF9}"/>
              </a:ext>
            </a:extLst>
          </p:cNvPr>
          <p:cNvSpPr txBox="1"/>
          <p:nvPr/>
        </p:nvSpPr>
        <p:spPr>
          <a:xfrm>
            <a:off x="8077730" y="2913017"/>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p5</a:t>
            </a:r>
            <a:endParaRPr lang="zh-CN" altLang="en-US" sz="1050" b="1" dirty="0">
              <a:latin typeface="Times New Roman" pitchFamily="18" charset="0"/>
              <a:ea typeface="宋体" pitchFamily="2" charset="-122"/>
              <a:cs typeface="Times New Roman" pitchFamily="18" charset="0"/>
            </a:endParaRPr>
          </a:p>
        </p:txBody>
      </p:sp>
      <p:sp>
        <p:nvSpPr>
          <p:cNvPr id="114" name="矩形 113">
            <a:extLst>
              <a:ext uri="{FF2B5EF4-FFF2-40B4-BE49-F238E27FC236}">
                <a16:creationId xmlns:a16="http://schemas.microsoft.com/office/drawing/2014/main" id="{33662625-3EDF-461F-84EB-1AA71C78CAD6}"/>
              </a:ext>
            </a:extLst>
          </p:cNvPr>
          <p:cNvSpPr/>
          <p:nvPr/>
        </p:nvSpPr>
        <p:spPr>
          <a:xfrm>
            <a:off x="5626484" y="4989103"/>
            <a:ext cx="155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⑤</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15" name="矩形 114">
            <a:extLst>
              <a:ext uri="{FF2B5EF4-FFF2-40B4-BE49-F238E27FC236}">
                <a16:creationId xmlns:a16="http://schemas.microsoft.com/office/drawing/2014/main" id="{3CD08021-2D2B-49A7-90B4-0D00982E6F86}"/>
              </a:ext>
            </a:extLst>
          </p:cNvPr>
          <p:cNvSpPr/>
          <p:nvPr/>
        </p:nvSpPr>
        <p:spPr>
          <a:xfrm>
            <a:off x="6106923" y="4267391"/>
            <a:ext cx="4212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④</a:t>
            </a:r>
            <a:endParaRPr lang="zh-CN" altLang="en-US" sz="1050" b="1" dirty="0">
              <a:solidFill>
                <a:srgbClr val="0000FF"/>
              </a:solidFill>
              <a:latin typeface="Arial" panose="020B0604020202020204" pitchFamily="34" charset="0"/>
              <a:cs typeface="Arial" panose="020B0604020202020204" pitchFamily="34" charset="0"/>
            </a:endParaRPr>
          </a:p>
        </p:txBody>
      </p:sp>
      <p:cxnSp>
        <p:nvCxnSpPr>
          <p:cNvPr id="116" name="直接箭头连接符 115">
            <a:extLst>
              <a:ext uri="{FF2B5EF4-FFF2-40B4-BE49-F238E27FC236}">
                <a16:creationId xmlns:a16="http://schemas.microsoft.com/office/drawing/2014/main" id="{560ABE3F-578F-4900-8B21-6B6B2DA4D8A0}"/>
              </a:ext>
            </a:extLst>
          </p:cNvPr>
          <p:cNvCxnSpPr/>
          <p:nvPr/>
        </p:nvCxnSpPr>
        <p:spPr>
          <a:xfrm>
            <a:off x="5624463" y="5495635"/>
            <a:ext cx="2840355" cy="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7" name="直接箭头连接符 116">
            <a:extLst>
              <a:ext uri="{FF2B5EF4-FFF2-40B4-BE49-F238E27FC236}">
                <a16:creationId xmlns:a16="http://schemas.microsoft.com/office/drawing/2014/main" id="{D247602A-98BF-4221-9E15-C9FAD6A2BADF}"/>
              </a:ext>
            </a:extLst>
          </p:cNvPr>
          <p:cNvCxnSpPr/>
          <p:nvPr/>
        </p:nvCxnSpPr>
        <p:spPr>
          <a:xfrm flipV="1">
            <a:off x="5624463" y="3848445"/>
            <a:ext cx="0" cy="1647190"/>
          </a:xfrm>
          <a:prstGeom prst="straightConnector1">
            <a:avLst/>
          </a:prstGeom>
          <a:ln w="19050">
            <a:tailEnd type="arrow"/>
          </a:ln>
        </p:spPr>
        <p:style>
          <a:lnRef idx="1">
            <a:schemeClr val="dk1"/>
          </a:lnRef>
          <a:fillRef idx="0">
            <a:schemeClr val="dk1"/>
          </a:fillRef>
          <a:effectRef idx="0">
            <a:schemeClr val="dk1"/>
          </a:effectRef>
          <a:fontRef idx="minor">
            <a:schemeClr val="tx1"/>
          </a:fontRef>
        </p:style>
      </p:cxnSp>
      <p:cxnSp>
        <p:nvCxnSpPr>
          <p:cNvPr id="118" name="直接连接符 117">
            <a:extLst>
              <a:ext uri="{FF2B5EF4-FFF2-40B4-BE49-F238E27FC236}">
                <a16:creationId xmlns:a16="http://schemas.microsoft.com/office/drawing/2014/main" id="{74D79C97-3BF8-4069-9C0F-DA69F8DCA197}"/>
              </a:ext>
            </a:extLst>
          </p:cNvPr>
          <p:cNvCxnSpPr/>
          <p:nvPr/>
        </p:nvCxnSpPr>
        <p:spPr>
          <a:xfrm>
            <a:off x="6362063"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4E0B84A1-C4B9-497A-BB7D-8EB27EB2D3D7}"/>
              </a:ext>
            </a:extLst>
          </p:cNvPr>
          <p:cNvCxnSpPr/>
          <p:nvPr/>
        </p:nvCxnSpPr>
        <p:spPr>
          <a:xfrm>
            <a:off x="7096218"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995BABD1-89E0-4AF0-A315-6FBD2A313B5C}"/>
              </a:ext>
            </a:extLst>
          </p:cNvPr>
          <p:cNvCxnSpPr/>
          <p:nvPr/>
        </p:nvCxnSpPr>
        <p:spPr>
          <a:xfrm>
            <a:off x="7814808" y="5493611"/>
            <a:ext cx="0" cy="94218"/>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21" name="TextBox 45">
            <a:extLst>
              <a:ext uri="{FF2B5EF4-FFF2-40B4-BE49-F238E27FC236}">
                <a16:creationId xmlns:a16="http://schemas.microsoft.com/office/drawing/2014/main" id="{CEC76286-6739-497B-9E61-F136CDFD5BC5}"/>
              </a:ext>
            </a:extLst>
          </p:cNvPr>
          <p:cNvSpPr txBox="1"/>
          <p:nvPr/>
        </p:nvSpPr>
        <p:spPr>
          <a:xfrm>
            <a:off x="6294642" y="5589651"/>
            <a:ext cx="134652"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60</a:t>
            </a:r>
            <a:endParaRPr lang="zh-CN" altLang="en-US" sz="1050" b="1" dirty="0">
              <a:latin typeface="Times New Roman" pitchFamily="18" charset="0"/>
              <a:ea typeface="宋体" pitchFamily="2" charset="-122"/>
              <a:cs typeface="Times New Roman" pitchFamily="18" charset="0"/>
            </a:endParaRPr>
          </a:p>
        </p:txBody>
      </p:sp>
      <p:sp>
        <p:nvSpPr>
          <p:cNvPr id="122" name="矩形 121">
            <a:extLst>
              <a:ext uri="{FF2B5EF4-FFF2-40B4-BE49-F238E27FC236}">
                <a16:creationId xmlns:a16="http://schemas.microsoft.com/office/drawing/2014/main" id="{70862278-DC4D-409C-9301-E4F784B12168}"/>
              </a:ext>
            </a:extLst>
          </p:cNvPr>
          <p:cNvSpPr/>
          <p:nvPr/>
        </p:nvSpPr>
        <p:spPr>
          <a:xfrm>
            <a:off x="4954368" y="422734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1</a:t>
            </a:r>
            <a:endParaRPr lang="zh-CN" altLang="en-US" sz="1050" b="1" dirty="0">
              <a:latin typeface="宋体" pitchFamily="2" charset="-122"/>
              <a:ea typeface="宋体" pitchFamily="2" charset="-122"/>
              <a:cs typeface="Times New Roman" pitchFamily="18" charset="0"/>
            </a:endParaRPr>
          </a:p>
        </p:txBody>
      </p:sp>
      <p:sp>
        <p:nvSpPr>
          <p:cNvPr id="123" name="矩形 122">
            <a:extLst>
              <a:ext uri="{FF2B5EF4-FFF2-40B4-BE49-F238E27FC236}">
                <a16:creationId xmlns:a16="http://schemas.microsoft.com/office/drawing/2014/main" id="{29CBCABA-EFE4-4AD8-8FD3-32887CFC691C}"/>
              </a:ext>
            </a:extLst>
          </p:cNvPr>
          <p:cNvSpPr/>
          <p:nvPr/>
        </p:nvSpPr>
        <p:spPr>
          <a:xfrm>
            <a:off x="4954368" y="459310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2</a:t>
            </a:r>
            <a:endParaRPr lang="zh-CN" altLang="en-US" sz="1050" b="1" dirty="0">
              <a:latin typeface="宋体" pitchFamily="2" charset="-122"/>
              <a:ea typeface="宋体" pitchFamily="2" charset="-122"/>
              <a:cs typeface="Times New Roman" pitchFamily="18" charset="0"/>
            </a:endParaRPr>
          </a:p>
        </p:txBody>
      </p:sp>
      <p:sp>
        <p:nvSpPr>
          <p:cNvPr id="124" name="矩形 123">
            <a:extLst>
              <a:ext uri="{FF2B5EF4-FFF2-40B4-BE49-F238E27FC236}">
                <a16:creationId xmlns:a16="http://schemas.microsoft.com/office/drawing/2014/main" id="{4658DAC1-6D73-4F06-87A5-87C223F230C4}"/>
              </a:ext>
            </a:extLst>
          </p:cNvPr>
          <p:cNvSpPr/>
          <p:nvPr/>
        </p:nvSpPr>
        <p:spPr>
          <a:xfrm>
            <a:off x="4954368" y="4947435"/>
            <a:ext cx="630000" cy="252000"/>
          </a:xfrm>
          <a:prstGeom prst="rect">
            <a:avLst/>
          </a:prstGeom>
          <a:solidFill>
            <a:srgbClr val="FF9900">
              <a:alpha val="5411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latin typeface="宋体" pitchFamily="2" charset="-122"/>
                <a:ea typeface="宋体" pitchFamily="2" charset="-122"/>
                <a:cs typeface="Times New Roman" pitchFamily="18" charset="0"/>
              </a:rPr>
              <a:t>队伍</a:t>
            </a:r>
            <a:r>
              <a:rPr lang="en-US" altLang="zh-CN" sz="1050" b="1" dirty="0">
                <a:latin typeface="宋体" pitchFamily="2" charset="-122"/>
                <a:ea typeface="宋体" pitchFamily="2" charset="-122"/>
                <a:cs typeface="Times New Roman" pitchFamily="18" charset="0"/>
              </a:rPr>
              <a:t>3</a:t>
            </a:r>
            <a:endParaRPr lang="zh-CN" altLang="en-US" sz="1050" b="1" dirty="0">
              <a:latin typeface="宋体" pitchFamily="2" charset="-122"/>
              <a:ea typeface="宋体" pitchFamily="2" charset="-122"/>
              <a:cs typeface="Times New Roman" pitchFamily="18" charset="0"/>
            </a:endParaRPr>
          </a:p>
        </p:txBody>
      </p:sp>
      <p:sp>
        <p:nvSpPr>
          <p:cNvPr id="125" name="TextBox 49">
            <a:extLst>
              <a:ext uri="{FF2B5EF4-FFF2-40B4-BE49-F238E27FC236}">
                <a16:creationId xmlns:a16="http://schemas.microsoft.com/office/drawing/2014/main" id="{246BAAEE-3AA4-4792-9F67-667D24E8D269}"/>
              </a:ext>
            </a:extLst>
          </p:cNvPr>
          <p:cNvSpPr txBox="1"/>
          <p:nvPr/>
        </p:nvSpPr>
        <p:spPr>
          <a:xfrm>
            <a:off x="5612979" y="5545717"/>
            <a:ext cx="67326"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0</a:t>
            </a:r>
            <a:endParaRPr lang="zh-CN" altLang="en-US" sz="1050" b="1" dirty="0">
              <a:latin typeface="Times New Roman" pitchFamily="18" charset="0"/>
              <a:ea typeface="宋体" pitchFamily="2" charset="-122"/>
              <a:cs typeface="Times New Roman" pitchFamily="18" charset="0"/>
            </a:endParaRPr>
          </a:p>
        </p:txBody>
      </p:sp>
      <p:sp>
        <p:nvSpPr>
          <p:cNvPr id="126" name="TextBox 50">
            <a:extLst>
              <a:ext uri="{FF2B5EF4-FFF2-40B4-BE49-F238E27FC236}">
                <a16:creationId xmlns:a16="http://schemas.microsoft.com/office/drawing/2014/main" id="{A6B646B0-D29A-42BF-8756-1ACD64971979}"/>
              </a:ext>
            </a:extLst>
          </p:cNvPr>
          <p:cNvSpPr txBox="1"/>
          <p:nvPr/>
        </p:nvSpPr>
        <p:spPr>
          <a:xfrm>
            <a:off x="7962263" y="5560161"/>
            <a:ext cx="583493" cy="161583"/>
          </a:xfrm>
          <a:prstGeom prst="rect">
            <a:avLst/>
          </a:prstGeom>
          <a:noFill/>
        </p:spPr>
        <p:txBody>
          <a:bodyPr wrap="none" lIns="0" tIns="0" rIns="0" bIns="0" rtlCol="0">
            <a:spAutoFit/>
          </a:bodyPr>
          <a:lstStyle/>
          <a:p>
            <a:r>
              <a:rPr lang="zh-CN" altLang="en-US" sz="1050" b="1" dirty="0">
                <a:latin typeface="Times New Roman" pitchFamily="18" charset="0"/>
                <a:ea typeface="宋体" pitchFamily="2" charset="-122"/>
                <a:cs typeface="Times New Roman" pitchFamily="18" charset="0"/>
              </a:rPr>
              <a:t>时间</a:t>
            </a:r>
            <a:r>
              <a:rPr lang="en-US" altLang="zh-CN" sz="1050" b="1" dirty="0">
                <a:latin typeface="Times New Roman" pitchFamily="18" charset="0"/>
                <a:ea typeface="宋体" pitchFamily="2" charset="-122"/>
                <a:cs typeface="Times New Roman" pitchFamily="18" charset="0"/>
              </a:rPr>
              <a:t>(min)</a:t>
            </a:r>
            <a:endParaRPr lang="zh-CN" altLang="en-US" sz="1050" b="1" dirty="0">
              <a:latin typeface="Times New Roman" pitchFamily="18" charset="0"/>
              <a:ea typeface="宋体" pitchFamily="2" charset="-122"/>
              <a:cs typeface="Times New Roman" pitchFamily="18" charset="0"/>
            </a:endParaRPr>
          </a:p>
        </p:txBody>
      </p:sp>
      <p:sp>
        <p:nvSpPr>
          <p:cNvPr id="127" name="矩形 126">
            <a:extLst>
              <a:ext uri="{FF2B5EF4-FFF2-40B4-BE49-F238E27FC236}">
                <a16:creationId xmlns:a16="http://schemas.microsoft.com/office/drawing/2014/main" id="{B15ED1E5-B97C-4622-A227-28A61C7C91B0}"/>
              </a:ext>
            </a:extLst>
          </p:cNvPr>
          <p:cNvSpPr/>
          <p:nvPr/>
        </p:nvSpPr>
        <p:spPr>
          <a:xfrm>
            <a:off x="6166099" y="4624425"/>
            <a:ext cx="3600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③</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28" name="矩形 127">
            <a:extLst>
              <a:ext uri="{FF2B5EF4-FFF2-40B4-BE49-F238E27FC236}">
                <a16:creationId xmlns:a16="http://schemas.microsoft.com/office/drawing/2014/main" id="{67AA26F4-1944-416C-B832-8F69807E8549}"/>
              </a:ext>
            </a:extLst>
          </p:cNvPr>
          <p:cNvSpPr/>
          <p:nvPr/>
        </p:nvSpPr>
        <p:spPr>
          <a:xfrm>
            <a:off x="5627138" y="4624425"/>
            <a:ext cx="5400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①</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29" name="矩形 128">
            <a:extLst>
              <a:ext uri="{FF2B5EF4-FFF2-40B4-BE49-F238E27FC236}">
                <a16:creationId xmlns:a16="http://schemas.microsoft.com/office/drawing/2014/main" id="{3A869096-A31A-4154-8B95-D183B812C319}"/>
              </a:ext>
            </a:extLst>
          </p:cNvPr>
          <p:cNvSpPr/>
          <p:nvPr/>
        </p:nvSpPr>
        <p:spPr>
          <a:xfrm>
            <a:off x="6528224" y="4267391"/>
            <a:ext cx="83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⑥</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30" name="矩形 129">
            <a:extLst>
              <a:ext uri="{FF2B5EF4-FFF2-40B4-BE49-F238E27FC236}">
                <a16:creationId xmlns:a16="http://schemas.microsoft.com/office/drawing/2014/main" id="{9EF15AFE-3FC7-4855-A6C2-C827D5F52509}"/>
              </a:ext>
            </a:extLst>
          </p:cNvPr>
          <p:cNvSpPr/>
          <p:nvPr/>
        </p:nvSpPr>
        <p:spPr>
          <a:xfrm>
            <a:off x="6526099" y="4621958"/>
            <a:ext cx="7812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⑦</a:t>
            </a:r>
            <a:endParaRPr lang="zh-CN" altLang="en-US" sz="1050" b="1" dirty="0">
              <a:solidFill>
                <a:srgbClr val="0000FF"/>
              </a:solidFill>
              <a:latin typeface="Arial" panose="020B0604020202020204" pitchFamily="34" charset="0"/>
              <a:cs typeface="Arial" panose="020B0604020202020204" pitchFamily="34" charset="0"/>
            </a:endParaRPr>
          </a:p>
        </p:txBody>
      </p:sp>
      <p:sp>
        <p:nvSpPr>
          <p:cNvPr id="131" name="矩形 130">
            <a:extLst>
              <a:ext uri="{FF2B5EF4-FFF2-40B4-BE49-F238E27FC236}">
                <a16:creationId xmlns:a16="http://schemas.microsoft.com/office/drawing/2014/main" id="{F47F9187-9B39-413A-998A-3E8E7EE8A368}"/>
              </a:ext>
            </a:extLst>
          </p:cNvPr>
          <p:cNvSpPr/>
          <p:nvPr/>
        </p:nvSpPr>
        <p:spPr>
          <a:xfrm>
            <a:off x="5628123" y="4267391"/>
            <a:ext cx="478800" cy="1800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b="1" dirty="0">
                <a:solidFill>
                  <a:srgbClr val="0000FF"/>
                </a:solidFill>
                <a:latin typeface="Arial" panose="020B0604020202020204" pitchFamily="34" charset="0"/>
                <a:ea typeface="宋体"/>
                <a:cs typeface="Arial" panose="020B0604020202020204" pitchFamily="34" charset="0"/>
              </a:rPr>
              <a:t>②</a:t>
            </a:r>
            <a:endParaRPr lang="zh-CN" altLang="en-US" sz="1050" b="1" dirty="0">
              <a:solidFill>
                <a:srgbClr val="0000FF"/>
              </a:solidFill>
              <a:latin typeface="Arial" panose="020B0604020202020204" pitchFamily="34" charset="0"/>
              <a:cs typeface="Arial" panose="020B0604020202020204" pitchFamily="34" charset="0"/>
            </a:endParaRPr>
          </a:p>
        </p:txBody>
      </p:sp>
      <p:cxnSp>
        <p:nvCxnSpPr>
          <p:cNvPr id="132" name="直接连接符 131">
            <a:extLst>
              <a:ext uri="{FF2B5EF4-FFF2-40B4-BE49-F238E27FC236}">
                <a16:creationId xmlns:a16="http://schemas.microsoft.com/office/drawing/2014/main" id="{4260AF65-B8E0-4579-A5A4-55D65A1AA6D8}"/>
              </a:ext>
            </a:extLst>
          </p:cNvPr>
          <p:cNvCxnSpPr/>
          <p:nvPr/>
        </p:nvCxnSpPr>
        <p:spPr>
          <a:xfrm>
            <a:off x="6110107" y="4328022"/>
            <a:ext cx="0" cy="102239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3" name="直接连接符 132">
            <a:extLst>
              <a:ext uri="{FF2B5EF4-FFF2-40B4-BE49-F238E27FC236}">
                <a16:creationId xmlns:a16="http://schemas.microsoft.com/office/drawing/2014/main" id="{B450C2DD-CC56-4BE0-A4DE-1DB27999066C}"/>
              </a:ext>
            </a:extLst>
          </p:cNvPr>
          <p:cNvCxnSpPr/>
          <p:nvPr/>
        </p:nvCxnSpPr>
        <p:spPr>
          <a:xfrm>
            <a:off x="6523596" y="4384431"/>
            <a:ext cx="0" cy="97838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386ADB36-822B-4855-A242-CF9565D77A54}"/>
              </a:ext>
            </a:extLst>
          </p:cNvPr>
          <p:cNvCxnSpPr/>
          <p:nvPr/>
        </p:nvCxnSpPr>
        <p:spPr>
          <a:xfrm>
            <a:off x="7367659" y="4445005"/>
            <a:ext cx="0" cy="955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5" name="直接连接符 134">
            <a:extLst>
              <a:ext uri="{FF2B5EF4-FFF2-40B4-BE49-F238E27FC236}">
                <a16:creationId xmlns:a16="http://schemas.microsoft.com/office/drawing/2014/main" id="{6020A05D-684F-4026-815B-9755A4E93CDC}"/>
              </a:ext>
            </a:extLst>
          </p:cNvPr>
          <p:cNvCxnSpPr/>
          <p:nvPr/>
        </p:nvCxnSpPr>
        <p:spPr>
          <a:xfrm>
            <a:off x="6169137" y="4711958"/>
            <a:ext cx="0" cy="63845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6" name="直接连接符 135">
            <a:extLst>
              <a:ext uri="{FF2B5EF4-FFF2-40B4-BE49-F238E27FC236}">
                <a16:creationId xmlns:a16="http://schemas.microsoft.com/office/drawing/2014/main" id="{8493CFC7-9C81-4DD1-A704-276A29511B3E}"/>
              </a:ext>
            </a:extLst>
          </p:cNvPr>
          <p:cNvCxnSpPr/>
          <p:nvPr/>
        </p:nvCxnSpPr>
        <p:spPr>
          <a:xfrm>
            <a:off x="7304344" y="4715472"/>
            <a:ext cx="0" cy="54032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37" name="直接连接符 136">
            <a:extLst>
              <a:ext uri="{FF2B5EF4-FFF2-40B4-BE49-F238E27FC236}">
                <a16:creationId xmlns:a16="http://schemas.microsoft.com/office/drawing/2014/main" id="{560320F9-854C-45E2-8CFC-5A80407BE23E}"/>
              </a:ext>
            </a:extLst>
          </p:cNvPr>
          <p:cNvCxnSpPr/>
          <p:nvPr/>
        </p:nvCxnSpPr>
        <p:spPr>
          <a:xfrm>
            <a:off x="7184577" y="5109336"/>
            <a:ext cx="0" cy="26703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38" name="TextBox 62">
            <a:extLst>
              <a:ext uri="{FF2B5EF4-FFF2-40B4-BE49-F238E27FC236}">
                <a16:creationId xmlns:a16="http://schemas.microsoft.com/office/drawing/2014/main" id="{A7257643-C3D5-4D98-9E5A-2443F01E8331}"/>
              </a:ext>
            </a:extLst>
          </p:cNvPr>
          <p:cNvSpPr txBox="1"/>
          <p:nvPr/>
        </p:nvSpPr>
        <p:spPr>
          <a:xfrm>
            <a:off x="6124703" y="533505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p1</a:t>
            </a:r>
            <a:endParaRPr lang="zh-CN" altLang="en-US" sz="1050" b="1" dirty="0">
              <a:latin typeface="Times New Roman" pitchFamily="18" charset="0"/>
              <a:ea typeface="宋体" pitchFamily="2" charset="-122"/>
              <a:cs typeface="Times New Roman" pitchFamily="18" charset="0"/>
            </a:endParaRPr>
          </a:p>
        </p:txBody>
      </p:sp>
      <p:sp>
        <p:nvSpPr>
          <p:cNvPr id="139" name="TextBox 63">
            <a:extLst>
              <a:ext uri="{FF2B5EF4-FFF2-40B4-BE49-F238E27FC236}">
                <a16:creationId xmlns:a16="http://schemas.microsoft.com/office/drawing/2014/main" id="{AD79E1D4-74C4-4ACB-AFBB-934461CFDB8C}"/>
              </a:ext>
            </a:extLst>
          </p:cNvPr>
          <p:cNvSpPr txBox="1"/>
          <p:nvPr/>
        </p:nvSpPr>
        <p:spPr>
          <a:xfrm>
            <a:off x="7319843" y="5319665"/>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p6</a:t>
            </a:r>
            <a:endParaRPr lang="zh-CN" altLang="en-US" sz="1050" b="1" dirty="0">
              <a:latin typeface="Times New Roman" pitchFamily="18" charset="0"/>
              <a:ea typeface="宋体" pitchFamily="2" charset="-122"/>
              <a:cs typeface="Times New Roman" pitchFamily="18" charset="0"/>
            </a:endParaRPr>
          </a:p>
        </p:txBody>
      </p:sp>
      <p:sp>
        <p:nvSpPr>
          <p:cNvPr id="140" name="TextBox 64">
            <a:extLst>
              <a:ext uri="{FF2B5EF4-FFF2-40B4-BE49-F238E27FC236}">
                <a16:creationId xmlns:a16="http://schemas.microsoft.com/office/drawing/2014/main" id="{C3D5DE5E-48F7-4223-95F3-3AE602D2E289}"/>
              </a:ext>
            </a:extLst>
          </p:cNvPr>
          <p:cNvSpPr txBox="1"/>
          <p:nvPr/>
        </p:nvSpPr>
        <p:spPr>
          <a:xfrm>
            <a:off x="6429294" y="5335058"/>
            <a:ext cx="214802"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p3-4</a:t>
            </a:r>
            <a:endParaRPr lang="zh-CN" altLang="en-US" sz="1050" b="1" dirty="0">
              <a:latin typeface="Times New Roman" pitchFamily="18" charset="0"/>
              <a:ea typeface="宋体" pitchFamily="2" charset="-122"/>
              <a:cs typeface="Times New Roman" pitchFamily="18" charset="0"/>
            </a:endParaRPr>
          </a:p>
        </p:txBody>
      </p:sp>
      <p:sp>
        <p:nvSpPr>
          <p:cNvPr id="141" name="TextBox 65">
            <a:extLst>
              <a:ext uri="{FF2B5EF4-FFF2-40B4-BE49-F238E27FC236}">
                <a16:creationId xmlns:a16="http://schemas.microsoft.com/office/drawing/2014/main" id="{DA09CCE1-912F-401C-A185-8922AE71EF6B}"/>
              </a:ext>
            </a:extLst>
          </p:cNvPr>
          <p:cNvSpPr txBox="1"/>
          <p:nvPr/>
        </p:nvSpPr>
        <p:spPr>
          <a:xfrm>
            <a:off x="6986898" y="5589651"/>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120</a:t>
            </a:r>
            <a:endParaRPr lang="zh-CN" altLang="en-US" sz="1050" b="1" dirty="0">
              <a:latin typeface="Times New Roman" pitchFamily="18" charset="0"/>
              <a:ea typeface="宋体" pitchFamily="2" charset="-122"/>
              <a:cs typeface="Times New Roman" pitchFamily="18" charset="0"/>
            </a:endParaRPr>
          </a:p>
        </p:txBody>
      </p:sp>
      <p:sp>
        <p:nvSpPr>
          <p:cNvPr id="142" name="TextBox 66">
            <a:extLst>
              <a:ext uri="{FF2B5EF4-FFF2-40B4-BE49-F238E27FC236}">
                <a16:creationId xmlns:a16="http://schemas.microsoft.com/office/drawing/2014/main" id="{6A1F763B-DAD3-4912-A5DD-1D71BE509C3B}"/>
              </a:ext>
            </a:extLst>
          </p:cNvPr>
          <p:cNvSpPr txBox="1"/>
          <p:nvPr/>
        </p:nvSpPr>
        <p:spPr>
          <a:xfrm>
            <a:off x="7713868" y="5587829"/>
            <a:ext cx="201978" cy="161583"/>
          </a:xfrm>
          <a:prstGeom prst="rect">
            <a:avLst/>
          </a:prstGeom>
          <a:noFill/>
        </p:spPr>
        <p:txBody>
          <a:bodyPr wrap="none" lIns="0" tIns="0" rIns="0" bIns="0" rtlCol="0">
            <a:spAutoFit/>
          </a:bodyPr>
          <a:lstStyle/>
          <a:p>
            <a:r>
              <a:rPr lang="en-US" altLang="zh-CN" sz="1050" b="1" dirty="0">
                <a:latin typeface="Times New Roman" pitchFamily="18" charset="0"/>
                <a:ea typeface="宋体" pitchFamily="2" charset="-122"/>
                <a:cs typeface="Times New Roman" pitchFamily="18" charset="0"/>
              </a:rPr>
              <a:t>180</a:t>
            </a:r>
            <a:endParaRPr lang="zh-CN" altLang="en-US" sz="1050" b="1" dirty="0">
              <a:latin typeface="Times New Roman" pitchFamily="18" charset="0"/>
              <a:ea typeface="宋体" pitchFamily="2" charset="-122"/>
              <a:cs typeface="Times New Roman" pitchFamily="18" charset="0"/>
            </a:endParaRPr>
          </a:p>
        </p:txBody>
      </p:sp>
      <p:sp>
        <p:nvSpPr>
          <p:cNvPr id="143" name="TextBox 67">
            <a:extLst>
              <a:ext uri="{FF2B5EF4-FFF2-40B4-BE49-F238E27FC236}">
                <a16:creationId xmlns:a16="http://schemas.microsoft.com/office/drawing/2014/main" id="{6FFB609A-3D15-42EA-AB44-D834BA293D2C}"/>
              </a:ext>
            </a:extLst>
          </p:cNvPr>
          <p:cNvSpPr txBox="1"/>
          <p:nvPr/>
        </p:nvSpPr>
        <p:spPr>
          <a:xfrm>
            <a:off x="7235578" y="5199435"/>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p7</a:t>
            </a:r>
            <a:endParaRPr lang="zh-CN" altLang="en-US" sz="1050" b="1" dirty="0">
              <a:latin typeface="Times New Roman" pitchFamily="18" charset="0"/>
              <a:ea typeface="宋体" pitchFamily="2" charset="-122"/>
              <a:cs typeface="Times New Roman" pitchFamily="18" charset="0"/>
            </a:endParaRPr>
          </a:p>
        </p:txBody>
      </p:sp>
      <p:sp>
        <p:nvSpPr>
          <p:cNvPr id="144" name="TextBox 68">
            <a:extLst>
              <a:ext uri="{FF2B5EF4-FFF2-40B4-BE49-F238E27FC236}">
                <a16:creationId xmlns:a16="http://schemas.microsoft.com/office/drawing/2014/main" id="{F49C7926-5918-4DB3-9DC6-44BC5E537B78}"/>
              </a:ext>
            </a:extLst>
          </p:cNvPr>
          <p:cNvSpPr txBox="1"/>
          <p:nvPr/>
        </p:nvSpPr>
        <p:spPr>
          <a:xfrm>
            <a:off x="5992518" y="533212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p2</a:t>
            </a:r>
            <a:endParaRPr lang="zh-CN" altLang="en-US" sz="1050" b="1" dirty="0">
              <a:latin typeface="Times New Roman" pitchFamily="18" charset="0"/>
              <a:ea typeface="宋体" pitchFamily="2" charset="-122"/>
              <a:cs typeface="Times New Roman" pitchFamily="18" charset="0"/>
            </a:endParaRPr>
          </a:p>
        </p:txBody>
      </p:sp>
      <p:sp>
        <p:nvSpPr>
          <p:cNvPr id="145" name="TextBox 69">
            <a:extLst>
              <a:ext uri="{FF2B5EF4-FFF2-40B4-BE49-F238E27FC236}">
                <a16:creationId xmlns:a16="http://schemas.microsoft.com/office/drawing/2014/main" id="{543100E5-3262-47EE-B2A0-B8CD66E26504}"/>
              </a:ext>
            </a:extLst>
          </p:cNvPr>
          <p:cNvSpPr txBox="1"/>
          <p:nvPr/>
        </p:nvSpPr>
        <p:spPr>
          <a:xfrm>
            <a:off x="7081204" y="5319668"/>
            <a:ext cx="131446" cy="161583"/>
          </a:xfrm>
          <a:prstGeom prst="rect">
            <a:avLst/>
          </a:prstGeom>
          <a:noFill/>
        </p:spPr>
        <p:txBody>
          <a:bodyPr wrap="none" lIns="0" tIns="0" rIns="0" bIns="0" rtlCol="0">
            <a:spAutoFit/>
          </a:bodyPr>
          <a:lstStyle/>
          <a:p>
            <a:r>
              <a:rPr lang="en-US" altLang="zh-CN" sz="1050" b="1" i="1" dirty="0">
                <a:latin typeface="Times New Roman" pitchFamily="18" charset="0"/>
                <a:ea typeface="宋体" pitchFamily="2" charset="-122"/>
                <a:cs typeface="Times New Roman" pitchFamily="18" charset="0"/>
              </a:rPr>
              <a:t>t</a:t>
            </a:r>
            <a:r>
              <a:rPr lang="en-US" altLang="zh-CN" sz="1050" b="1" baseline="-25000" dirty="0">
                <a:latin typeface="Times New Roman" pitchFamily="18" charset="0"/>
                <a:ea typeface="宋体" pitchFamily="2" charset="-122"/>
                <a:cs typeface="Times New Roman" pitchFamily="18" charset="0"/>
              </a:rPr>
              <a:t>p5</a:t>
            </a:r>
            <a:endParaRPr lang="zh-CN" altLang="en-US" sz="1050" b="1" dirty="0">
              <a:latin typeface="Times New Roman" pitchFamily="18" charset="0"/>
              <a:ea typeface="宋体" pitchFamily="2" charset="-122"/>
              <a:cs typeface="Times New Roman" pitchFamily="18" charset="0"/>
            </a:endParaRPr>
          </a:p>
        </p:txBody>
      </p:sp>
      <p:sp>
        <p:nvSpPr>
          <p:cNvPr id="146" name="TextBox 70">
            <a:extLst>
              <a:ext uri="{FF2B5EF4-FFF2-40B4-BE49-F238E27FC236}">
                <a16:creationId xmlns:a16="http://schemas.microsoft.com/office/drawing/2014/main" id="{1F462BA9-C736-474C-BB1C-52372425D113}"/>
              </a:ext>
            </a:extLst>
          </p:cNvPr>
          <p:cNvSpPr txBox="1"/>
          <p:nvPr/>
        </p:nvSpPr>
        <p:spPr>
          <a:xfrm>
            <a:off x="5806465" y="3820342"/>
            <a:ext cx="2020700" cy="161583"/>
          </a:xfrm>
          <a:prstGeom prst="rect">
            <a:avLst/>
          </a:prstGeom>
          <a:noFill/>
        </p:spPr>
        <p:txBody>
          <a:bodyPr wrap="square" lIns="0" tIns="0" rIns="0" bIns="0" rtlCol="0">
            <a:spAutoFit/>
          </a:bodyPr>
          <a:lstStyle/>
          <a:p>
            <a:r>
              <a:rPr lang="zh-CN" altLang="en-US" sz="1050" b="1" dirty="0">
                <a:latin typeface="宋体"/>
                <a:ea typeface="宋体"/>
              </a:rPr>
              <a:t>次序</a:t>
            </a:r>
            <a:r>
              <a:rPr lang="en-US" altLang="zh-CN" sz="1050" b="1" dirty="0">
                <a:latin typeface="宋体"/>
                <a:ea typeface="宋体"/>
              </a:rPr>
              <a:t>2</a:t>
            </a:r>
            <a:r>
              <a:rPr lang="zh-CN" altLang="en-US" sz="1050" b="1" dirty="0">
                <a:latin typeface="宋体"/>
                <a:ea typeface="宋体"/>
              </a:rPr>
              <a:t>：③ ① ⑤ ④ ⑦ ⑥ ②</a:t>
            </a:r>
            <a:endParaRPr lang="zh-CN" altLang="en-US" sz="1050" b="1" dirty="0"/>
          </a:p>
        </p:txBody>
      </p:sp>
      <p:sp>
        <p:nvSpPr>
          <p:cNvPr id="147" name="文本框 146">
            <a:extLst>
              <a:ext uri="{FF2B5EF4-FFF2-40B4-BE49-F238E27FC236}">
                <a16:creationId xmlns:a16="http://schemas.microsoft.com/office/drawing/2014/main" id="{3F0853C0-AB05-4757-A068-F3443643BA9F}"/>
              </a:ext>
            </a:extLst>
          </p:cNvPr>
          <p:cNvSpPr txBox="1"/>
          <p:nvPr/>
        </p:nvSpPr>
        <p:spPr>
          <a:xfrm>
            <a:off x="943163" y="5780245"/>
            <a:ext cx="6917090" cy="738664"/>
          </a:xfrm>
          <a:prstGeom prst="rect">
            <a:avLst/>
          </a:prstGeom>
          <a:noFill/>
        </p:spPr>
        <p:txBody>
          <a:bodyPr wrap="square" lIns="0" tIns="0" rIns="0" bIns="0" rtlCol="0">
            <a:spAutoFit/>
          </a:bodyPr>
          <a:lstStyle/>
          <a:p>
            <a:pPr algn="ctr"/>
            <a:r>
              <a:rPr lang="zh-CN" altLang="en-US" sz="2400" b="1" dirty="0">
                <a:latin typeface="黑体" panose="02010609060101010101" pitchFamily="49" charset="-122"/>
                <a:ea typeface="黑体" panose="02010609060101010101" pitchFamily="49" charset="-122"/>
              </a:rPr>
              <a:t>震后破坏管道恢复次序会影响恢复过程中管网的服务能力</a:t>
            </a:r>
          </a:p>
        </p:txBody>
      </p:sp>
    </p:spTree>
    <p:extLst>
      <p:ext uri="{BB962C8B-B14F-4D97-AF65-F5344CB8AC3E}">
        <p14:creationId xmlns:p14="http://schemas.microsoft.com/office/powerpoint/2010/main" val="362905142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solidFill>
            <a:srgbClr val="0096C3"/>
          </a:solidFill>
        </p:spPr>
        <p:txBody>
          <a:bodyPr wrap="none" rtlCol="0">
            <a:spAutoFit/>
          </a:bodyPr>
          <a:lstStyle/>
          <a:p>
            <a:r>
              <a:rPr lang="zh-CN" altLang="en-US" sz="2000" dirty="0">
                <a:solidFill>
                  <a:schemeClr val="bg1"/>
                </a:solidFill>
              </a:rPr>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sp>
        <p:nvSpPr>
          <p:cNvPr id="21" name="矩形 20">
            <a:extLst>
              <a:ext uri="{FF2B5EF4-FFF2-40B4-BE49-F238E27FC236}">
                <a16:creationId xmlns:a16="http://schemas.microsoft.com/office/drawing/2014/main" id="{FE71E686-6D16-4477-A198-E3BE14012B9B}"/>
              </a:ext>
            </a:extLst>
          </p:cNvPr>
          <p:cNvSpPr/>
          <p:nvPr/>
        </p:nvSpPr>
        <p:spPr>
          <a:xfrm>
            <a:off x="323529" y="1866890"/>
            <a:ext cx="8136904" cy="2585323"/>
          </a:xfrm>
          <a:prstGeom prst="rect">
            <a:avLst/>
          </a:prstGeom>
        </p:spPr>
        <p:txBody>
          <a:bodyPr wrap="square">
            <a:spAutoFit/>
          </a:bodyPr>
          <a:lstStyle/>
          <a:p>
            <a:r>
              <a:rPr lang="zh-CN" altLang="en-US" b="1" dirty="0"/>
              <a:t>震前重要度排序方法</a:t>
            </a:r>
            <a:endParaRPr lang="en-US" altLang="zh-CN" b="1" dirty="0"/>
          </a:p>
          <a:p>
            <a:endParaRPr lang="en-US" altLang="zh-CN" b="1" dirty="0"/>
          </a:p>
          <a:p>
            <a:r>
              <a:rPr lang="zh-CN" altLang="en-US" dirty="0"/>
              <a:t>震前重要度排序方法对修复事件排序的基本步骤为：</a:t>
            </a:r>
            <a:endParaRPr lang="en-US" altLang="zh-CN" dirty="0"/>
          </a:p>
          <a:p>
            <a:r>
              <a:rPr lang="zh-CN" altLang="en-US" dirty="0"/>
              <a:t>①确定破坏管道的震前重要度，</a:t>
            </a:r>
            <a:endParaRPr lang="en-US" altLang="zh-CN" dirty="0"/>
          </a:p>
          <a:p>
            <a:r>
              <a:rPr lang="zh-CN" altLang="en-US" dirty="0"/>
              <a:t>②根据管道的震前重要度确定对应的修复事件的优先度，</a:t>
            </a:r>
            <a:endParaRPr lang="en-US" altLang="zh-CN" dirty="0"/>
          </a:p>
          <a:p>
            <a:r>
              <a:rPr lang="zh-CN" altLang="en-US" dirty="0"/>
              <a:t>③根据事件的优先度进行排序，优先度越高，排序越靠前。</a:t>
            </a:r>
            <a:endParaRPr lang="en-US" altLang="zh-CN" dirty="0"/>
          </a:p>
          <a:p>
            <a:endParaRPr lang="en-US" altLang="zh-CN" dirty="0"/>
          </a:p>
          <a:p>
            <a:r>
              <a:rPr lang="zh-CN" altLang="en-US" dirty="0"/>
              <a:t>此方法原理清晰，计算简单。常用的指标有：管径、震前管道流量、管道水力重要度等。</a:t>
            </a:r>
          </a:p>
        </p:txBody>
      </p:sp>
    </p:spTree>
    <p:extLst>
      <p:ext uri="{BB962C8B-B14F-4D97-AF65-F5344CB8AC3E}">
        <p14:creationId xmlns:p14="http://schemas.microsoft.com/office/powerpoint/2010/main" val="313389247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solidFill>
            <a:srgbClr val="0096C3"/>
          </a:solidFill>
        </p:spPr>
        <p:txBody>
          <a:bodyPr wrap="none" rtlCol="0">
            <a:spAutoFit/>
          </a:bodyPr>
          <a:lstStyle/>
          <a:p>
            <a:r>
              <a:rPr lang="zh-CN" altLang="en-US" sz="2000" dirty="0">
                <a:solidFill>
                  <a:schemeClr val="bg1"/>
                </a:solidFill>
              </a:rPr>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sp>
        <p:nvSpPr>
          <p:cNvPr id="21" name="矩形 20">
            <a:extLst>
              <a:ext uri="{FF2B5EF4-FFF2-40B4-BE49-F238E27FC236}">
                <a16:creationId xmlns:a16="http://schemas.microsoft.com/office/drawing/2014/main" id="{FE71E686-6D16-4477-A198-E3BE14012B9B}"/>
              </a:ext>
            </a:extLst>
          </p:cNvPr>
          <p:cNvSpPr/>
          <p:nvPr/>
        </p:nvSpPr>
        <p:spPr>
          <a:xfrm>
            <a:off x="323529" y="1866890"/>
            <a:ext cx="8136904" cy="2862322"/>
          </a:xfrm>
          <a:prstGeom prst="rect">
            <a:avLst/>
          </a:prstGeom>
        </p:spPr>
        <p:txBody>
          <a:bodyPr wrap="square">
            <a:spAutoFit/>
          </a:bodyPr>
          <a:lstStyle/>
          <a:p>
            <a:r>
              <a:rPr lang="zh-CN" altLang="en-US" b="1" dirty="0"/>
              <a:t>震后重要度排序方法</a:t>
            </a:r>
            <a:endParaRPr lang="en-US" altLang="zh-CN" b="1" dirty="0"/>
          </a:p>
          <a:p>
            <a:endParaRPr lang="en-US" altLang="zh-CN" b="1" dirty="0"/>
          </a:p>
          <a:p>
            <a:r>
              <a:rPr lang="zh-CN" altLang="en-US" dirty="0"/>
              <a:t>震后损失重要度排序方法对修复事件排序的基本步骤为：</a:t>
            </a:r>
            <a:endParaRPr lang="en-US" altLang="zh-CN" dirty="0"/>
          </a:p>
          <a:p>
            <a:r>
              <a:rPr lang="zh-CN" altLang="en-US" dirty="0"/>
              <a:t>①在隔离阶段根据隔离事件对应的管道的震后功能损失指标进行排序；</a:t>
            </a:r>
            <a:endParaRPr lang="en-US" altLang="zh-CN" dirty="0"/>
          </a:p>
          <a:p>
            <a:r>
              <a:rPr lang="zh-CN" altLang="en-US" dirty="0"/>
              <a:t>②在维修阶段优先对替换事件排序，替换事件排序结束后对补漏事件排序；</a:t>
            </a:r>
            <a:endParaRPr lang="en-US" altLang="zh-CN" dirty="0"/>
          </a:p>
          <a:p>
            <a:r>
              <a:rPr lang="zh-CN" altLang="en-US" dirty="0"/>
              <a:t>③对于相同类型的事件，根据事件对应的管道的震后功能损失指标进行排序。</a:t>
            </a:r>
            <a:endParaRPr lang="en-US" altLang="zh-CN" dirty="0"/>
          </a:p>
          <a:p>
            <a:endParaRPr lang="en-US" altLang="zh-CN" dirty="0"/>
          </a:p>
          <a:p>
            <a:r>
              <a:rPr lang="zh-CN" altLang="en-US" dirty="0"/>
              <a:t>与震前重要度排序方法相比，此方法考虑了管道不同类型破坏（断开与泄漏）对管网输水能力的影响，并且计算简单，仅需少量水力模拟（计算流量）或无需水力模拟（计算距离）即可完成排序。</a:t>
            </a:r>
          </a:p>
        </p:txBody>
      </p:sp>
    </p:spTree>
    <p:extLst>
      <p:ext uri="{BB962C8B-B14F-4D97-AF65-F5344CB8AC3E}">
        <p14:creationId xmlns:p14="http://schemas.microsoft.com/office/powerpoint/2010/main" val="346596205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solidFill>
            <a:srgbClr val="0096C3"/>
          </a:solidFill>
        </p:spPr>
        <p:txBody>
          <a:bodyPr wrap="none" rtlCol="0">
            <a:spAutoFit/>
          </a:bodyPr>
          <a:lstStyle/>
          <a:p>
            <a:r>
              <a:rPr lang="zh-CN" altLang="en-US" sz="2000" dirty="0">
                <a:solidFill>
                  <a:schemeClr val="bg1"/>
                </a:solidFill>
              </a:rPr>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sp>
        <p:nvSpPr>
          <p:cNvPr id="7" name="矩形 6">
            <a:extLst>
              <a:ext uri="{FF2B5EF4-FFF2-40B4-BE49-F238E27FC236}">
                <a16:creationId xmlns:a16="http://schemas.microsoft.com/office/drawing/2014/main" id="{BB5A9354-6DE7-48C9-821F-7FF1EE9BA69E}"/>
              </a:ext>
            </a:extLst>
          </p:cNvPr>
          <p:cNvSpPr/>
          <p:nvPr/>
        </p:nvSpPr>
        <p:spPr>
          <a:xfrm>
            <a:off x="312539" y="1710829"/>
            <a:ext cx="8136904" cy="923330"/>
          </a:xfrm>
          <a:prstGeom prst="rect">
            <a:avLst/>
          </a:prstGeom>
        </p:spPr>
        <p:txBody>
          <a:bodyPr wrap="square">
            <a:spAutoFit/>
          </a:bodyPr>
          <a:lstStyle/>
          <a:p>
            <a:r>
              <a:rPr lang="zh-CN" altLang="en-US" b="1" dirty="0"/>
              <a:t>全局优化方法</a:t>
            </a:r>
            <a:endParaRPr lang="en-US" altLang="zh-CN" b="1" dirty="0"/>
          </a:p>
          <a:p>
            <a:r>
              <a:rPr lang="zh-CN" altLang="en-US" dirty="0"/>
              <a:t>抗震韧性全局优化排序方法将修复事件的排序作为优化变量，以供水管网抗震韧性最大化作为优化目标。可采用遗传算法求解优化模型。</a:t>
            </a:r>
            <a:endParaRPr lang="en-US" altLang="zh-CN" dirty="0"/>
          </a:p>
        </p:txBody>
      </p:sp>
    </p:spTree>
    <p:extLst>
      <p:ext uri="{BB962C8B-B14F-4D97-AF65-F5344CB8AC3E}">
        <p14:creationId xmlns:p14="http://schemas.microsoft.com/office/powerpoint/2010/main" val="166773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solidFill>
            <a:srgbClr val="0096C3"/>
          </a:solidFill>
        </p:spPr>
        <p:txBody>
          <a:bodyPr wrap="none" rtlCol="0">
            <a:spAutoFit/>
          </a:bodyPr>
          <a:lstStyle/>
          <a:p>
            <a:r>
              <a:rPr lang="zh-CN" altLang="en-US" sz="2000" dirty="0">
                <a:solidFill>
                  <a:schemeClr val="bg1"/>
                </a:solidFill>
              </a:rPr>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pic>
        <p:nvPicPr>
          <p:cNvPr id="5" name="图片 4">
            <a:extLst>
              <a:ext uri="{FF2B5EF4-FFF2-40B4-BE49-F238E27FC236}">
                <a16:creationId xmlns:a16="http://schemas.microsoft.com/office/drawing/2014/main" id="{DFD542EB-B8C5-4EF9-AE2B-C2B5FBD7153D}"/>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2539" y="3178149"/>
            <a:ext cx="4744720" cy="3473450"/>
          </a:xfrm>
          <a:prstGeom prst="rect">
            <a:avLst/>
          </a:prstGeom>
          <a:noFill/>
        </p:spPr>
      </p:pic>
      <p:pic>
        <p:nvPicPr>
          <p:cNvPr id="14" name="图片 13">
            <a:extLst>
              <a:ext uri="{FF2B5EF4-FFF2-40B4-BE49-F238E27FC236}">
                <a16:creationId xmlns:a16="http://schemas.microsoft.com/office/drawing/2014/main" id="{663A1DE3-275C-4304-B684-B6642543B5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51001" y="3429000"/>
            <a:ext cx="3606800" cy="2087880"/>
          </a:xfrm>
          <a:prstGeom prst="rect">
            <a:avLst/>
          </a:prstGeom>
          <a:noFill/>
        </p:spPr>
      </p:pic>
      <p:sp>
        <p:nvSpPr>
          <p:cNvPr id="7" name="矩形 6">
            <a:extLst>
              <a:ext uri="{FF2B5EF4-FFF2-40B4-BE49-F238E27FC236}">
                <a16:creationId xmlns:a16="http://schemas.microsoft.com/office/drawing/2014/main" id="{BB5A9354-6DE7-48C9-821F-7FF1EE9BA69E}"/>
              </a:ext>
            </a:extLst>
          </p:cNvPr>
          <p:cNvSpPr/>
          <p:nvPr/>
        </p:nvSpPr>
        <p:spPr>
          <a:xfrm>
            <a:off x="312539" y="1710829"/>
            <a:ext cx="8136904" cy="923330"/>
          </a:xfrm>
          <a:prstGeom prst="rect">
            <a:avLst/>
          </a:prstGeom>
        </p:spPr>
        <p:txBody>
          <a:bodyPr wrap="square">
            <a:spAutoFit/>
          </a:bodyPr>
          <a:lstStyle/>
          <a:p>
            <a:r>
              <a:rPr lang="zh-CN" altLang="en-US" b="1" dirty="0"/>
              <a:t>全局优化方法</a:t>
            </a:r>
            <a:endParaRPr lang="en-US" altLang="zh-CN" b="1" dirty="0"/>
          </a:p>
          <a:p>
            <a:r>
              <a:rPr lang="zh-CN" altLang="en-US" dirty="0"/>
              <a:t>抗震韧性全局优化排序方法将修复事件的排序作为优化变量，以供水管网抗震韧性最大化作为优化目标。可采用遗传算法求解优化模型。</a:t>
            </a:r>
            <a:endParaRPr lang="en-US" altLang="zh-CN" dirty="0"/>
          </a:p>
        </p:txBody>
      </p:sp>
      <p:sp>
        <p:nvSpPr>
          <p:cNvPr id="3" name="文本框 2">
            <a:extLst>
              <a:ext uri="{FF2B5EF4-FFF2-40B4-BE49-F238E27FC236}">
                <a16:creationId xmlns:a16="http://schemas.microsoft.com/office/drawing/2014/main" id="{49DFA131-B225-4927-B023-8DBBBC8011BB}"/>
              </a:ext>
            </a:extLst>
          </p:cNvPr>
          <p:cNvSpPr txBox="1"/>
          <p:nvPr/>
        </p:nvSpPr>
        <p:spPr>
          <a:xfrm>
            <a:off x="312539" y="2924944"/>
            <a:ext cx="1107996" cy="369332"/>
          </a:xfrm>
          <a:prstGeom prst="rect">
            <a:avLst/>
          </a:prstGeom>
          <a:noFill/>
        </p:spPr>
        <p:txBody>
          <a:bodyPr wrap="none" rtlCol="0">
            <a:spAutoFit/>
          </a:bodyPr>
          <a:lstStyle/>
          <a:p>
            <a:r>
              <a:rPr lang="zh-CN" altLang="en-US" dirty="0"/>
              <a:t>遗传算法</a:t>
            </a:r>
          </a:p>
        </p:txBody>
      </p:sp>
    </p:spTree>
    <p:extLst>
      <p:ext uri="{BB962C8B-B14F-4D97-AF65-F5344CB8AC3E}">
        <p14:creationId xmlns:p14="http://schemas.microsoft.com/office/powerpoint/2010/main" val="13071636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solidFill>
            <a:srgbClr val="0096C3"/>
          </a:solidFill>
        </p:spPr>
        <p:txBody>
          <a:bodyPr wrap="none" rtlCol="0">
            <a:spAutoFit/>
          </a:bodyPr>
          <a:lstStyle/>
          <a:p>
            <a:r>
              <a:rPr lang="zh-CN" altLang="en-US" sz="2000" dirty="0">
                <a:solidFill>
                  <a:schemeClr val="bg1"/>
                </a:solidFill>
              </a:rPr>
              <a:t>动态排序方法</a:t>
            </a:r>
          </a:p>
        </p:txBody>
      </p:sp>
      <p:pic>
        <p:nvPicPr>
          <p:cNvPr id="13" name="图片 12">
            <a:extLst>
              <a:ext uri="{FF2B5EF4-FFF2-40B4-BE49-F238E27FC236}">
                <a16:creationId xmlns:a16="http://schemas.microsoft.com/office/drawing/2014/main" id="{6227A7F6-6AE9-409D-89B6-443541CD5D59}"/>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55576" y="4005064"/>
            <a:ext cx="3176270" cy="1853565"/>
          </a:xfrm>
          <a:prstGeom prst="rect">
            <a:avLst/>
          </a:prstGeom>
          <a:noFill/>
        </p:spPr>
      </p:pic>
      <p:pic>
        <p:nvPicPr>
          <p:cNvPr id="14" name="图片 13">
            <a:extLst>
              <a:ext uri="{FF2B5EF4-FFF2-40B4-BE49-F238E27FC236}">
                <a16:creationId xmlns:a16="http://schemas.microsoft.com/office/drawing/2014/main" id="{7FCEFBB1-C434-4B46-AD1D-755B5ED0D28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79090" y="2204864"/>
            <a:ext cx="3538061" cy="4323398"/>
          </a:xfrm>
          <a:prstGeom prst="rect">
            <a:avLst/>
          </a:prstGeom>
          <a:noFill/>
          <a:ln>
            <a:noFill/>
          </a:ln>
        </p:spPr>
      </p:pic>
      <p:pic>
        <p:nvPicPr>
          <p:cNvPr id="15" name="图片 14">
            <a:extLst>
              <a:ext uri="{FF2B5EF4-FFF2-40B4-BE49-F238E27FC236}">
                <a16:creationId xmlns:a16="http://schemas.microsoft.com/office/drawing/2014/main" id="{DCE2E202-AD78-4D55-A4EA-4C73FD5B7D1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244804" y="5858629"/>
            <a:ext cx="1219200" cy="731520"/>
          </a:xfrm>
          <a:prstGeom prst="rect">
            <a:avLst/>
          </a:prstGeom>
          <a:noFill/>
          <a:ln>
            <a:noFill/>
          </a:ln>
        </p:spPr>
      </p:pic>
      <p:sp>
        <p:nvSpPr>
          <p:cNvPr id="3" name="矩形 2">
            <a:extLst>
              <a:ext uri="{FF2B5EF4-FFF2-40B4-BE49-F238E27FC236}">
                <a16:creationId xmlns:a16="http://schemas.microsoft.com/office/drawing/2014/main" id="{0589394E-0376-45AC-8880-A0E658B25520}"/>
              </a:ext>
            </a:extLst>
          </p:cNvPr>
          <p:cNvSpPr/>
          <p:nvPr/>
        </p:nvSpPr>
        <p:spPr>
          <a:xfrm>
            <a:off x="467544" y="2276872"/>
            <a:ext cx="4572000" cy="1477328"/>
          </a:xfrm>
          <a:prstGeom prst="rect">
            <a:avLst/>
          </a:prstGeom>
        </p:spPr>
        <p:txBody>
          <a:bodyPr>
            <a:spAutoFit/>
          </a:bodyPr>
          <a:lstStyle/>
          <a:p>
            <a:r>
              <a:rPr lang="zh-CN" altLang="en-US" dirty="0"/>
              <a:t>该方法的核心是将修复队伍进行一次修复活动看作一次投资，则修复活动完成所需时间为投资的成本，而修复活动完成后管网性能提升率为投资收益，以投资收益与投资成本之比为投资收益率。</a:t>
            </a:r>
          </a:p>
        </p:txBody>
      </p:sp>
      <p:sp>
        <p:nvSpPr>
          <p:cNvPr id="5" name="矩形 4">
            <a:extLst>
              <a:ext uri="{FF2B5EF4-FFF2-40B4-BE49-F238E27FC236}">
                <a16:creationId xmlns:a16="http://schemas.microsoft.com/office/drawing/2014/main" id="{8C2212E3-4FD8-4252-A26F-80E29C4DE878}"/>
              </a:ext>
            </a:extLst>
          </p:cNvPr>
          <p:cNvSpPr/>
          <p:nvPr/>
        </p:nvSpPr>
        <p:spPr>
          <a:xfrm>
            <a:off x="451845" y="1741919"/>
            <a:ext cx="2787943" cy="369332"/>
          </a:xfrm>
          <a:prstGeom prst="rect">
            <a:avLst/>
          </a:prstGeom>
        </p:spPr>
        <p:txBody>
          <a:bodyPr wrap="none">
            <a:spAutoFit/>
          </a:bodyPr>
          <a:lstStyle/>
          <a:p>
            <a:r>
              <a:rPr lang="zh-CN" altLang="en-US" b="1" dirty="0"/>
              <a:t> 动态投资收益率排序方法</a:t>
            </a:r>
          </a:p>
        </p:txBody>
      </p:sp>
    </p:spTree>
    <p:extLst>
      <p:ext uri="{BB962C8B-B14F-4D97-AF65-F5344CB8AC3E}">
        <p14:creationId xmlns:p14="http://schemas.microsoft.com/office/powerpoint/2010/main" val="134566437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pic>
        <p:nvPicPr>
          <p:cNvPr id="5" name="图片 4">
            <a:extLst>
              <a:ext uri="{FF2B5EF4-FFF2-40B4-BE49-F238E27FC236}">
                <a16:creationId xmlns:a16="http://schemas.microsoft.com/office/drawing/2014/main" id="{E6FEADA2-129A-475C-85AE-C0102828906D}"/>
              </a:ext>
            </a:extLst>
          </p:cNvPr>
          <p:cNvPicPr/>
          <p:nvPr/>
        </p:nvPicPr>
        <p:blipFill rotWithShape="1">
          <a:blip r:embed="rId2"/>
          <a:srcRect l="21167" t="3108"/>
          <a:stretch/>
        </p:blipFill>
        <p:spPr bwMode="auto">
          <a:xfrm>
            <a:off x="611560" y="1710829"/>
            <a:ext cx="2937510" cy="2051685"/>
          </a:xfrm>
          <a:prstGeom prst="rect">
            <a:avLst/>
          </a:prstGeom>
          <a:ln>
            <a:noFill/>
          </a:ln>
          <a:extLst>
            <a:ext uri="{53640926-AAD7-44D8-BBD7-CCE9431645EC}">
              <a14:shadowObscured xmlns:a14="http://schemas.microsoft.com/office/drawing/2010/main"/>
            </a:ext>
          </a:extLst>
        </p:spPr>
      </p:pic>
      <p:pic>
        <p:nvPicPr>
          <p:cNvPr id="6" name="图片 5">
            <a:extLst>
              <a:ext uri="{FF2B5EF4-FFF2-40B4-BE49-F238E27FC236}">
                <a16:creationId xmlns:a16="http://schemas.microsoft.com/office/drawing/2014/main" id="{CCA6C847-812B-4F54-93C6-E4B1C8742E5A}"/>
              </a:ext>
            </a:extLst>
          </p:cNvPr>
          <p:cNvPicPr/>
          <p:nvPr/>
        </p:nvPicPr>
        <p:blipFill>
          <a:blip r:embed="rId3" cstate="print">
            <a:extLst>
              <a:ext uri="{28A0092B-C50C-407E-A947-70E740481C1C}">
                <a14:useLocalDpi xmlns:a14="http://schemas.microsoft.com/office/drawing/2010/main" val="0"/>
              </a:ext>
            </a:extLst>
          </a:blip>
          <a:srcRect t="2" b="1205"/>
          <a:stretch>
            <a:fillRect/>
          </a:stretch>
        </p:blipFill>
        <p:spPr bwMode="auto">
          <a:xfrm>
            <a:off x="4572000" y="1720105"/>
            <a:ext cx="4208145" cy="4147185"/>
          </a:xfrm>
          <a:prstGeom prst="rect">
            <a:avLst/>
          </a:prstGeom>
          <a:noFill/>
          <a:ln>
            <a:noFill/>
          </a:ln>
        </p:spPr>
      </p:pic>
      <p:graphicFrame>
        <p:nvGraphicFramePr>
          <p:cNvPr id="7" name="表格 6">
            <a:extLst>
              <a:ext uri="{FF2B5EF4-FFF2-40B4-BE49-F238E27FC236}">
                <a16:creationId xmlns:a16="http://schemas.microsoft.com/office/drawing/2014/main" id="{5E12781A-2469-418A-BF56-557CDFE76443}"/>
              </a:ext>
            </a:extLst>
          </p:cNvPr>
          <p:cNvGraphicFramePr>
            <a:graphicFrameLocks noGrp="1"/>
          </p:cNvGraphicFramePr>
          <p:nvPr>
            <p:extLst>
              <p:ext uri="{D42A27DB-BD31-4B8C-83A1-F6EECF244321}">
                <p14:modId xmlns:p14="http://schemas.microsoft.com/office/powerpoint/2010/main" val="1015080539"/>
              </p:ext>
            </p:extLst>
          </p:nvPr>
        </p:nvGraphicFramePr>
        <p:xfrm>
          <a:off x="363854" y="3793033"/>
          <a:ext cx="3185215" cy="2493015"/>
        </p:xfrm>
        <a:graphic>
          <a:graphicData uri="http://schemas.openxmlformats.org/drawingml/2006/table">
            <a:tbl>
              <a:tblPr firstRow="1" firstCol="1" bandRow="1">
                <a:tableStyleId>{21E4AEA4-8DFA-4A89-87EB-49C32662AFE0}</a:tableStyleId>
              </a:tblPr>
              <a:tblGrid>
                <a:gridCol w="796043">
                  <a:extLst>
                    <a:ext uri="{9D8B030D-6E8A-4147-A177-3AD203B41FA5}">
                      <a16:colId xmlns:a16="http://schemas.microsoft.com/office/drawing/2014/main" val="283907689"/>
                    </a:ext>
                  </a:extLst>
                </a:gridCol>
                <a:gridCol w="796043">
                  <a:extLst>
                    <a:ext uri="{9D8B030D-6E8A-4147-A177-3AD203B41FA5}">
                      <a16:colId xmlns:a16="http://schemas.microsoft.com/office/drawing/2014/main" val="423923636"/>
                    </a:ext>
                  </a:extLst>
                </a:gridCol>
                <a:gridCol w="796043">
                  <a:extLst>
                    <a:ext uri="{9D8B030D-6E8A-4147-A177-3AD203B41FA5}">
                      <a16:colId xmlns:a16="http://schemas.microsoft.com/office/drawing/2014/main" val="2397243700"/>
                    </a:ext>
                  </a:extLst>
                </a:gridCol>
                <a:gridCol w="797086">
                  <a:extLst>
                    <a:ext uri="{9D8B030D-6E8A-4147-A177-3AD203B41FA5}">
                      <a16:colId xmlns:a16="http://schemas.microsoft.com/office/drawing/2014/main" val="1655258475"/>
                    </a:ext>
                  </a:extLst>
                </a:gridCol>
              </a:tblGrid>
              <a:tr h="0">
                <a:tc>
                  <a:txBody>
                    <a:bodyPr/>
                    <a:lstStyle/>
                    <a:p>
                      <a:pPr algn="ctr">
                        <a:lnSpc>
                          <a:spcPct val="130000"/>
                        </a:lnSpc>
                        <a:spcAft>
                          <a:spcPts val="0"/>
                        </a:spcAft>
                      </a:pPr>
                      <a:r>
                        <a:rPr lang="zh-CN" sz="1400" kern="100" spc="10">
                          <a:effectLst/>
                        </a:rPr>
                        <a:t>工况</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400" kern="100" spc="10">
                          <a:effectLst/>
                        </a:rPr>
                        <a:t>断开</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400" kern="100" spc="10">
                          <a:effectLst/>
                        </a:rPr>
                        <a:t>泄漏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zh-CN" sz="1400" kern="100" spc="10">
                          <a:effectLst/>
                        </a:rPr>
                        <a:t>总数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90324369"/>
                  </a:ext>
                </a:extLst>
              </a:tr>
              <a:tr h="0">
                <a:tc>
                  <a:txBody>
                    <a:bodyPr/>
                    <a:lstStyle/>
                    <a:p>
                      <a:pPr algn="ctr">
                        <a:lnSpc>
                          <a:spcPct val="130000"/>
                        </a:lnSpc>
                        <a:spcAft>
                          <a:spcPts val="0"/>
                        </a:spcAft>
                      </a:pPr>
                      <a:r>
                        <a:rPr lang="en-US" sz="1400" kern="100" spc="10">
                          <a:effectLst/>
                        </a:rPr>
                        <a:t>1</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28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32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16194240"/>
                  </a:ext>
                </a:extLst>
              </a:tr>
              <a:tr h="0">
                <a:tc>
                  <a:txBody>
                    <a:bodyPr/>
                    <a:lstStyle/>
                    <a:p>
                      <a:pPr algn="ctr">
                        <a:lnSpc>
                          <a:spcPct val="130000"/>
                        </a:lnSpc>
                        <a:spcAft>
                          <a:spcPts val="0"/>
                        </a:spcAft>
                      </a:pPr>
                      <a:r>
                        <a:rPr lang="en-US" sz="1400" kern="100" spc="10">
                          <a:effectLst/>
                        </a:rPr>
                        <a:t>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22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32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14724979"/>
                  </a:ext>
                </a:extLst>
              </a:tr>
              <a:tr h="0">
                <a:tc>
                  <a:txBody>
                    <a:bodyPr/>
                    <a:lstStyle/>
                    <a:p>
                      <a:pPr algn="ctr">
                        <a:lnSpc>
                          <a:spcPct val="130000"/>
                        </a:lnSpc>
                        <a:spcAft>
                          <a:spcPts val="0"/>
                        </a:spcAft>
                      </a:pPr>
                      <a:r>
                        <a:rPr lang="en-US" sz="1400" kern="100" spc="10">
                          <a:effectLst/>
                        </a:rPr>
                        <a:t>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32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9079417"/>
                  </a:ext>
                </a:extLst>
              </a:tr>
              <a:tr h="0">
                <a:tc>
                  <a:txBody>
                    <a:bodyPr/>
                    <a:lstStyle/>
                    <a:p>
                      <a:pPr algn="ctr">
                        <a:lnSpc>
                          <a:spcPct val="130000"/>
                        </a:lnSpc>
                        <a:spcAft>
                          <a:spcPts val="0"/>
                        </a:spcAft>
                      </a:pPr>
                      <a:r>
                        <a:rPr lang="en-US" sz="1400" kern="100" spc="10" dirty="0">
                          <a:effectLst/>
                        </a:rPr>
                        <a:t>4</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64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72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689500583"/>
                  </a:ext>
                </a:extLst>
              </a:tr>
              <a:tr h="0">
                <a:tc>
                  <a:txBody>
                    <a:bodyPr/>
                    <a:lstStyle/>
                    <a:p>
                      <a:pPr algn="ctr">
                        <a:lnSpc>
                          <a:spcPct val="130000"/>
                        </a:lnSpc>
                        <a:spcAft>
                          <a:spcPts val="0"/>
                        </a:spcAft>
                      </a:pPr>
                      <a:r>
                        <a:rPr lang="en-US" sz="1400" kern="100" spc="10">
                          <a:effectLst/>
                        </a:rPr>
                        <a:t>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22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50</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72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943758638"/>
                  </a:ext>
                </a:extLst>
              </a:tr>
              <a:tr h="0">
                <a:tc>
                  <a:txBody>
                    <a:bodyPr/>
                    <a:lstStyle/>
                    <a:p>
                      <a:pPr algn="ctr">
                        <a:lnSpc>
                          <a:spcPct val="130000"/>
                        </a:lnSpc>
                        <a:spcAft>
                          <a:spcPts val="0"/>
                        </a:spcAft>
                      </a:pPr>
                      <a:r>
                        <a:rPr lang="en-US" sz="1400" kern="100" spc="10">
                          <a:effectLst/>
                        </a:rPr>
                        <a:t>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36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36</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72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200383326"/>
                  </a:ext>
                </a:extLst>
              </a:tr>
              <a:tr h="0">
                <a:tc>
                  <a:txBody>
                    <a:bodyPr/>
                    <a:lstStyle/>
                    <a:p>
                      <a:pPr algn="ctr">
                        <a:lnSpc>
                          <a:spcPct val="130000"/>
                        </a:lnSpc>
                        <a:spcAft>
                          <a:spcPts val="0"/>
                        </a:spcAft>
                      </a:pPr>
                      <a:r>
                        <a:rPr lang="en-US" sz="1400" kern="100" spc="10">
                          <a:effectLst/>
                        </a:rPr>
                        <a:t>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14</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123</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137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548006989"/>
                  </a:ext>
                </a:extLst>
              </a:tr>
              <a:tr h="0">
                <a:tc>
                  <a:txBody>
                    <a:bodyPr/>
                    <a:lstStyle/>
                    <a:p>
                      <a:pPr algn="ctr">
                        <a:lnSpc>
                          <a:spcPct val="130000"/>
                        </a:lnSpc>
                        <a:spcAft>
                          <a:spcPts val="0"/>
                        </a:spcAft>
                      </a:pPr>
                      <a:r>
                        <a:rPr lang="en-US" sz="1400" kern="100" spc="10">
                          <a:effectLst/>
                        </a:rPr>
                        <a:t>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42</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95</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137</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71828893"/>
                  </a:ext>
                </a:extLst>
              </a:tr>
              <a:tr h="0">
                <a:tc>
                  <a:txBody>
                    <a:bodyPr/>
                    <a:lstStyle/>
                    <a:p>
                      <a:pPr algn="ctr">
                        <a:lnSpc>
                          <a:spcPct val="130000"/>
                        </a:lnSpc>
                        <a:spcAft>
                          <a:spcPts val="0"/>
                        </a:spcAft>
                      </a:pPr>
                      <a:r>
                        <a:rPr lang="en-US" sz="1400" kern="100" spc="10">
                          <a:effectLst/>
                        </a:rPr>
                        <a:t>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69</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a:effectLst/>
                        </a:rPr>
                        <a:t>68</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30000"/>
                        </a:lnSpc>
                        <a:spcAft>
                          <a:spcPts val="0"/>
                        </a:spcAft>
                      </a:pPr>
                      <a:r>
                        <a:rPr lang="en-US" sz="1400" kern="100" spc="10" dirty="0">
                          <a:effectLst/>
                        </a:rPr>
                        <a:t>137</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248170406"/>
                  </a:ext>
                </a:extLst>
              </a:tr>
            </a:tbl>
          </a:graphicData>
        </a:graphic>
      </p:graphicFrame>
    </p:spTree>
    <p:extLst>
      <p:ext uri="{BB962C8B-B14F-4D97-AF65-F5344CB8AC3E}">
        <p14:creationId xmlns:p14="http://schemas.microsoft.com/office/powerpoint/2010/main" val="139329986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graphicFrame>
        <p:nvGraphicFramePr>
          <p:cNvPr id="3" name="表格 2">
            <a:extLst>
              <a:ext uri="{FF2B5EF4-FFF2-40B4-BE49-F238E27FC236}">
                <a16:creationId xmlns:a16="http://schemas.microsoft.com/office/drawing/2014/main" id="{7D4B4D51-9E18-43CB-987D-ACBFF84CD34C}"/>
              </a:ext>
            </a:extLst>
          </p:cNvPr>
          <p:cNvGraphicFramePr>
            <a:graphicFrameLocks noGrp="1"/>
          </p:cNvGraphicFramePr>
          <p:nvPr/>
        </p:nvGraphicFramePr>
        <p:xfrm>
          <a:off x="-36703" y="3977048"/>
          <a:ext cx="4536504" cy="2717798"/>
        </p:xfrm>
        <a:graphic>
          <a:graphicData uri="http://schemas.openxmlformats.org/drawingml/2006/table">
            <a:tbl>
              <a:tblPr firstRow="1" firstCol="1" bandRow="1">
                <a:tableStyleId>{21E4AEA4-8DFA-4A89-87EB-49C32662AFE0}</a:tableStyleId>
              </a:tblPr>
              <a:tblGrid>
                <a:gridCol w="1958863">
                  <a:extLst>
                    <a:ext uri="{9D8B030D-6E8A-4147-A177-3AD203B41FA5}">
                      <a16:colId xmlns:a16="http://schemas.microsoft.com/office/drawing/2014/main" val="4099446872"/>
                    </a:ext>
                  </a:extLst>
                </a:gridCol>
                <a:gridCol w="2577641">
                  <a:extLst>
                    <a:ext uri="{9D8B030D-6E8A-4147-A177-3AD203B41FA5}">
                      <a16:colId xmlns:a16="http://schemas.microsoft.com/office/drawing/2014/main" val="3930162820"/>
                    </a:ext>
                  </a:extLst>
                </a:gridCol>
              </a:tblGrid>
              <a:tr h="260225">
                <a:tc>
                  <a:txBody>
                    <a:bodyPr/>
                    <a:lstStyle/>
                    <a:p>
                      <a:pPr algn="ctr">
                        <a:lnSpc>
                          <a:spcPct val="130000"/>
                        </a:lnSpc>
                        <a:spcAft>
                          <a:spcPts val="0"/>
                        </a:spcAft>
                      </a:pPr>
                      <a:r>
                        <a:rPr lang="zh-CN" sz="1400" kern="100" spc="10">
                          <a:effectLst/>
                        </a:rPr>
                        <a:t>方法</a:t>
                      </a:r>
                      <a:r>
                        <a:rPr lang="en-US" sz="1400" kern="100" spc="10">
                          <a:effectLst/>
                        </a:rPr>
                        <a:t>(</a:t>
                      </a:r>
                      <a:r>
                        <a:rPr lang="zh-CN" sz="1400" kern="100" spc="10">
                          <a:effectLst/>
                        </a:rPr>
                        <a:t>简称</a:t>
                      </a:r>
                      <a:r>
                        <a:rPr lang="en-US" sz="1400" kern="100" spc="1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30000"/>
                        </a:lnSpc>
                        <a:spcAft>
                          <a:spcPts val="0"/>
                        </a:spcAft>
                      </a:pPr>
                      <a:r>
                        <a:rPr lang="zh-CN" sz="1400" kern="100" spc="10">
                          <a:effectLst/>
                        </a:rPr>
                        <a:t>具体参数</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57855863"/>
                  </a:ext>
                </a:extLst>
              </a:tr>
              <a:tr h="551750">
                <a:tc>
                  <a:txBody>
                    <a:bodyPr/>
                    <a:lstStyle/>
                    <a:p>
                      <a:pPr algn="ctr">
                        <a:lnSpc>
                          <a:spcPct val="130000"/>
                        </a:lnSpc>
                        <a:spcAft>
                          <a:spcPts val="0"/>
                        </a:spcAft>
                      </a:pPr>
                      <a:r>
                        <a:rPr lang="zh-CN" sz="1400" kern="100" spc="10">
                          <a:effectLst/>
                        </a:rPr>
                        <a:t>震前重要度排序</a:t>
                      </a:r>
                      <a:endParaRPr lang="zh-CN" sz="1400" kern="100">
                        <a:effectLst/>
                      </a:endParaRPr>
                    </a:p>
                    <a:p>
                      <a:pPr algn="ctr">
                        <a:lnSpc>
                          <a:spcPct val="130000"/>
                        </a:lnSpc>
                        <a:spcAft>
                          <a:spcPts val="0"/>
                        </a:spcAft>
                      </a:pPr>
                      <a:r>
                        <a:rPr lang="en-US" sz="1400" kern="100" spc="10">
                          <a:effectLst/>
                        </a:rPr>
                        <a:t>(</a:t>
                      </a:r>
                      <a:r>
                        <a:rPr lang="zh-CN" sz="1400" kern="100" spc="10">
                          <a:effectLst/>
                        </a:rPr>
                        <a:t>震前重要度</a:t>
                      </a:r>
                      <a:r>
                        <a:rPr lang="en-US" sz="1400" kern="100" spc="1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30000"/>
                        </a:lnSpc>
                        <a:spcAft>
                          <a:spcPts val="0"/>
                        </a:spcAft>
                      </a:pPr>
                      <a:r>
                        <a:rPr lang="zh-CN" sz="1400" kern="100" spc="10">
                          <a:effectLst/>
                        </a:rPr>
                        <a:t>根据管线重要度作</a:t>
                      </a:r>
                      <a:r>
                        <a:rPr lang="en-US" sz="1400" kern="100" spc="10">
                          <a:effectLst/>
                        </a:rPr>
                        <a:t>I</a:t>
                      </a:r>
                      <a:r>
                        <a:rPr lang="en-US" sz="1400" kern="100" spc="10" baseline="-25000">
                          <a:effectLst/>
                        </a:rPr>
                        <a:t>j</a:t>
                      </a:r>
                      <a:r>
                        <a:rPr lang="zh-CN" sz="1400" kern="100" spc="10">
                          <a:effectLst/>
                        </a:rPr>
                        <a:t>进行排序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412210445"/>
                  </a:ext>
                </a:extLst>
              </a:tr>
              <a:tr h="551750">
                <a:tc>
                  <a:txBody>
                    <a:bodyPr/>
                    <a:lstStyle/>
                    <a:p>
                      <a:pPr algn="ctr">
                        <a:lnSpc>
                          <a:spcPct val="130000"/>
                        </a:lnSpc>
                        <a:spcAft>
                          <a:spcPts val="0"/>
                        </a:spcAft>
                      </a:pPr>
                      <a:r>
                        <a:rPr lang="zh-CN" sz="1400" kern="100" spc="10">
                          <a:effectLst/>
                        </a:rPr>
                        <a:t>震后损失重要度排序</a:t>
                      </a:r>
                      <a:endParaRPr lang="zh-CN" sz="1400" kern="100">
                        <a:effectLst/>
                      </a:endParaRPr>
                    </a:p>
                    <a:p>
                      <a:pPr algn="ctr">
                        <a:lnSpc>
                          <a:spcPct val="130000"/>
                        </a:lnSpc>
                        <a:spcAft>
                          <a:spcPts val="0"/>
                        </a:spcAft>
                      </a:pPr>
                      <a:r>
                        <a:rPr lang="en-US" sz="1400" kern="100" spc="10">
                          <a:effectLst/>
                        </a:rPr>
                        <a:t>(</a:t>
                      </a:r>
                      <a:r>
                        <a:rPr lang="zh-CN" sz="1400" kern="100" spc="10">
                          <a:effectLst/>
                        </a:rPr>
                        <a:t>震后重要度</a:t>
                      </a:r>
                      <a:r>
                        <a:rPr lang="en-US" sz="1400" kern="100" spc="1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30000"/>
                        </a:lnSpc>
                        <a:spcAft>
                          <a:spcPts val="0"/>
                        </a:spcAft>
                      </a:pPr>
                      <a:r>
                        <a:rPr lang="zh-CN" sz="1400" kern="100" spc="10">
                          <a:effectLst/>
                        </a:rPr>
                        <a:t>根据破坏点距离水源点的直线距离进行排序</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78825395"/>
                  </a:ext>
                </a:extLst>
              </a:tr>
              <a:tr h="551750">
                <a:tc>
                  <a:txBody>
                    <a:bodyPr/>
                    <a:lstStyle/>
                    <a:p>
                      <a:pPr algn="ctr">
                        <a:lnSpc>
                          <a:spcPct val="130000"/>
                        </a:lnSpc>
                        <a:spcAft>
                          <a:spcPts val="0"/>
                        </a:spcAft>
                      </a:pPr>
                      <a:r>
                        <a:rPr lang="zh-CN" sz="1400" kern="100" spc="10">
                          <a:effectLst/>
                        </a:rPr>
                        <a:t>抗震韧性全局优化排序</a:t>
                      </a:r>
                      <a:endParaRPr lang="zh-CN" sz="1400" kern="100">
                        <a:effectLst/>
                      </a:endParaRPr>
                    </a:p>
                    <a:p>
                      <a:pPr algn="ctr">
                        <a:lnSpc>
                          <a:spcPct val="130000"/>
                        </a:lnSpc>
                        <a:spcAft>
                          <a:spcPts val="0"/>
                        </a:spcAft>
                      </a:pPr>
                      <a:r>
                        <a:rPr lang="en-US" sz="1400" kern="100" spc="10">
                          <a:effectLst/>
                        </a:rPr>
                        <a:t>(</a:t>
                      </a:r>
                      <a:r>
                        <a:rPr lang="zh-CN" sz="1400" kern="100" spc="10">
                          <a:effectLst/>
                        </a:rPr>
                        <a:t>全局优化</a:t>
                      </a:r>
                      <a:r>
                        <a:rPr lang="en-US" sz="1400" kern="100" spc="1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30000"/>
                        </a:lnSpc>
                        <a:spcAft>
                          <a:spcPts val="0"/>
                        </a:spcAft>
                      </a:pPr>
                      <a:r>
                        <a:rPr lang="zh-CN" sz="1400" kern="100" spc="10" dirty="0">
                          <a:effectLst/>
                        </a:rPr>
                        <a:t>遗传算法求解优化模型，种群规模</a:t>
                      </a:r>
                      <a:r>
                        <a:rPr lang="en-US" sz="1400" kern="100" spc="10" dirty="0">
                          <a:effectLst/>
                        </a:rPr>
                        <a:t>300</a:t>
                      </a:r>
                      <a:r>
                        <a:rPr lang="zh-CN" sz="1400" kern="100" spc="10" dirty="0">
                          <a:effectLst/>
                        </a:rPr>
                        <a:t>，进化代数</a:t>
                      </a:r>
                      <a:r>
                        <a:rPr lang="en-US" sz="1400" kern="100" spc="10" dirty="0">
                          <a:effectLst/>
                        </a:rPr>
                        <a:t>100</a:t>
                      </a:r>
                      <a:r>
                        <a:rPr lang="zh-CN" sz="1400" kern="100" spc="10" dirty="0">
                          <a:effectLst/>
                        </a:rPr>
                        <a:t>，交叉概率</a:t>
                      </a:r>
                      <a:r>
                        <a:rPr lang="en-US" sz="1400" kern="100" spc="10" dirty="0">
                          <a:effectLst/>
                        </a:rPr>
                        <a:t>0.9</a:t>
                      </a:r>
                      <a:r>
                        <a:rPr lang="zh-CN" sz="1400" kern="100" spc="10" dirty="0">
                          <a:effectLst/>
                        </a:rPr>
                        <a:t>，变异概率</a:t>
                      </a:r>
                      <a:r>
                        <a:rPr lang="en-US" sz="1400" kern="100" spc="10" dirty="0">
                          <a:effectLst/>
                        </a:rPr>
                        <a:t>0.1</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038149826"/>
                  </a:ext>
                </a:extLst>
              </a:tr>
              <a:tr h="551750">
                <a:tc>
                  <a:txBody>
                    <a:bodyPr/>
                    <a:lstStyle/>
                    <a:p>
                      <a:pPr algn="ctr">
                        <a:lnSpc>
                          <a:spcPct val="130000"/>
                        </a:lnSpc>
                        <a:spcAft>
                          <a:spcPts val="0"/>
                        </a:spcAft>
                      </a:pPr>
                      <a:r>
                        <a:rPr lang="zh-CN" sz="1400" kern="100" spc="10">
                          <a:effectLst/>
                        </a:rPr>
                        <a:t>动态投资收益率排序</a:t>
                      </a:r>
                      <a:endParaRPr lang="zh-CN" sz="1400" kern="100">
                        <a:effectLst/>
                      </a:endParaRPr>
                    </a:p>
                    <a:p>
                      <a:pPr algn="ctr">
                        <a:lnSpc>
                          <a:spcPct val="130000"/>
                        </a:lnSpc>
                        <a:spcAft>
                          <a:spcPts val="0"/>
                        </a:spcAft>
                      </a:pPr>
                      <a:r>
                        <a:rPr lang="en-US" sz="1400" kern="100" spc="10">
                          <a:effectLst/>
                        </a:rPr>
                        <a:t>(</a:t>
                      </a:r>
                      <a:r>
                        <a:rPr lang="zh-CN" sz="1400" kern="100" spc="10">
                          <a:effectLst/>
                        </a:rPr>
                        <a:t>动态重要度</a:t>
                      </a:r>
                      <a:r>
                        <a:rPr lang="en-US" sz="1400" kern="100" spc="10">
                          <a:effectLst/>
                        </a:rPr>
                        <a:t>)</a:t>
                      </a:r>
                      <a:endParaRPr lang="zh-CN" sz="14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just">
                        <a:lnSpc>
                          <a:spcPct val="130000"/>
                        </a:lnSpc>
                        <a:spcAft>
                          <a:spcPts val="0"/>
                        </a:spcAft>
                      </a:pPr>
                      <a:r>
                        <a:rPr lang="zh-CN" sz="1400" kern="100" spc="10" dirty="0">
                          <a:effectLst/>
                        </a:rPr>
                        <a:t>根据事件动态投资收益率</a:t>
                      </a:r>
                      <a:r>
                        <a:rPr lang="en-US" sz="1400" kern="100" spc="10" dirty="0" err="1">
                          <a:effectLst/>
                        </a:rPr>
                        <a:t>DI</a:t>
                      </a:r>
                      <a:r>
                        <a:rPr lang="en-US" sz="1400" kern="100" spc="10" baseline="-25000" dirty="0" err="1">
                          <a:effectLst/>
                        </a:rPr>
                        <a:t>m</a:t>
                      </a:r>
                      <a:r>
                        <a:rPr lang="zh-CN" sz="1400" kern="100" spc="10" dirty="0">
                          <a:effectLst/>
                        </a:rPr>
                        <a:t>排序</a:t>
                      </a:r>
                      <a:endParaRPr lang="zh-CN" sz="14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2457599790"/>
                  </a:ext>
                </a:extLst>
              </a:tr>
            </a:tbl>
          </a:graphicData>
        </a:graphic>
      </p:graphicFrame>
      <p:pic>
        <p:nvPicPr>
          <p:cNvPr id="5" name="图片 4">
            <a:extLst>
              <a:ext uri="{FF2B5EF4-FFF2-40B4-BE49-F238E27FC236}">
                <a16:creationId xmlns:a16="http://schemas.microsoft.com/office/drawing/2014/main" id="{E6FEADA2-129A-475C-85AE-C0102828906D}"/>
              </a:ext>
            </a:extLst>
          </p:cNvPr>
          <p:cNvPicPr/>
          <p:nvPr/>
        </p:nvPicPr>
        <p:blipFill rotWithShape="1">
          <a:blip r:embed="rId2"/>
          <a:srcRect l="21167" t="3108"/>
          <a:stretch/>
        </p:blipFill>
        <p:spPr bwMode="auto">
          <a:xfrm>
            <a:off x="611560" y="1710829"/>
            <a:ext cx="2937510" cy="2051685"/>
          </a:xfrm>
          <a:prstGeom prst="rect">
            <a:avLst/>
          </a:prstGeom>
          <a:ln>
            <a:noFill/>
          </a:ln>
          <a:extLst>
            <a:ext uri="{53640926-AAD7-44D8-BBD7-CCE9431645EC}">
              <a14:shadowObscured xmlns:a14="http://schemas.microsoft.com/office/drawing/2010/main"/>
            </a:ext>
          </a:extLst>
        </p:spPr>
      </p:pic>
      <p:pic>
        <p:nvPicPr>
          <p:cNvPr id="11" name="图片 10">
            <a:extLst>
              <a:ext uri="{FF2B5EF4-FFF2-40B4-BE49-F238E27FC236}">
                <a16:creationId xmlns:a16="http://schemas.microsoft.com/office/drawing/2014/main" id="{E2897C12-1983-4300-A0E4-129D7EE8760B}"/>
              </a:ext>
            </a:extLst>
          </p:cNvPr>
          <p:cNvPicPr/>
          <p:nvPr/>
        </p:nvPicPr>
        <p:blipFill>
          <a:blip r:embed="rId3" cstate="print">
            <a:extLst>
              <a:ext uri="{28A0092B-C50C-407E-A947-70E740481C1C}">
                <a14:useLocalDpi xmlns:a14="http://schemas.microsoft.com/office/drawing/2010/main" val="0"/>
              </a:ext>
            </a:extLst>
          </a:blip>
          <a:srcRect r="5264"/>
          <a:stretch>
            <a:fillRect/>
          </a:stretch>
        </p:blipFill>
        <p:spPr bwMode="auto">
          <a:xfrm>
            <a:off x="5076056" y="4275814"/>
            <a:ext cx="2775585" cy="2120265"/>
          </a:xfrm>
          <a:prstGeom prst="rect">
            <a:avLst/>
          </a:prstGeom>
          <a:noFill/>
          <a:ln>
            <a:noFill/>
          </a:ln>
        </p:spPr>
      </p:pic>
      <p:graphicFrame>
        <p:nvGraphicFramePr>
          <p:cNvPr id="7" name="表格 6">
            <a:extLst>
              <a:ext uri="{FF2B5EF4-FFF2-40B4-BE49-F238E27FC236}">
                <a16:creationId xmlns:a16="http://schemas.microsoft.com/office/drawing/2014/main" id="{CFFE2426-2F50-4CE6-9D2E-E5A058C3F1A6}"/>
              </a:ext>
            </a:extLst>
          </p:cNvPr>
          <p:cNvGraphicFramePr>
            <a:graphicFrameLocks noGrp="1"/>
          </p:cNvGraphicFramePr>
          <p:nvPr>
            <p:extLst>
              <p:ext uri="{D42A27DB-BD31-4B8C-83A1-F6EECF244321}">
                <p14:modId xmlns:p14="http://schemas.microsoft.com/office/powerpoint/2010/main" val="2178131825"/>
              </p:ext>
            </p:extLst>
          </p:nvPr>
        </p:nvGraphicFramePr>
        <p:xfrm>
          <a:off x="4614444" y="1875271"/>
          <a:ext cx="4417455" cy="2077276"/>
        </p:xfrm>
        <a:graphic>
          <a:graphicData uri="http://schemas.openxmlformats.org/drawingml/2006/table">
            <a:tbl>
              <a:tblPr firstRow="1" firstCol="1" bandRow="1">
                <a:tableStyleId>{93296810-A885-4BE3-A3E7-6D5BEEA58F35}</a:tableStyleId>
              </a:tblPr>
              <a:tblGrid>
                <a:gridCol w="883491">
                  <a:extLst>
                    <a:ext uri="{9D8B030D-6E8A-4147-A177-3AD203B41FA5}">
                      <a16:colId xmlns:a16="http://schemas.microsoft.com/office/drawing/2014/main" val="2765369071"/>
                    </a:ext>
                  </a:extLst>
                </a:gridCol>
                <a:gridCol w="883491">
                  <a:extLst>
                    <a:ext uri="{9D8B030D-6E8A-4147-A177-3AD203B41FA5}">
                      <a16:colId xmlns:a16="http://schemas.microsoft.com/office/drawing/2014/main" val="358761673"/>
                    </a:ext>
                  </a:extLst>
                </a:gridCol>
                <a:gridCol w="883491">
                  <a:extLst>
                    <a:ext uri="{9D8B030D-6E8A-4147-A177-3AD203B41FA5}">
                      <a16:colId xmlns:a16="http://schemas.microsoft.com/office/drawing/2014/main" val="1357205624"/>
                    </a:ext>
                  </a:extLst>
                </a:gridCol>
                <a:gridCol w="883491">
                  <a:extLst>
                    <a:ext uri="{9D8B030D-6E8A-4147-A177-3AD203B41FA5}">
                      <a16:colId xmlns:a16="http://schemas.microsoft.com/office/drawing/2014/main" val="766062492"/>
                    </a:ext>
                  </a:extLst>
                </a:gridCol>
                <a:gridCol w="883491">
                  <a:extLst>
                    <a:ext uri="{9D8B030D-6E8A-4147-A177-3AD203B41FA5}">
                      <a16:colId xmlns:a16="http://schemas.microsoft.com/office/drawing/2014/main" val="3896349748"/>
                    </a:ext>
                  </a:extLst>
                </a:gridCol>
              </a:tblGrid>
              <a:tr h="137795">
                <a:tc>
                  <a:txBody>
                    <a:bodyPr/>
                    <a:lstStyle/>
                    <a:p>
                      <a:pPr algn="ctr">
                        <a:lnSpc>
                          <a:spcPct val="130000"/>
                        </a:lnSpc>
                        <a:spcAft>
                          <a:spcPts val="0"/>
                        </a:spcAft>
                      </a:pPr>
                      <a:r>
                        <a:rPr lang="zh-CN" sz="1050" kern="100" spc="10">
                          <a:effectLst/>
                        </a:rPr>
                        <a:t>工况</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zh-CN" sz="1050" kern="100" spc="10">
                          <a:effectLst/>
                        </a:rPr>
                        <a:t>震前重要度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zh-CN" sz="1050" kern="100" spc="10">
                          <a:effectLst/>
                        </a:rPr>
                        <a:t>震后重要度</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zh-CN" sz="1050" kern="100" spc="10" dirty="0">
                          <a:effectLst/>
                        </a:rPr>
                        <a:t>全局优化</a:t>
                      </a:r>
                      <a:endParaRPr lang="zh-CN" sz="1200" kern="100" dirty="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zh-CN" sz="1050" kern="100" spc="10">
                          <a:effectLst/>
                        </a:rPr>
                        <a:t>动态投资收益率</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945184291"/>
                  </a:ext>
                </a:extLst>
              </a:tr>
              <a:tr h="137795">
                <a:tc>
                  <a:txBody>
                    <a:bodyPr/>
                    <a:lstStyle/>
                    <a:p>
                      <a:pPr algn="ctr">
                        <a:lnSpc>
                          <a:spcPct val="130000"/>
                        </a:lnSpc>
                        <a:spcAft>
                          <a:spcPts val="0"/>
                        </a:spcAft>
                      </a:pPr>
                      <a:r>
                        <a:rPr lang="en-US" sz="1050" kern="100" spc="10">
                          <a:effectLst/>
                        </a:rPr>
                        <a:t>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0.9011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0.9028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0.9334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0.9299</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01409672"/>
                  </a:ext>
                </a:extLst>
              </a:tr>
              <a:tr h="137795">
                <a:tc>
                  <a:txBody>
                    <a:bodyPr/>
                    <a:lstStyle/>
                    <a:p>
                      <a:pPr algn="ctr">
                        <a:lnSpc>
                          <a:spcPct val="130000"/>
                        </a:lnSpc>
                        <a:spcAft>
                          <a:spcPts val="0"/>
                        </a:spcAft>
                      </a:pPr>
                      <a:r>
                        <a:rPr lang="en-US" sz="1050" kern="100" spc="10">
                          <a:effectLst/>
                        </a:rPr>
                        <a:t>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0.9280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0.9071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0.9422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0.9420</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355710054"/>
                  </a:ext>
                </a:extLst>
              </a:tr>
              <a:tr h="137795">
                <a:tc>
                  <a:txBody>
                    <a:bodyPr/>
                    <a:lstStyle/>
                    <a:p>
                      <a:pPr algn="ctr">
                        <a:lnSpc>
                          <a:spcPct val="130000"/>
                        </a:lnSpc>
                        <a:spcAft>
                          <a:spcPts val="0"/>
                        </a:spcAft>
                      </a:pPr>
                      <a:r>
                        <a:rPr lang="en-US" sz="1050" kern="100" spc="10">
                          <a:effectLst/>
                        </a:rPr>
                        <a:t>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0.8992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0.8841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0.9126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0.9107</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208506614"/>
                  </a:ext>
                </a:extLst>
              </a:tr>
              <a:tr h="137795">
                <a:tc>
                  <a:txBody>
                    <a:bodyPr/>
                    <a:lstStyle/>
                    <a:p>
                      <a:pPr algn="ctr">
                        <a:lnSpc>
                          <a:spcPct val="130000"/>
                        </a:lnSpc>
                        <a:spcAft>
                          <a:spcPts val="0"/>
                        </a:spcAft>
                      </a:pPr>
                      <a:r>
                        <a:rPr lang="en-US" sz="1050" kern="100" spc="10">
                          <a:effectLst/>
                        </a:rPr>
                        <a:t>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0.8096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0.7846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0.8383</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0.8355</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16537520"/>
                  </a:ext>
                </a:extLst>
              </a:tr>
              <a:tr h="137795">
                <a:tc>
                  <a:txBody>
                    <a:bodyPr/>
                    <a:lstStyle/>
                    <a:p>
                      <a:pPr algn="ctr">
                        <a:lnSpc>
                          <a:spcPct val="130000"/>
                        </a:lnSpc>
                        <a:spcAft>
                          <a:spcPts val="0"/>
                        </a:spcAft>
                      </a:pPr>
                      <a:r>
                        <a:rPr lang="en-US" sz="1050" kern="100" spc="10">
                          <a:effectLst/>
                        </a:rPr>
                        <a:t>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0.7866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0.7542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0.8194</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0.8185</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567616403"/>
                  </a:ext>
                </a:extLst>
              </a:tr>
              <a:tr h="137795">
                <a:tc>
                  <a:txBody>
                    <a:bodyPr/>
                    <a:lstStyle/>
                    <a:p>
                      <a:pPr algn="ctr">
                        <a:lnSpc>
                          <a:spcPct val="130000"/>
                        </a:lnSpc>
                        <a:spcAft>
                          <a:spcPts val="0"/>
                        </a:spcAft>
                      </a:pPr>
                      <a:r>
                        <a:rPr lang="en-US" sz="1050" kern="100" spc="10">
                          <a:effectLst/>
                        </a:rPr>
                        <a:t>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0.8475</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0.8098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0.8808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0.8722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3809105651"/>
                  </a:ext>
                </a:extLst>
              </a:tr>
              <a:tr h="137795">
                <a:tc>
                  <a:txBody>
                    <a:bodyPr/>
                    <a:lstStyle/>
                    <a:p>
                      <a:pPr algn="ctr">
                        <a:lnSpc>
                          <a:spcPct val="130000"/>
                        </a:lnSpc>
                        <a:spcAft>
                          <a:spcPts val="0"/>
                        </a:spcAft>
                      </a:pPr>
                      <a:r>
                        <a:rPr lang="en-US" sz="1050" kern="100" spc="10">
                          <a:effectLst/>
                        </a:rPr>
                        <a:t>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0.7162</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0.6990</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0.7717</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0.7852</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788510234"/>
                  </a:ext>
                </a:extLst>
              </a:tr>
              <a:tr h="137795">
                <a:tc>
                  <a:txBody>
                    <a:bodyPr/>
                    <a:lstStyle/>
                    <a:p>
                      <a:pPr algn="ctr">
                        <a:lnSpc>
                          <a:spcPct val="130000"/>
                        </a:lnSpc>
                        <a:spcAft>
                          <a:spcPts val="0"/>
                        </a:spcAft>
                      </a:pPr>
                      <a:r>
                        <a:rPr lang="en-US" sz="1050" kern="100" spc="10">
                          <a:effectLst/>
                        </a:rPr>
                        <a:t>8</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0.7231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0.6886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0.7586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0.7743</a:t>
                      </a:r>
                      <a:endParaRPr lang="zh-CN" sz="1200" kern="1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860612461"/>
                  </a:ext>
                </a:extLst>
              </a:tr>
              <a:tr h="137795">
                <a:tc>
                  <a:txBody>
                    <a:bodyPr/>
                    <a:lstStyle/>
                    <a:p>
                      <a:pPr algn="ctr">
                        <a:lnSpc>
                          <a:spcPct val="130000"/>
                        </a:lnSpc>
                        <a:spcAft>
                          <a:spcPts val="0"/>
                        </a:spcAft>
                      </a:pPr>
                      <a:r>
                        <a:rPr lang="en-US" sz="1050" kern="100" spc="10">
                          <a:effectLst/>
                        </a:rPr>
                        <a:t>9</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0.7356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0.7006</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a:effectLst/>
                        </a:rPr>
                        <a:t>0.7421</a:t>
                      </a:r>
                      <a:endParaRPr lang="zh-CN" sz="1200" kern="100">
                        <a:effectLst/>
                        <a:latin typeface="Times New Roman" panose="02020603050405020304" pitchFamily="18" charset="0"/>
                        <a:ea typeface="宋体" panose="02010600030101010101" pitchFamily="2" charset="-122"/>
                      </a:endParaRPr>
                    </a:p>
                  </a:txBody>
                  <a:tcPr marL="68580" marR="68580" marT="0" marB="0"/>
                </a:tc>
                <a:tc>
                  <a:txBody>
                    <a:bodyPr/>
                    <a:lstStyle/>
                    <a:p>
                      <a:pPr algn="ctr">
                        <a:lnSpc>
                          <a:spcPct val="130000"/>
                        </a:lnSpc>
                        <a:spcAft>
                          <a:spcPts val="0"/>
                        </a:spcAft>
                      </a:pPr>
                      <a:r>
                        <a:rPr lang="en-US" sz="1050" kern="100" spc="10" dirty="0">
                          <a:effectLst/>
                        </a:rPr>
                        <a:t>0.7521</a:t>
                      </a:r>
                      <a:endParaRPr lang="zh-CN" sz="1200" kern="1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2969051103"/>
                  </a:ext>
                </a:extLst>
              </a:tr>
            </a:tbl>
          </a:graphicData>
        </a:graphic>
      </p:graphicFrame>
    </p:spTree>
    <p:extLst>
      <p:ext uri="{BB962C8B-B14F-4D97-AF65-F5344CB8AC3E}">
        <p14:creationId xmlns:p14="http://schemas.microsoft.com/office/powerpoint/2010/main" val="169833360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pic>
        <p:nvPicPr>
          <p:cNvPr id="11" name="图片 10">
            <a:extLst>
              <a:ext uri="{FF2B5EF4-FFF2-40B4-BE49-F238E27FC236}">
                <a16:creationId xmlns:a16="http://schemas.microsoft.com/office/drawing/2014/main" id="{13AD091D-6FF7-4D73-AE2B-A62CA688DB57}"/>
              </a:ext>
            </a:extLst>
          </p:cNvPr>
          <p:cNvPicPr>
            <a:picLocks noChangeAspect="1"/>
          </p:cNvPicPr>
          <p:nvPr/>
        </p:nvPicPr>
        <p:blipFill>
          <a:blip r:embed="rId2">
            <a:extLst>
              <a:ext uri="{28A0092B-C50C-407E-A947-70E740481C1C}">
                <a14:useLocalDpi xmlns:a14="http://schemas.microsoft.com/office/drawing/2010/main" val="0"/>
              </a:ext>
            </a:extLst>
          </a:blip>
          <a:srcRect l="5327" t="7954" r="6773"/>
          <a:stretch>
            <a:fillRect/>
          </a:stretch>
        </p:blipFill>
        <p:spPr bwMode="auto">
          <a:xfrm>
            <a:off x="107505" y="2564904"/>
            <a:ext cx="5472606" cy="4005239"/>
          </a:xfrm>
          <a:prstGeom prst="rect">
            <a:avLst/>
          </a:prstGeom>
          <a:noFill/>
          <a:ln>
            <a:noFill/>
          </a:ln>
        </p:spPr>
      </p:pic>
      <p:pic>
        <p:nvPicPr>
          <p:cNvPr id="13" name="图片 12">
            <a:extLst>
              <a:ext uri="{FF2B5EF4-FFF2-40B4-BE49-F238E27FC236}">
                <a16:creationId xmlns:a16="http://schemas.microsoft.com/office/drawing/2014/main" id="{5D323C9A-67EE-4ED2-85A2-49C41B05913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652120" y="1556792"/>
            <a:ext cx="3107299" cy="2219499"/>
          </a:xfrm>
          <a:prstGeom prst="rect">
            <a:avLst/>
          </a:prstGeom>
          <a:noFill/>
          <a:ln>
            <a:noFill/>
          </a:ln>
        </p:spPr>
      </p:pic>
      <p:sp>
        <p:nvSpPr>
          <p:cNvPr id="7" name="矩形 6">
            <a:extLst>
              <a:ext uri="{FF2B5EF4-FFF2-40B4-BE49-F238E27FC236}">
                <a16:creationId xmlns:a16="http://schemas.microsoft.com/office/drawing/2014/main" id="{BA4C5335-52C7-434E-B0ED-86A498B729AF}"/>
              </a:ext>
            </a:extLst>
          </p:cNvPr>
          <p:cNvSpPr/>
          <p:nvPr/>
        </p:nvSpPr>
        <p:spPr>
          <a:xfrm>
            <a:off x="5785180" y="4077072"/>
            <a:ext cx="3107300" cy="923330"/>
          </a:xfrm>
          <a:prstGeom prst="rect">
            <a:avLst/>
          </a:prstGeom>
        </p:spPr>
        <p:txBody>
          <a:bodyPr wrap="square">
            <a:spAutoFit/>
          </a:bodyPr>
          <a:lstStyle/>
          <a:p>
            <a:r>
              <a:rPr lang="zh-CN" altLang="zh-CN" dirty="0">
                <a:latin typeface="Times New Roman" panose="02020603050405020304" pitchFamily="18" charset="0"/>
                <a:ea typeface="宋体" panose="02010600030101010101" pitchFamily="2" charset="-122"/>
                <a:cs typeface="Times New Roman" panose="02020603050405020304" pitchFamily="18" charset="0"/>
              </a:rPr>
              <a:t>动态重要度排序方法与基于抗震韧性最优化次序的修复</a:t>
            </a:r>
            <a:r>
              <a:rPr lang="zh-CN" altLang="en-US" dirty="0">
                <a:latin typeface="Times New Roman" panose="02020603050405020304" pitchFamily="18" charset="0"/>
                <a:ea typeface="宋体" panose="02010600030101010101" pitchFamily="2" charset="-122"/>
                <a:cs typeface="Times New Roman" panose="02020603050405020304" pitchFamily="18" charset="0"/>
              </a:rPr>
              <a:t>方法 得到的韧性较高。</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文本框 15">
            <a:extLst>
              <a:ext uri="{FF2B5EF4-FFF2-40B4-BE49-F238E27FC236}">
                <a16:creationId xmlns:a16="http://schemas.microsoft.com/office/drawing/2014/main" id="{9E33FAE2-1A0D-4037-9BF9-4C2202C2F051}"/>
              </a:ext>
            </a:extLst>
          </p:cNvPr>
          <p:cNvSpPr txBox="1"/>
          <p:nvPr/>
        </p:nvSpPr>
        <p:spPr>
          <a:xfrm>
            <a:off x="251520" y="1663025"/>
            <a:ext cx="2614818"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韧性与系统性能曲线</a:t>
            </a:r>
            <a:r>
              <a:rPr lang="en-US" altLang="zh-CN" dirty="0"/>
              <a:t> </a:t>
            </a:r>
            <a:endParaRPr lang="zh-CN" altLang="en-US" dirty="0"/>
          </a:p>
        </p:txBody>
      </p:sp>
    </p:spTree>
    <p:extLst>
      <p:ext uri="{BB962C8B-B14F-4D97-AF65-F5344CB8AC3E}">
        <p14:creationId xmlns:p14="http://schemas.microsoft.com/office/powerpoint/2010/main" val="92256545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solidFill>
            <a:srgbClr val="0096C3"/>
          </a:solidFill>
        </p:spPr>
        <p:txBody>
          <a:bodyPr wrap="none" rtlCol="0">
            <a:spAutoFit/>
          </a:bodyPr>
          <a:lstStyle/>
          <a:p>
            <a:r>
              <a:rPr lang="zh-CN" altLang="en-US" sz="2000" dirty="0">
                <a:solidFill>
                  <a:schemeClr val="bg1"/>
                </a:solidFill>
              </a:rPr>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noFill/>
        </p:spPr>
        <p:txBody>
          <a:bodyPr wrap="none" rtlCol="0">
            <a:spAutoFit/>
          </a:bodyPr>
          <a:lstStyle/>
          <a:p>
            <a:r>
              <a:rPr lang="zh-CN" altLang="en-US" sz="2000" dirty="0"/>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graphicFrame>
        <p:nvGraphicFramePr>
          <p:cNvPr id="6" name="表格 5">
            <a:extLst>
              <a:ext uri="{FF2B5EF4-FFF2-40B4-BE49-F238E27FC236}">
                <a16:creationId xmlns:a16="http://schemas.microsoft.com/office/drawing/2014/main" id="{CB70BD01-EFC5-49A5-89E0-0015C5F4F036}"/>
              </a:ext>
            </a:extLst>
          </p:cNvPr>
          <p:cNvGraphicFramePr>
            <a:graphicFrameLocks noGrp="1"/>
          </p:cNvGraphicFramePr>
          <p:nvPr>
            <p:extLst>
              <p:ext uri="{D42A27DB-BD31-4B8C-83A1-F6EECF244321}">
                <p14:modId xmlns:p14="http://schemas.microsoft.com/office/powerpoint/2010/main" val="1061187644"/>
              </p:ext>
            </p:extLst>
          </p:nvPr>
        </p:nvGraphicFramePr>
        <p:xfrm>
          <a:off x="251520" y="2342164"/>
          <a:ext cx="5944415" cy="2952326"/>
        </p:xfrm>
        <a:graphic>
          <a:graphicData uri="http://schemas.openxmlformats.org/drawingml/2006/table">
            <a:tbl>
              <a:tblPr firstRow="1" firstCol="1" bandRow="1">
                <a:tableStyleId>{21E4AEA4-8DFA-4A89-87EB-49C32662AFE0}</a:tableStyleId>
              </a:tblPr>
              <a:tblGrid>
                <a:gridCol w="1188883">
                  <a:extLst>
                    <a:ext uri="{9D8B030D-6E8A-4147-A177-3AD203B41FA5}">
                      <a16:colId xmlns:a16="http://schemas.microsoft.com/office/drawing/2014/main" val="1133015581"/>
                    </a:ext>
                  </a:extLst>
                </a:gridCol>
                <a:gridCol w="1188883">
                  <a:extLst>
                    <a:ext uri="{9D8B030D-6E8A-4147-A177-3AD203B41FA5}">
                      <a16:colId xmlns:a16="http://schemas.microsoft.com/office/drawing/2014/main" val="2163536986"/>
                    </a:ext>
                  </a:extLst>
                </a:gridCol>
                <a:gridCol w="1188883">
                  <a:extLst>
                    <a:ext uri="{9D8B030D-6E8A-4147-A177-3AD203B41FA5}">
                      <a16:colId xmlns:a16="http://schemas.microsoft.com/office/drawing/2014/main" val="809565599"/>
                    </a:ext>
                  </a:extLst>
                </a:gridCol>
                <a:gridCol w="1188883">
                  <a:extLst>
                    <a:ext uri="{9D8B030D-6E8A-4147-A177-3AD203B41FA5}">
                      <a16:colId xmlns:a16="http://schemas.microsoft.com/office/drawing/2014/main" val="437417030"/>
                    </a:ext>
                  </a:extLst>
                </a:gridCol>
                <a:gridCol w="1188883">
                  <a:extLst>
                    <a:ext uri="{9D8B030D-6E8A-4147-A177-3AD203B41FA5}">
                      <a16:colId xmlns:a16="http://schemas.microsoft.com/office/drawing/2014/main" val="3333122683"/>
                    </a:ext>
                  </a:extLst>
                </a:gridCol>
              </a:tblGrid>
              <a:tr h="554141">
                <a:tc>
                  <a:txBody>
                    <a:bodyPr/>
                    <a:lstStyle/>
                    <a:p>
                      <a:pPr algn="ctr">
                        <a:lnSpc>
                          <a:spcPct val="115000"/>
                        </a:lnSpc>
                        <a:spcAft>
                          <a:spcPts val="0"/>
                        </a:spcAft>
                      </a:pPr>
                      <a:r>
                        <a:rPr lang="zh-CN" sz="1600" kern="100" spc="10">
                          <a:effectLst/>
                        </a:rPr>
                        <a:t>工况</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zh-CN" sz="1600" kern="100" spc="10">
                          <a:effectLst/>
                        </a:rPr>
                        <a:t>震前重要度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zh-CN" sz="1600" kern="100" spc="10">
                          <a:effectLst/>
                        </a:rPr>
                        <a:t>震后重要度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zh-CN" sz="1600" kern="100" spc="10">
                          <a:effectLst/>
                        </a:rPr>
                        <a:t>全局优化</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zh-CN" sz="1600" kern="100" spc="10">
                          <a:effectLst/>
                        </a:rPr>
                        <a:t>动态重要度</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88534786"/>
                  </a:ext>
                </a:extLst>
              </a:tr>
              <a:tr h="266465">
                <a:tc>
                  <a:txBody>
                    <a:bodyPr/>
                    <a:lstStyle/>
                    <a:p>
                      <a:pPr algn="ctr">
                        <a:lnSpc>
                          <a:spcPct val="115000"/>
                        </a:lnSpc>
                        <a:spcAft>
                          <a:spcPts val="0"/>
                        </a:spcAft>
                      </a:pPr>
                      <a:r>
                        <a:rPr lang="en-US" sz="1600" kern="100" spc="10">
                          <a:effectLst/>
                        </a:rPr>
                        <a:t>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649285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631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701502662"/>
                  </a:ext>
                </a:extLst>
              </a:tr>
              <a:tr h="266465">
                <a:tc>
                  <a:txBody>
                    <a:bodyPr/>
                    <a:lstStyle/>
                    <a:p>
                      <a:pPr algn="ctr">
                        <a:lnSpc>
                          <a:spcPct val="115000"/>
                        </a:lnSpc>
                        <a:spcAft>
                          <a:spcPts val="0"/>
                        </a:spcAft>
                      </a:pPr>
                      <a:r>
                        <a:rPr lang="en-US" sz="1600" kern="100" spc="10">
                          <a:effectLst/>
                        </a:rPr>
                        <a:t>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664143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671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69552768"/>
                  </a:ext>
                </a:extLst>
              </a:tr>
              <a:tr h="266465">
                <a:tc>
                  <a:txBody>
                    <a:bodyPr/>
                    <a:lstStyle/>
                    <a:p>
                      <a:pPr algn="ctr">
                        <a:lnSpc>
                          <a:spcPct val="115000"/>
                        </a:lnSpc>
                        <a:spcAft>
                          <a:spcPts val="0"/>
                        </a:spcAft>
                      </a:pPr>
                      <a:r>
                        <a:rPr lang="en-US" sz="1600" kern="100" spc="10">
                          <a:effectLst/>
                        </a:rPr>
                        <a:t>3</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650162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751</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4129874201"/>
                  </a:ext>
                </a:extLst>
              </a:tr>
              <a:tr h="266465">
                <a:tc>
                  <a:txBody>
                    <a:bodyPr/>
                    <a:lstStyle/>
                    <a:p>
                      <a:pPr algn="ctr">
                        <a:lnSpc>
                          <a:spcPct val="115000"/>
                        </a:lnSpc>
                        <a:spcAft>
                          <a:spcPts val="0"/>
                        </a:spcAft>
                      </a:pPr>
                      <a:r>
                        <a:rPr lang="en-US" sz="1600" kern="100" spc="10">
                          <a:effectLst/>
                        </a:rPr>
                        <a:t>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2539382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2858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308614583"/>
                  </a:ext>
                </a:extLst>
              </a:tr>
              <a:tr h="266465">
                <a:tc>
                  <a:txBody>
                    <a:bodyPr/>
                    <a:lstStyle/>
                    <a:p>
                      <a:pPr algn="ctr">
                        <a:lnSpc>
                          <a:spcPct val="115000"/>
                        </a:lnSpc>
                        <a:spcAft>
                          <a:spcPts val="0"/>
                        </a:spcAft>
                      </a:pPr>
                      <a:r>
                        <a:rPr lang="en-US" sz="1600" kern="100" spc="10">
                          <a:effectLst/>
                        </a:rPr>
                        <a:t>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2450004</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3677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055509573"/>
                  </a:ext>
                </a:extLst>
              </a:tr>
              <a:tr h="266465">
                <a:tc>
                  <a:txBody>
                    <a:bodyPr/>
                    <a:lstStyle/>
                    <a:p>
                      <a:pPr algn="ctr">
                        <a:lnSpc>
                          <a:spcPct val="115000"/>
                        </a:lnSpc>
                        <a:spcAft>
                          <a:spcPts val="0"/>
                        </a:spcAft>
                      </a:pPr>
                      <a:r>
                        <a:rPr lang="en-US" sz="1600" kern="100" spc="10">
                          <a:effectLst/>
                        </a:rPr>
                        <a:t>6</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2269009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3585</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3841628155"/>
                  </a:ext>
                </a:extLst>
              </a:tr>
              <a:tr h="266465">
                <a:tc>
                  <a:txBody>
                    <a:bodyPr/>
                    <a:lstStyle/>
                    <a:p>
                      <a:pPr algn="ctr">
                        <a:lnSpc>
                          <a:spcPct val="115000"/>
                        </a:lnSpc>
                        <a:spcAft>
                          <a:spcPts val="0"/>
                        </a:spcAft>
                      </a:pPr>
                      <a:r>
                        <a:rPr lang="en-US" sz="1600" kern="100" spc="10">
                          <a:effectLst/>
                        </a:rPr>
                        <a:t>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6133849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9912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197729949"/>
                  </a:ext>
                </a:extLst>
              </a:tr>
              <a:tr h="266465">
                <a:tc>
                  <a:txBody>
                    <a:bodyPr/>
                    <a:lstStyle/>
                    <a:p>
                      <a:pPr algn="ctr">
                        <a:lnSpc>
                          <a:spcPct val="115000"/>
                        </a:lnSpc>
                        <a:spcAft>
                          <a:spcPts val="0"/>
                        </a:spcAft>
                      </a:pPr>
                      <a:r>
                        <a:rPr lang="en-US" sz="1600" kern="100" spc="10">
                          <a:effectLst/>
                        </a:rPr>
                        <a:t>8</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4307759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10712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912698079"/>
                  </a:ext>
                </a:extLst>
              </a:tr>
              <a:tr h="266465">
                <a:tc>
                  <a:txBody>
                    <a:bodyPr/>
                    <a:lstStyle/>
                    <a:p>
                      <a:pPr algn="ctr">
                        <a:lnSpc>
                          <a:spcPct val="115000"/>
                        </a:lnSpc>
                        <a:spcAft>
                          <a:spcPts val="0"/>
                        </a:spcAft>
                      </a:pPr>
                      <a:r>
                        <a:rPr lang="en-US" sz="1600" kern="100" spc="10">
                          <a:effectLst/>
                        </a:rPr>
                        <a:t>9</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317</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0</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a:effectLst/>
                        </a:rPr>
                        <a:t>3569562</a:t>
                      </a:r>
                      <a:endParaRPr lang="zh-CN" sz="1600" kern="100">
                        <a:effectLst/>
                        <a:latin typeface="Times New Roman" panose="02020603050405020304" pitchFamily="18" charset="0"/>
                        <a:ea typeface="宋体" panose="02010600030101010101" pitchFamily="2" charset="-122"/>
                      </a:endParaRPr>
                    </a:p>
                  </a:txBody>
                  <a:tcPr marL="68580" marR="68580" marT="0" marB="0" anchor="ctr"/>
                </a:tc>
                <a:tc>
                  <a:txBody>
                    <a:bodyPr/>
                    <a:lstStyle/>
                    <a:p>
                      <a:pPr algn="ctr">
                        <a:lnSpc>
                          <a:spcPct val="115000"/>
                        </a:lnSpc>
                        <a:spcAft>
                          <a:spcPts val="0"/>
                        </a:spcAft>
                      </a:pPr>
                      <a:r>
                        <a:rPr lang="en-US" sz="1600" kern="100" spc="10" dirty="0">
                          <a:effectLst/>
                        </a:rPr>
                        <a:t>12234</a:t>
                      </a:r>
                      <a:endParaRPr lang="zh-CN" sz="1600" kern="100" dirty="0">
                        <a:effectLst/>
                        <a:latin typeface="Times New Roman" panose="02020603050405020304" pitchFamily="18" charset="0"/>
                        <a:ea typeface="宋体" panose="02010600030101010101" pitchFamily="2" charset="-122"/>
                      </a:endParaRPr>
                    </a:p>
                  </a:txBody>
                  <a:tcPr marL="68580" marR="68580" marT="0" marB="0" anchor="ctr"/>
                </a:tc>
                <a:extLst>
                  <a:ext uri="{0D108BD9-81ED-4DB2-BD59-A6C34878D82A}">
                    <a16:rowId xmlns:a16="http://schemas.microsoft.com/office/drawing/2014/main" val="655605715"/>
                  </a:ext>
                </a:extLst>
              </a:tr>
            </a:tbl>
          </a:graphicData>
        </a:graphic>
      </p:graphicFrame>
      <p:sp>
        <p:nvSpPr>
          <p:cNvPr id="3" name="文本框 2">
            <a:extLst>
              <a:ext uri="{FF2B5EF4-FFF2-40B4-BE49-F238E27FC236}">
                <a16:creationId xmlns:a16="http://schemas.microsoft.com/office/drawing/2014/main" id="{8568982E-20B6-4866-85AF-9B0A0CB526EC}"/>
              </a:ext>
            </a:extLst>
          </p:cNvPr>
          <p:cNvSpPr txBox="1"/>
          <p:nvPr/>
        </p:nvSpPr>
        <p:spPr>
          <a:xfrm>
            <a:off x="251520" y="1663025"/>
            <a:ext cx="146065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分析效率</a:t>
            </a:r>
            <a:r>
              <a:rPr lang="en-US" altLang="zh-CN" dirty="0"/>
              <a:t> </a:t>
            </a:r>
            <a:endParaRPr lang="zh-CN" altLang="en-US" dirty="0"/>
          </a:p>
        </p:txBody>
      </p:sp>
      <p:sp>
        <p:nvSpPr>
          <p:cNvPr id="5" name="矩形 4">
            <a:extLst>
              <a:ext uri="{FF2B5EF4-FFF2-40B4-BE49-F238E27FC236}">
                <a16:creationId xmlns:a16="http://schemas.microsoft.com/office/drawing/2014/main" id="{E9864C33-CC32-4B41-91EA-E38384C7A96D}"/>
              </a:ext>
            </a:extLst>
          </p:cNvPr>
          <p:cNvSpPr/>
          <p:nvPr/>
        </p:nvSpPr>
        <p:spPr>
          <a:xfrm>
            <a:off x="6945243" y="2413337"/>
            <a:ext cx="1771800" cy="2031325"/>
          </a:xfrm>
          <a:prstGeom prst="rect">
            <a:avLst/>
          </a:prstGeom>
        </p:spPr>
        <p:txBody>
          <a:bodyPr wrap="square">
            <a:spAutoFit/>
          </a:bodyPr>
          <a:lstStyle/>
          <a:p>
            <a:r>
              <a:rPr lang="zh-CN" altLang="en-US" dirty="0"/>
              <a:t>动态重要度方法所需的水力模拟次数仅为全局优化方法所需的水力模拟次数的</a:t>
            </a:r>
            <a:r>
              <a:rPr lang="en-US" altLang="zh-CN" dirty="0"/>
              <a:t>0.10%~0.34%</a:t>
            </a:r>
            <a:endParaRPr lang="zh-CN" altLang="en-US" dirty="0"/>
          </a:p>
        </p:txBody>
      </p:sp>
    </p:spTree>
    <p:extLst>
      <p:ext uri="{BB962C8B-B14F-4D97-AF65-F5344CB8AC3E}">
        <p14:creationId xmlns:p14="http://schemas.microsoft.com/office/powerpoint/2010/main" val="13901856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CCCA1AD-4DB5-4CB8-9472-77C1BF80CC41}"/>
              </a:ext>
            </a:extLst>
          </p:cNvPr>
          <p:cNvSpPr txBox="1"/>
          <p:nvPr/>
        </p:nvSpPr>
        <p:spPr>
          <a:xfrm>
            <a:off x="251520" y="1078354"/>
            <a:ext cx="1210588" cy="400110"/>
          </a:xfrm>
          <a:prstGeom prst="rect">
            <a:avLst/>
          </a:prstGeom>
          <a:noFill/>
        </p:spPr>
        <p:txBody>
          <a:bodyPr wrap="none" rtlCol="0">
            <a:spAutoFit/>
          </a:bodyPr>
          <a:lstStyle/>
          <a:p>
            <a:r>
              <a:rPr lang="zh-CN" altLang="en-US" sz="2000" dirty="0"/>
              <a:t>研究背景</a:t>
            </a:r>
          </a:p>
        </p:txBody>
      </p:sp>
      <p:sp>
        <p:nvSpPr>
          <p:cNvPr id="6" name="文本框 5">
            <a:extLst>
              <a:ext uri="{FF2B5EF4-FFF2-40B4-BE49-F238E27FC236}">
                <a16:creationId xmlns:a16="http://schemas.microsoft.com/office/drawing/2014/main" id="{068DE639-C7BD-40D3-8E61-BD489590B316}"/>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研究现状</a:t>
            </a:r>
          </a:p>
        </p:txBody>
      </p:sp>
      <p:sp>
        <p:nvSpPr>
          <p:cNvPr id="11" name="文本框 10">
            <a:extLst>
              <a:ext uri="{FF2B5EF4-FFF2-40B4-BE49-F238E27FC236}">
                <a16:creationId xmlns:a16="http://schemas.microsoft.com/office/drawing/2014/main" id="{77CA3822-7940-419C-8CCD-98984C24C34F}"/>
              </a:ext>
            </a:extLst>
          </p:cNvPr>
          <p:cNvSpPr txBox="1"/>
          <p:nvPr/>
        </p:nvSpPr>
        <p:spPr>
          <a:xfrm>
            <a:off x="289136" y="1864995"/>
            <a:ext cx="2383986" cy="369332"/>
          </a:xfrm>
          <a:prstGeom prst="rect">
            <a:avLst/>
          </a:prstGeom>
          <a:noFill/>
        </p:spPr>
        <p:txBody>
          <a:bodyPr wrap="none" rtlCol="0">
            <a:spAutoFit/>
          </a:bodyPr>
          <a:lstStyle/>
          <a:p>
            <a:pPr marL="285750" indent="-285750">
              <a:buClr>
                <a:srgbClr val="0096C3"/>
              </a:buClr>
              <a:buFont typeface="Wingdings" panose="05000000000000000000" pitchFamily="2" charset="2"/>
              <a:buChar char="Ø"/>
            </a:pPr>
            <a:r>
              <a:rPr lang="zh-CN" altLang="en-US" dirty="0"/>
              <a:t>供水管网抗震能力</a:t>
            </a:r>
            <a:r>
              <a:rPr lang="en-US" altLang="zh-CN" dirty="0"/>
              <a:t> </a:t>
            </a:r>
            <a:endParaRPr lang="zh-CN" altLang="en-US" dirty="0"/>
          </a:p>
        </p:txBody>
      </p:sp>
      <p:sp>
        <p:nvSpPr>
          <p:cNvPr id="3" name="文本框 2">
            <a:extLst>
              <a:ext uri="{FF2B5EF4-FFF2-40B4-BE49-F238E27FC236}">
                <a16:creationId xmlns:a16="http://schemas.microsoft.com/office/drawing/2014/main" id="{7B4AD052-5A5E-455A-BA40-9871BAFDF956}"/>
              </a:ext>
            </a:extLst>
          </p:cNvPr>
          <p:cNvSpPr txBox="1"/>
          <p:nvPr/>
        </p:nvSpPr>
        <p:spPr>
          <a:xfrm>
            <a:off x="3563888" y="1079690"/>
            <a:ext cx="1210588" cy="400110"/>
          </a:xfrm>
          <a:prstGeom prst="rect">
            <a:avLst/>
          </a:prstGeom>
          <a:noFill/>
        </p:spPr>
        <p:txBody>
          <a:bodyPr wrap="none" rtlCol="0">
            <a:spAutoFit/>
          </a:bodyPr>
          <a:lstStyle/>
          <a:p>
            <a:r>
              <a:rPr lang="zh-CN" altLang="en-US" sz="2000" dirty="0"/>
              <a:t>研究内容</a:t>
            </a:r>
          </a:p>
        </p:txBody>
      </p:sp>
      <p:sp>
        <p:nvSpPr>
          <p:cNvPr id="12" name="标题 1">
            <a:extLst>
              <a:ext uri="{FF2B5EF4-FFF2-40B4-BE49-F238E27FC236}">
                <a16:creationId xmlns:a16="http://schemas.microsoft.com/office/drawing/2014/main" id="{8845908F-5EF1-4D5A-A777-981B2AA5264A}"/>
              </a:ext>
            </a:extLst>
          </p:cNvPr>
          <p:cNvSpPr txBox="1">
            <a:spLocks/>
          </p:cNvSpPr>
          <p:nvPr/>
        </p:nvSpPr>
        <p:spPr>
          <a:xfrm>
            <a:off x="0" y="158750"/>
            <a:ext cx="9017151" cy="738187"/>
          </a:xfrm>
          <a:prstGeom prst="rect">
            <a:avLst/>
          </a:prstGeom>
          <a:noFill/>
          <a:ln w="9525">
            <a:noFill/>
          </a:ln>
        </p:spPr>
        <p:txBody>
          <a:bodyPr anchor="ctr"/>
          <a:lstStyle>
            <a:lvl1pPr algn="ctr" rtl="0" eaLnBrk="0" fontAlgn="base" hangingPunct="0">
              <a:spcBef>
                <a:spcPct val="0"/>
              </a:spcBef>
              <a:spcAft>
                <a:spcPct val="0"/>
              </a:spcAft>
              <a:defRPr sz="4400" kern="12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buFontTx/>
            </a:pPr>
            <a:r>
              <a:rPr lang="en-US" altLang="zh-CN" sz="2400"/>
              <a:t>1 </a:t>
            </a:r>
            <a:r>
              <a:rPr lang="zh-CN" altLang="en-US" sz="2400"/>
              <a:t>绪论</a:t>
            </a:r>
            <a:endParaRPr lang="zh-CN" altLang="en-US" sz="2400" dirty="0"/>
          </a:p>
        </p:txBody>
      </p:sp>
      <p:graphicFrame>
        <p:nvGraphicFramePr>
          <p:cNvPr id="10" name="图示 9">
            <a:extLst>
              <a:ext uri="{FF2B5EF4-FFF2-40B4-BE49-F238E27FC236}">
                <a16:creationId xmlns:a16="http://schemas.microsoft.com/office/drawing/2014/main" id="{E9996B54-A0F8-49DA-9089-711419BA055A}"/>
              </a:ext>
            </a:extLst>
          </p:cNvPr>
          <p:cNvGraphicFramePr/>
          <p:nvPr/>
        </p:nvGraphicFramePr>
        <p:xfrm>
          <a:off x="1016187" y="2049661"/>
          <a:ext cx="6984776" cy="354444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99373128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6 </a:t>
            </a:r>
            <a:r>
              <a:rPr lang="zh-CN" altLang="en-US" sz="2400" dirty="0"/>
              <a:t>供水管网灾后恢复过程韧性优化</a:t>
            </a:r>
          </a:p>
        </p:txBody>
      </p:sp>
      <p:sp>
        <p:nvSpPr>
          <p:cNvPr id="4" name="文本框 3">
            <a:extLst>
              <a:ext uri="{FF2B5EF4-FFF2-40B4-BE49-F238E27FC236}">
                <a16:creationId xmlns:a16="http://schemas.microsoft.com/office/drawing/2014/main" id="{738D1B92-74D4-4234-929B-01EC5BE9F69E}"/>
              </a:ext>
            </a:extLst>
          </p:cNvPr>
          <p:cNvSpPr txBox="1"/>
          <p:nvPr/>
        </p:nvSpPr>
        <p:spPr>
          <a:xfrm>
            <a:off x="251520" y="1078354"/>
            <a:ext cx="1980029" cy="400110"/>
          </a:xfrm>
          <a:prstGeom prst="rect">
            <a:avLst/>
          </a:prstGeom>
          <a:noFill/>
        </p:spPr>
        <p:txBody>
          <a:bodyPr wrap="none" rtlCol="0">
            <a:spAutoFit/>
          </a:bodyPr>
          <a:lstStyle/>
          <a:p>
            <a:r>
              <a:rPr lang="zh-CN" altLang="en-US" sz="2000" dirty="0"/>
              <a:t>韧性与恢复次序</a:t>
            </a:r>
          </a:p>
        </p:txBody>
      </p:sp>
      <p:sp>
        <p:nvSpPr>
          <p:cNvPr id="8" name="文本框 7">
            <a:extLst>
              <a:ext uri="{FF2B5EF4-FFF2-40B4-BE49-F238E27FC236}">
                <a16:creationId xmlns:a16="http://schemas.microsoft.com/office/drawing/2014/main" id="{B171AEEE-6E8D-4EC8-8B8E-401F4F82C492}"/>
              </a:ext>
            </a:extLst>
          </p:cNvPr>
          <p:cNvSpPr txBox="1"/>
          <p:nvPr/>
        </p:nvSpPr>
        <p:spPr>
          <a:xfrm>
            <a:off x="2496523" y="1073716"/>
            <a:ext cx="1723549" cy="400110"/>
          </a:xfrm>
          <a:prstGeom prst="rect">
            <a:avLst/>
          </a:prstGeom>
          <a:noFill/>
        </p:spPr>
        <p:txBody>
          <a:bodyPr wrap="none" rtlCol="0">
            <a:spAutoFit/>
          </a:bodyPr>
          <a:lstStyle/>
          <a:p>
            <a:r>
              <a:rPr lang="zh-CN" altLang="en-US" sz="2000" dirty="0"/>
              <a:t>常用排序方法</a:t>
            </a:r>
          </a:p>
        </p:txBody>
      </p:sp>
      <p:sp>
        <p:nvSpPr>
          <p:cNvPr id="10" name="文本框 9">
            <a:extLst>
              <a:ext uri="{FF2B5EF4-FFF2-40B4-BE49-F238E27FC236}">
                <a16:creationId xmlns:a16="http://schemas.microsoft.com/office/drawing/2014/main" id="{AC6425E5-CC7E-4FC8-94F5-BEEED1149E3B}"/>
              </a:ext>
            </a:extLst>
          </p:cNvPr>
          <p:cNvSpPr txBox="1"/>
          <p:nvPr/>
        </p:nvSpPr>
        <p:spPr>
          <a:xfrm>
            <a:off x="6339949" y="1073716"/>
            <a:ext cx="1210588" cy="400110"/>
          </a:xfrm>
          <a:prstGeom prst="rect">
            <a:avLst/>
          </a:prstGeom>
          <a:noFill/>
        </p:spPr>
        <p:txBody>
          <a:bodyPr wrap="none" rtlCol="0">
            <a:spAutoFit/>
          </a:bodyPr>
          <a:lstStyle/>
          <a:p>
            <a:r>
              <a:rPr lang="zh-CN" altLang="en-US" sz="2000" dirty="0"/>
              <a:t>对比分析</a:t>
            </a:r>
          </a:p>
        </p:txBody>
      </p:sp>
      <p:sp>
        <p:nvSpPr>
          <p:cNvPr id="12" name="文本框 11">
            <a:extLst>
              <a:ext uri="{FF2B5EF4-FFF2-40B4-BE49-F238E27FC236}">
                <a16:creationId xmlns:a16="http://schemas.microsoft.com/office/drawing/2014/main" id="{7E3E7840-BE58-4CAF-84BC-61A01C861718}"/>
              </a:ext>
            </a:extLst>
          </p:cNvPr>
          <p:cNvSpPr txBox="1"/>
          <p:nvPr/>
        </p:nvSpPr>
        <p:spPr>
          <a:xfrm>
            <a:off x="7681892" y="1078354"/>
            <a:ext cx="1210588" cy="400110"/>
          </a:xfrm>
          <a:prstGeom prst="rect">
            <a:avLst/>
          </a:prstGeom>
          <a:solidFill>
            <a:srgbClr val="0096C3"/>
          </a:solidFill>
        </p:spPr>
        <p:txBody>
          <a:bodyPr wrap="none" rtlCol="0">
            <a:spAutoFit/>
          </a:bodyPr>
          <a:lstStyle/>
          <a:p>
            <a:r>
              <a:rPr lang="zh-CN" altLang="en-US" sz="2000" dirty="0">
                <a:solidFill>
                  <a:schemeClr val="bg1"/>
                </a:solidFill>
              </a:rPr>
              <a:t>本章小结</a:t>
            </a:r>
          </a:p>
        </p:txBody>
      </p:sp>
      <p:sp>
        <p:nvSpPr>
          <p:cNvPr id="9" name="文本框 8">
            <a:extLst>
              <a:ext uri="{FF2B5EF4-FFF2-40B4-BE49-F238E27FC236}">
                <a16:creationId xmlns:a16="http://schemas.microsoft.com/office/drawing/2014/main" id="{CAE37249-DF4C-4BD1-9C14-3B167EA6DB58}"/>
              </a:ext>
            </a:extLst>
          </p:cNvPr>
          <p:cNvSpPr txBox="1"/>
          <p:nvPr/>
        </p:nvSpPr>
        <p:spPr>
          <a:xfrm>
            <a:off x="4485046" y="1073716"/>
            <a:ext cx="1723549" cy="400110"/>
          </a:xfrm>
          <a:prstGeom prst="rect">
            <a:avLst/>
          </a:prstGeom>
          <a:noFill/>
        </p:spPr>
        <p:txBody>
          <a:bodyPr wrap="none" rtlCol="0">
            <a:spAutoFit/>
          </a:bodyPr>
          <a:lstStyle/>
          <a:p>
            <a:r>
              <a:rPr lang="zh-CN" altLang="en-US" sz="2000" dirty="0"/>
              <a:t>动态排序方法</a:t>
            </a:r>
          </a:p>
        </p:txBody>
      </p:sp>
      <p:sp>
        <p:nvSpPr>
          <p:cNvPr id="5" name="矩形 4">
            <a:extLst>
              <a:ext uri="{FF2B5EF4-FFF2-40B4-BE49-F238E27FC236}">
                <a16:creationId xmlns:a16="http://schemas.microsoft.com/office/drawing/2014/main" id="{4A45F523-62E8-4E90-8655-D07B208EC0F0}"/>
              </a:ext>
            </a:extLst>
          </p:cNvPr>
          <p:cNvSpPr/>
          <p:nvPr/>
        </p:nvSpPr>
        <p:spPr>
          <a:xfrm>
            <a:off x="125759" y="1772816"/>
            <a:ext cx="8765631" cy="2585323"/>
          </a:xfrm>
          <a:prstGeom prst="rect">
            <a:avLst/>
          </a:prstGeom>
        </p:spPr>
        <p:txBody>
          <a:bodyPr wrap="square">
            <a:spAutoFit/>
          </a:bodyPr>
          <a:lstStyle/>
          <a:p>
            <a:pPr marL="342900" indent="-342900">
              <a:buAutoNum type="arabicParenBoth"/>
            </a:pPr>
            <a:r>
              <a:rPr lang="zh-CN" altLang="en-US" dirty="0"/>
              <a:t>修复次序对管网抗震韧性的影响较大，各个修复方法对应的修复活动排序模拟得到的管网抗震韧性相差最大可达</a:t>
            </a:r>
            <a:r>
              <a:rPr lang="en-US" altLang="zh-CN" dirty="0"/>
              <a:t>12.45%</a:t>
            </a:r>
            <a:r>
              <a:rPr lang="zh-CN" altLang="en-US" dirty="0"/>
              <a:t>。</a:t>
            </a:r>
            <a:endParaRPr lang="en-US" altLang="zh-CN" dirty="0"/>
          </a:p>
          <a:p>
            <a:pPr marL="342900" indent="-342900">
              <a:buAutoNum type="arabicParenBoth"/>
            </a:pPr>
            <a:endParaRPr lang="zh-CN" altLang="en-US" dirty="0"/>
          </a:p>
          <a:p>
            <a:r>
              <a:rPr lang="en-US" altLang="zh-CN" dirty="0"/>
              <a:t>(2) </a:t>
            </a:r>
            <a:r>
              <a:rPr lang="zh-CN" altLang="en-US" dirty="0"/>
              <a:t>全局最优方法和动态投资收益率方法在供水管网抗震韧性和供水满足率曲线方面优于震前重要度方法和震后重要度方法。全局最优方法和动态投资收益率方法对应的供水管网抗震韧性和供水满足率曲线比较接近，其中供水管网抗震韧性相差在</a:t>
            </a:r>
            <a:r>
              <a:rPr lang="en-US" altLang="zh-CN" dirty="0"/>
              <a:t>3%</a:t>
            </a:r>
            <a:r>
              <a:rPr lang="zh-CN" altLang="en-US" dirty="0"/>
              <a:t>以内。</a:t>
            </a:r>
            <a:endParaRPr lang="en-US" altLang="zh-CN" dirty="0"/>
          </a:p>
          <a:p>
            <a:endParaRPr lang="zh-CN" altLang="en-US" dirty="0"/>
          </a:p>
          <a:p>
            <a:r>
              <a:rPr lang="en-US" altLang="zh-CN" dirty="0"/>
              <a:t>(3) </a:t>
            </a:r>
            <a:r>
              <a:rPr lang="zh-CN" altLang="en-US" dirty="0"/>
              <a:t>管网抗震韧性全局优化方法所需的计算量最大，动态投资收益率方法计算量为全局优化方法的</a:t>
            </a:r>
            <a:r>
              <a:rPr lang="en-US" altLang="zh-CN" dirty="0"/>
              <a:t>0.10%~0.34%</a:t>
            </a:r>
            <a:r>
              <a:rPr lang="zh-CN" altLang="en-US" dirty="0"/>
              <a:t>。</a:t>
            </a:r>
          </a:p>
        </p:txBody>
      </p:sp>
    </p:spTree>
    <p:extLst>
      <p:ext uri="{BB962C8B-B14F-4D97-AF65-F5344CB8AC3E}">
        <p14:creationId xmlns:p14="http://schemas.microsoft.com/office/powerpoint/2010/main" val="27783292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7 </a:t>
            </a:r>
            <a:r>
              <a:rPr lang="zh-CN" altLang="en-US" sz="2400" dirty="0"/>
              <a:t>供水管网抗震韧性分析软件开发</a:t>
            </a:r>
          </a:p>
        </p:txBody>
      </p:sp>
      <p:sp>
        <p:nvSpPr>
          <p:cNvPr id="8" name="文本框 7">
            <a:extLst>
              <a:ext uri="{FF2B5EF4-FFF2-40B4-BE49-F238E27FC236}">
                <a16:creationId xmlns:a16="http://schemas.microsoft.com/office/drawing/2014/main" id="{0E0029C6-F88C-479C-8267-EFB922F576DD}"/>
              </a:ext>
            </a:extLst>
          </p:cNvPr>
          <p:cNvSpPr txBox="1"/>
          <p:nvPr/>
        </p:nvSpPr>
        <p:spPr>
          <a:xfrm>
            <a:off x="179512" y="1124744"/>
            <a:ext cx="2501006" cy="400110"/>
          </a:xfrm>
          <a:prstGeom prst="rect">
            <a:avLst/>
          </a:prstGeom>
          <a:solidFill>
            <a:srgbClr val="0096C3"/>
          </a:solidFill>
          <a:ln>
            <a:noFill/>
          </a:ln>
        </p:spPr>
        <p:txBody>
          <a:bodyPr wrap="none" rtlCol="0">
            <a:spAutoFit/>
          </a:bodyPr>
          <a:lstStyle/>
          <a:p>
            <a:r>
              <a:rPr lang="zh-CN" altLang="en-US" sz="2000" dirty="0">
                <a:solidFill>
                  <a:schemeClr val="bg1"/>
                </a:solidFill>
              </a:rPr>
              <a:t>需求分析与软件设计</a:t>
            </a:r>
          </a:p>
        </p:txBody>
      </p:sp>
      <p:sp>
        <p:nvSpPr>
          <p:cNvPr id="12" name="文本框 11">
            <a:extLst>
              <a:ext uri="{FF2B5EF4-FFF2-40B4-BE49-F238E27FC236}">
                <a16:creationId xmlns:a16="http://schemas.microsoft.com/office/drawing/2014/main" id="{D65463E9-EB89-432A-8549-C06C1912F4CA}"/>
              </a:ext>
            </a:extLst>
          </p:cNvPr>
          <p:cNvSpPr txBox="1"/>
          <p:nvPr/>
        </p:nvSpPr>
        <p:spPr>
          <a:xfrm>
            <a:off x="4479336" y="1135663"/>
            <a:ext cx="1210588" cy="400110"/>
          </a:xfrm>
          <a:prstGeom prst="rect">
            <a:avLst/>
          </a:prstGeom>
          <a:noFill/>
          <a:ln>
            <a:noFill/>
          </a:ln>
        </p:spPr>
        <p:txBody>
          <a:bodyPr wrap="none" rtlCol="0">
            <a:spAutoFit/>
          </a:bodyPr>
          <a:lstStyle/>
          <a:p>
            <a:r>
              <a:rPr lang="zh-CN" altLang="en-US" sz="2000" dirty="0"/>
              <a:t>本章小结</a:t>
            </a:r>
          </a:p>
        </p:txBody>
      </p:sp>
      <p:sp>
        <p:nvSpPr>
          <p:cNvPr id="13" name="文本框 12">
            <a:extLst>
              <a:ext uri="{FF2B5EF4-FFF2-40B4-BE49-F238E27FC236}">
                <a16:creationId xmlns:a16="http://schemas.microsoft.com/office/drawing/2014/main" id="{63B1D92F-EE44-4776-83AB-7ED38465C94C}"/>
              </a:ext>
            </a:extLst>
          </p:cNvPr>
          <p:cNvSpPr txBox="1"/>
          <p:nvPr/>
        </p:nvSpPr>
        <p:spPr>
          <a:xfrm>
            <a:off x="2760032" y="1132985"/>
            <a:ext cx="1210588" cy="400110"/>
          </a:xfrm>
          <a:prstGeom prst="rect">
            <a:avLst/>
          </a:prstGeom>
          <a:noFill/>
        </p:spPr>
        <p:txBody>
          <a:bodyPr wrap="none" rtlCol="0">
            <a:spAutoFit/>
          </a:bodyPr>
          <a:lstStyle/>
          <a:p>
            <a:r>
              <a:rPr lang="zh-CN" altLang="en-US" sz="2000" dirty="0"/>
              <a:t>软件实现</a:t>
            </a:r>
          </a:p>
        </p:txBody>
      </p:sp>
      <p:sp>
        <p:nvSpPr>
          <p:cNvPr id="5" name="矩形 4">
            <a:extLst>
              <a:ext uri="{FF2B5EF4-FFF2-40B4-BE49-F238E27FC236}">
                <a16:creationId xmlns:a16="http://schemas.microsoft.com/office/drawing/2014/main" id="{D6DAB985-D89B-4EB3-AC7D-23B1920F15FA}"/>
              </a:ext>
            </a:extLst>
          </p:cNvPr>
          <p:cNvSpPr/>
          <p:nvPr/>
        </p:nvSpPr>
        <p:spPr>
          <a:xfrm>
            <a:off x="179512" y="1916832"/>
            <a:ext cx="4176464" cy="2585323"/>
          </a:xfrm>
          <a:prstGeom prst="rect">
            <a:avLst/>
          </a:prstGeom>
        </p:spPr>
        <p:txBody>
          <a:bodyPr wrap="square">
            <a:spAutoFit/>
          </a:bodyPr>
          <a:lstStyle/>
          <a:p>
            <a:r>
              <a:rPr lang="zh-CN" altLang="zh-CN" kern="100" dirty="0">
                <a:latin typeface="Times New Roman" panose="02020603050405020304" pitchFamily="18" charset="0"/>
                <a:cs typeface="Times New Roman" panose="02020603050405020304" pitchFamily="18" charset="0"/>
              </a:rPr>
              <a:t>根据需求的特征，将实现软件功能的需求分为通用</a:t>
            </a:r>
            <a:r>
              <a:rPr lang="zh-CN" altLang="zh-CN" b="1" kern="100" dirty="0">
                <a:latin typeface="Times New Roman" panose="02020603050405020304" pitchFamily="18" charset="0"/>
                <a:cs typeface="Times New Roman" panose="02020603050405020304" pitchFamily="18" charset="0"/>
              </a:rPr>
              <a:t>功能需求</a:t>
            </a:r>
            <a:r>
              <a:rPr lang="zh-CN" altLang="zh-CN"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cs typeface="Times New Roman" panose="02020603050405020304" pitchFamily="18" charset="0"/>
              </a:rPr>
              <a:t>前处理功能需求</a:t>
            </a:r>
            <a:r>
              <a:rPr lang="zh-CN" altLang="zh-CN"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cs typeface="Times New Roman" panose="02020603050405020304" pitchFamily="18" charset="0"/>
              </a:rPr>
              <a:t>分析功能需求</a:t>
            </a:r>
            <a:r>
              <a:rPr lang="zh-CN" altLang="zh-CN" kern="100" dirty="0">
                <a:latin typeface="Times New Roman" panose="02020603050405020304" pitchFamily="18" charset="0"/>
                <a:cs typeface="Times New Roman" panose="02020603050405020304" pitchFamily="18" charset="0"/>
              </a:rPr>
              <a:t>、</a:t>
            </a:r>
            <a:r>
              <a:rPr lang="zh-CN" altLang="zh-CN" b="1" kern="100" dirty="0">
                <a:latin typeface="Times New Roman" panose="02020603050405020304" pitchFamily="18" charset="0"/>
                <a:cs typeface="Times New Roman" panose="02020603050405020304" pitchFamily="18" charset="0"/>
              </a:rPr>
              <a:t>后处理功能需求</a:t>
            </a:r>
            <a:r>
              <a:rPr lang="zh-CN" altLang="zh-CN" kern="100" dirty="0">
                <a:latin typeface="Times New Roman" panose="02020603050405020304" pitchFamily="18" charset="0"/>
                <a:cs typeface="Times New Roman" panose="02020603050405020304" pitchFamily="18" charset="0"/>
              </a:rPr>
              <a:t>四大类</a:t>
            </a:r>
            <a:r>
              <a:rPr lang="zh-CN" altLang="en-US" kern="100" dirty="0">
                <a:latin typeface="Times New Roman" panose="02020603050405020304" pitchFamily="18" charset="0"/>
                <a:cs typeface="Times New Roman" panose="02020603050405020304" pitchFamily="18" charset="0"/>
              </a:rPr>
              <a:t>。</a:t>
            </a:r>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r>
              <a:rPr lang="zh-CN" altLang="en-US" kern="100" dirty="0">
                <a:latin typeface="Times New Roman" panose="02020603050405020304" pitchFamily="18" charset="0"/>
                <a:cs typeface="Times New Roman" panose="02020603050405020304" pitchFamily="18" charset="0"/>
              </a:rPr>
              <a:t>需要实现三大功能：</a:t>
            </a:r>
            <a:endParaRPr lang="en-US" altLang="zh-CN" kern="100" dirty="0">
              <a:latin typeface="Times New Roman" panose="02020603050405020304" pitchFamily="18" charset="0"/>
              <a:cs typeface="Times New Roman" panose="02020603050405020304" pitchFamily="18" charset="0"/>
            </a:endParaRPr>
          </a:p>
          <a:p>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1</a:t>
            </a:r>
            <a:r>
              <a:rPr lang="zh-CN" altLang="en-US" kern="100" dirty="0">
                <a:latin typeface="Times New Roman" panose="02020603050405020304" pitchFamily="18" charset="0"/>
                <a:cs typeface="Times New Roman" panose="02020603050405020304" pitchFamily="18" charset="0"/>
              </a:rPr>
              <a:t>）供水管网震后功能分析</a:t>
            </a:r>
            <a:endParaRPr lang="en-US" altLang="zh-CN" kern="100" dirty="0">
              <a:latin typeface="Times New Roman" panose="02020603050405020304" pitchFamily="18" charset="0"/>
              <a:cs typeface="Times New Roman" panose="02020603050405020304" pitchFamily="18" charset="0"/>
            </a:endParaRPr>
          </a:p>
          <a:p>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2</a:t>
            </a:r>
            <a:r>
              <a:rPr lang="zh-CN" altLang="en-US" kern="100" dirty="0">
                <a:latin typeface="Times New Roman" panose="02020603050405020304" pitchFamily="18" charset="0"/>
                <a:cs typeface="Times New Roman" panose="02020603050405020304" pitchFamily="18" charset="0"/>
              </a:rPr>
              <a:t>）供水震后恢复活动分析</a:t>
            </a:r>
            <a:endParaRPr lang="en-US" altLang="zh-CN" kern="100" dirty="0">
              <a:latin typeface="Times New Roman" panose="02020603050405020304" pitchFamily="18" charset="0"/>
              <a:cs typeface="Times New Roman" panose="02020603050405020304" pitchFamily="18" charset="0"/>
            </a:endParaRPr>
          </a:p>
          <a:p>
            <a:r>
              <a:rPr lang="zh-CN" altLang="en-US" kern="100" dirty="0">
                <a:latin typeface="Times New Roman" panose="02020603050405020304" pitchFamily="18" charset="0"/>
                <a:cs typeface="Times New Roman" panose="02020603050405020304" pitchFamily="18" charset="0"/>
              </a:rPr>
              <a:t>（</a:t>
            </a:r>
            <a:r>
              <a:rPr lang="en-US" altLang="zh-CN" kern="100" dirty="0">
                <a:latin typeface="Times New Roman" panose="02020603050405020304" pitchFamily="18" charset="0"/>
                <a:cs typeface="Times New Roman" panose="02020603050405020304" pitchFamily="18" charset="0"/>
              </a:rPr>
              <a:t>3</a:t>
            </a:r>
            <a:r>
              <a:rPr lang="zh-CN" altLang="en-US" kern="100" dirty="0">
                <a:latin typeface="Times New Roman" panose="02020603050405020304" pitchFamily="18" charset="0"/>
                <a:cs typeface="Times New Roman" panose="02020603050405020304" pitchFamily="18" charset="0"/>
              </a:rPr>
              <a:t>）基于韧性的供水管网震后恢复活动优化</a:t>
            </a:r>
            <a:endParaRPr lang="zh-CN" altLang="en-US" dirty="0"/>
          </a:p>
        </p:txBody>
      </p:sp>
      <p:graphicFrame>
        <p:nvGraphicFramePr>
          <p:cNvPr id="7" name="表格 6">
            <a:extLst>
              <a:ext uri="{FF2B5EF4-FFF2-40B4-BE49-F238E27FC236}">
                <a16:creationId xmlns:a16="http://schemas.microsoft.com/office/drawing/2014/main" id="{F29ADC56-AB87-44AB-8764-E0A14B7320E4}"/>
              </a:ext>
            </a:extLst>
          </p:cNvPr>
          <p:cNvGraphicFramePr>
            <a:graphicFrameLocks noGrp="1"/>
          </p:cNvGraphicFramePr>
          <p:nvPr>
            <p:extLst>
              <p:ext uri="{D42A27DB-BD31-4B8C-83A1-F6EECF244321}">
                <p14:modId xmlns:p14="http://schemas.microsoft.com/office/powerpoint/2010/main" val="3372671758"/>
              </p:ext>
            </p:extLst>
          </p:nvPr>
        </p:nvGraphicFramePr>
        <p:xfrm>
          <a:off x="4716016" y="1628800"/>
          <a:ext cx="4228133" cy="4774177"/>
        </p:xfrm>
        <a:graphic>
          <a:graphicData uri="http://schemas.openxmlformats.org/drawingml/2006/table">
            <a:tbl>
              <a:tblPr firstRow="1" firstCol="1" bandRow="1">
                <a:tableStyleId>{21E4AEA4-8DFA-4A89-87EB-49C32662AFE0}</a:tableStyleId>
              </a:tblPr>
              <a:tblGrid>
                <a:gridCol w="1565155">
                  <a:extLst>
                    <a:ext uri="{9D8B030D-6E8A-4147-A177-3AD203B41FA5}">
                      <a16:colId xmlns:a16="http://schemas.microsoft.com/office/drawing/2014/main" val="682572180"/>
                    </a:ext>
                  </a:extLst>
                </a:gridCol>
                <a:gridCol w="2662978">
                  <a:extLst>
                    <a:ext uri="{9D8B030D-6E8A-4147-A177-3AD203B41FA5}">
                      <a16:colId xmlns:a16="http://schemas.microsoft.com/office/drawing/2014/main" val="784233985"/>
                    </a:ext>
                  </a:extLst>
                </a:gridCol>
              </a:tblGrid>
              <a:tr h="364431">
                <a:tc>
                  <a:txBody>
                    <a:bodyPr/>
                    <a:lstStyle/>
                    <a:p>
                      <a:pPr algn="ctr">
                        <a:lnSpc>
                          <a:spcPct val="115000"/>
                        </a:lnSpc>
                        <a:spcAft>
                          <a:spcPts val="0"/>
                        </a:spcAft>
                      </a:pPr>
                      <a:r>
                        <a:rPr lang="zh-CN" sz="1200" kern="100" spc="10">
                          <a:effectLst/>
                        </a:rPr>
                        <a:t>功能分类</a:t>
                      </a:r>
                      <a:endParaRPr lang="zh-CN" sz="1200" kern="100">
                        <a:effectLst/>
                        <a:latin typeface="Times New Roman" panose="02020603050405020304" pitchFamily="18" charset="0"/>
                        <a:ea typeface="宋体" panose="02010600030101010101" pitchFamily="2" charset="-122"/>
                      </a:endParaRPr>
                    </a:p>
                  </a:txBody>
                  <a:tcPr marL="7729" marR="7729" marT="0" marB="0" anchor="ctr"/>
                </a:tc>
                <a:tc>
                  <a:txBody>
                    <a:bodyPr/>
                    <a:lstStyle/>
                    <a:p>
                      <a:pPr algn="l">
                        <a:lnSpc>
                          <a:spcPct val="115000"/>
                        </a:lnSpc>
                        <a:spcAft>
                          <a:spcPts val="0"/>
                        </a:spcAft>
                      </a:pPr>
                      <a:r>
                        <a:rPr lang="zh-CN" sz="1200" kern="100" spc="10" dirty="0">
                          <a:effectLst/>
                        </a:rPr>
                        <a:t>具体功能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6127779"/>
                  </a:ext>
                </a:extLst>
              </a:tr>
              <a:tr h="270059">
                <a:tc rowSpan="3">
                  <a:txBody>
                    <a:bodyPr/>
                    <a:lstStyle/>
                    <a:p>
                      <a:pPr algn="ctr">
                        <a:lnSpc>
                          <a:spcPct val="115000"/>
                        </a:lnSpc>
                        <a:spcAft>
                          <a:spcPts val="0"/>
                        </a:spcAft>
                      </a:pPr>
                      <a:r>
                        <a:rPr lang="zh-CN" sz="1200" kern="100" spc="10" dirty="0">
                          <a:effectLst/>
                        </a:rPr>
                        <a:t>通用功能</a:t>
                      </a:r>
                      <a:endParaRPr lang="zh-CN" sz="1200" kern="100" dirty="0">
                        <a:effectLst/>
                      </a:endParaRPr>
                    </a:p>
                    <a:p>
                      <a:pPr algn="ctr">
                        <a:lnSpc>
                          <a:spcPct val="115000"/>
                        </a:lnSpc>
                        <a:spcAft>
                          <a:spcPts val="0"/>
                        </a:spcAft>
                      </a:pPr>
                      <a:r>
                        <a:rPr lang="zh-CN" sz="1200" kern="100" spc="10" dirty="0">
                          <a:effectLst/>
                        </a:rPr>
                        <a:t>需求</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tc>
                  <a:txBody>
                    <a:bodyPr/>
                    <a:lstStyle/>
                    <a:p>
                      <a:pPr algn="l">
                        <a:lnSpc>
                          <a:spcPct val="115000"/>
                        </a:lnSpc>
                        <a:spcAft>
                          <a:spcPts val="0"/>
                        </a:spcAft>
                      </a:pPr>
                      <a:r>
                        <a:rPr lang="zh-CN" sz="1200" kern="100" spc="10" dirty="0">
                          <a:effectLst/>
                        </a:rPr>
                        <a:t>工程文件功能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4045938399"/>
                  </a:ext>
                </a:extLst>
              </a:tr>
              <a:tr h="270059">
                <a:tc vMerge="1">
                  <a:txBody>
                    <a:bodyPr/>
                    <a:lstStyle/>
                    <a:p>
                      <a:endParaRPr lang="zh-CN" altLang="en-US"/>
                    </a:p>
                  </a:txBody>
                  <a:tcPr/>
                </a:tc>
                <a:tc>
                  <a:txBody>
                    <a:bodyPr/>
                    <a:lstStyle/>
                    <a:p>
                      <a:pPr algn="l">
                        <a:lnSpc>
                          <a:spcPct val="115000"/>
                        </a:lnSpc>
                        <a:spcAft>
                          <a:spcPts val="0"/>
                        </a:spcAft>
                      </a:pPr>
                      <a:r>
                        <a:rPr lang="zh-CN" sz="1200" kern="100" spc="10" dirty="0">
                          <a:effectLst/>
                        </a:rPr>
                        <a:t>引导功能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2558060686"/>
                  </a:ext>
                </a:extLst>
              </a:tr>
              <a:tr h="270059">
                <a:tc vMerge="1">
                  <a:txBody>
                    <a:bodyPr/>
                    <a:lstStyle/>
                    <a:p>
                      <a:endParaRPr lang="zh-CN" altLang="en-US"/>
                    </a:p>
                  </a:txBody>
                  <a:tcPr/>
                </a:tc>
                <a:tc>
                  <a:txBody>
                    <a:bodyPr/>
                    <a:lstStyle/>
                    <a:p>
                      <a:pPr algn="l">
                        <a:lnSpc>
                          <a:spcPct val="115000"/>
                        </a:lnSpc>
                        <a:spcAft>
                          <a:spcPts val="0"/>
                        </a:spcAft>
                      </a:pPr>
                      <a:r>
                        <a:rPr lang="zh-CN" altLang="en-US" sz="1200" kern="100" spc="10" dirty="0">
                          <a:effectLst/>
                        </a:rPr>
                        <a:t>选择</a:t>
                      </a:r>
                      <a:r>
                        <a:rPr lang="zh-CN" sz="1200" kern="100" spc="10" dirty="0">
                          <a:effectLst/>
                        </a:rPr>
                        <a:t>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3532840810"/>
                  </a:ext>
                </a:extLst>
              </a:tr>
              <a:tr h="270059">
                <a:tc rowSpan="3">
                  <a:txBody>
                    <a:bodyPr/>
                    <a:lstStyle/>
                    <a:p>
                      <a:pPr algn="ctr">
                        <a:lnSpc>
                          <a:spcPct val="115000"/>
                        </a:lnSpc>
                        <a:spcAft>
                          <a:spcPts val="0"/>
                        </a:spcAft>
                      </a:pPr>
                      <a:r>
                        <a:rPr lang="zh-CN" sz="1200" kern="100" spc="10" dirty="0">
                          <a:effectLst/>
                        </a:rPr>
                        <a:t>前处理功能</a:t>
                      </a:r>
                      <a:endParaRPr lang="zh-CN" sz="1200" kern="100" dirty="0">
                        <a:effectLst/>
                      </a:endParaRPr>
                    </a:p>
                    <a:p>
                      <a:pPr algn="ctr">
                        <a:lnSpc>
                          <a:spcPct val="115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tc>
                  <a:txBody>
                    <a:bodyPr/>
                    <a:lstStyle/>
                    <a:p>
                      <a:pPr algn="l">
                        <a:lnSpc>
                          <a:spcPct val="115000"/>
                        </a:lnSpc>
                        <a:spcAft>
                          <a:spcPts val="0"/>
                        </a:spcAft>
                      </a:pPr>
                      <a:r>
                        <a:rPr lang="zh-CN" sz="1200" kern="100" spc="10" dirty="0">
                          <a:effectLst/>
                        </a:rPr>
                        <a:t>读入工程文件功能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3004677797"/>
                  </a:ext>
                </a:extLst>
              </a:tr>
              <a:tr h="270059">
                <a:tc vMerge="1">
                  <a:txBody>
                    <a:bodyPr/>
                    <a:lstStyle/>
                    <a:p>
                      <a:endParaRPr lang="zh-CN" altLang="en-US"/>
                    </a:p>
                  </a:txBody>
                  <a:tcPr/>
                </a:tc>
                <a:tc>
                  <a:txBody>
                    <a:bodyPr/>
                    <a:lstStyle/>
                    <a:p>
                      <a:pPr algn="l">
                        <a:lnSpc>
                          <a:spcPct val="115000"/>
                        </a:lnSpc>
                        <a:spcAft>
                          <a:spcPts val="0"/>
                        </a:spcAft>
                      </a:pPr>
                      <a:r>
                        <a:rPr lang="zh-CN" sz="1200" kern="100" spc="10" dirty="0">
                          <a:effectLst/>
                        </a:rPr>
                        <a:t>检查数据功能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578953803"/>
                  </a:ext>
                </a:extLst>
              </a:tr>
              <a:tr h="338390">
                <a:tc vMerge="1">
                  <a:txBody>
                    <a:bodyPr/>
                    <a:lstStyle/>
                    <a:p>
                      <a:endParaRPr lang="zh-CN" altLang="en-US"/>
                    </a:p>
                  </a:txBody>
                  <a:tcPr/>
                </a:tc>
                <a:tc>
                  <a:txBody>
                    <a:bodyPr/>
                    <a:lstStyle/>
                    <a:p>
                      <a:pPr algn="l">
                        <a:lnSpc>
                          <a:spcPct val="115000"/>
                        </a:lnSpc>
                        <a:spcAft>
                          <a:spcPts val="0"/>
                        </a:spcAft>
                      </a:pPr>
                      <a:r>
                        <a:rPr lang="zh-CN" sz="1200" kern="100" spc="10" dirty="0">
                          <a:effectLst/>
                        </a:rPr>
                        <a:t>调用</a:t>
                      </a:r>
                      <a:r>
                        <a:rPr lang="en-US" sz="1200" kern="100" spc="10" dirty="0">
                          <a:effectLst/>
                        </a:rPr>
                        <a:t>EPANET-</a:t>
                      </a:r>
                      <a:r>
                        <a:rPr lang="en-US" sz="1200" kern="100" spc="10" dirty="0" err="1">
                          <a:effectLst/>
                        </a:rPr>
                        <a:t>Matlab</a:t>
                      </a:r>
                      <a:r>
                        <a:rPr lang="en-US" sz="1200" kern="100" spc="10" dirty="0">
                          <a:effectLst/>
                        </a:rPr>
                        <a:t> Toolkit</a:t>
                      </a:r>
                      <a:r>
                        <a:rPr lang="zh-CN" sz="1200" kern="100" spc="10" dirty="0">
                          <a:effectLst/>
                        </a:rPr>
                        <a:t>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1223403401"/>
                  </a:ext>
                </a:extLst>
              </a:tr>
              <a:tr h="387042">
                <a:tc rowSpan="6">
                  <a:txBody>
                    <a:bodyPr/>
                    <a:lstStyle/>
                    <a:p>
                      <a:pPr algn="ctr">
                        <a:lnSpc>
                          <a:spcPct val="115000"/>
                        </a:lnSpc>
                        <a:spcAft>
                          <a:spcPts val="0"/>
                        </a:spcAft>
                      </a:pPr>
                      <a:r>
                        <a:rPr lang="zh-CN" sz="1200" kern="100" spc="10" dirty="0">
                          <a:effectLst/>
                        </a:rPr>
                        <a:t>分析功能</a:t>
                      </a:r>
                      <a:endParaRPr lang="zh-CN" sz="1200" kern="100" dirty="0">
                        <a:effectLst/>
                      </a:endParaRPr>
                    </a:p>
                    <a:p>
                      <a:pPr algn="ctr">
                        <a:lnSpc>
                          <a:spcPct val="115000"/>
                        </a:lnSpc>
                        <a:spcAft>
                          <a:spcPts val="0"/>
                        </a:spcAft>
                      </a:pP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tc>
                  <a:txBody>
                    <a:bodyPr/>
                    <a:lstStyle/>
                    <a:p>
                      <a:pPr algn="l">
                        <a:lnSpc>
                          <a:spcPct val="115000"/>
                        </a:lnSpc>
                        <a:spcAft>
                          <a:spcPts val="0"/>
                        </a:spcAft>
                      </a:pPr>
                      <a:r>
                        <a:rPr lang="zh-CN" sz="1200" kern="100" spc="10" dirty="0">
                          <a:effectLst/>
                        </a:rPr>
                        <a:t>生成震后破坏管网模型功能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4006934232"/>
                  </a:ext>
                </a:extLst>
              </a:tr>
              <a:tr h="270059">
                <a:tc vMerge="1">
                  <a:txBody>
                    <a:bodyPr/>
                    <a:lstStyle/>
                    <a:p>
                      <a:endParaRPr lang="zh-CN" altLang="en-US"/>
                    </a:p>
                  </a:txBody>
                  <a:tcPr/>
                </a:tc>
                <a:tc>
                  <a:txBody>
                    <a:bodyPr/>
                    <a:lstStyle/>
                    <a:p>
                      <a:pPr algn="l">
                        <a:lnSpc>
                          <a:spcPct val="115000"/>
                        </a:lnSpc>
                        <a:spcAft>
                          <a:spcPts val="0"/>
                        </a:spcAft>
                      </a:pPr>
                      <a:r>
                        <a:rPr lang="zh-CN" sz="1200" kern="100" spc="10" dirty="0">
                          <a:effectLst/>
                        </a:rPr>
                        <a:t>震后水力分析功能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3736002295"/>
                  </a:ext>
                </a:extLst>
              </a:tr>
              <a:tr h="289740">
                <a:tc vMerge="1">
                  <a:txBody>
                    <a:bodyPr/>
                    <a:lstStyle/>
                    <a:p>
                      <a:endParaRPr lang="zh-CN" altLang="en-US"/>
                    </a:p>
                  </a:txBody>
                  <a:tcPr/>
                </a:tc>
                <a:tc>
                  <a:txBody>
                    <a:bodyPr/>
                    <a:lstStyle/>
                    <a:p>
                      <a:pPr algn="l">
                        <a:lnSpc>
                          <a:spcPct val="115000"/>
                        </a:lnSpc>
                        <a:spcAft>
                          <a:spcPts val="0"/>
                        </a:spcAft>
                      </a:pPr>
                      <a:r>
                        <a:rPr lang="zh-CN" sz="1200" kern="100" spc="10" dirty="0">
                          <a:effectLst/>
                        </a:rPr>
                        <a:t>震后延时水力分析功能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3475214323"/>
                  </a:ext>
                </a:extLst>
              </a:tr>
              <a:tr h="581646">
                <a:tc vMerge="1">
                  <a:txBody>
                    <a:bodyPr/>
                    <a:lstStyle/>
                    <a:p>
                      <a:endParaRPr lang="zh-CN" altLang="en-US"/>
                    </a:p>
                  </a:txBody>
                  <a:tcPr/>
                </a:tc>
                <a:tc>
                  <a:txBody>
                    <a:bodyPr/>
                    <a:lstStyle/>
                    <a:p>
                      <a:pPr algn="l">
                        <a:lnSpc>
                          <a:spcPct val="115000"/>
                        </a:lnSpc>
                        <a:spcAft>
                          <a:spcPts val="0"/>
                        </a:spcAft>
                      </a:pPr>
                      <a:r>
                        <a:rPr lang="zh-CN" sz="1200" kern="100" spc="10" dirty="0">
                          <a:effectLst/>
                        </a:rPr>
                        <a:t>规划恢复活动功能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1037210566"/>
                  </a:ext>
                </a:extLst>
              </a:tr>
              <a:tr h="362716">
                <a:tc vMerge="1">
                  <a:txBody>
                    <a:bodyPr/>
                    <a:lstStyle/>
                    <a:p>
                      <a:endParaRPr lang="zh-CN" altLang="en-US"/>
                    </a:p>
                  </a:txBody>
                  <a:tcPr/>
                </a:tc>
                <a:tc>
                  <a:txBody>
                    <a:bodyPr/>
                    <a:lstStyle/>
                    <a:p>
                      <a:pPr algn="l">
                        <a:lnSpc>
                          <a:spcPct val="115000"/>
                        </a:lnSpc>
                        <a:spcAft>
                          <a:spcPts val="0"/>
                        </a:spcAft>
                      </a:pPr>
                      <a:r>
                        <a:rPr lang="zh-CN" sz="1200" kern="100" spc="10" dirty="0">
                          <a:effectLst/>
                        </a:rPr>
                        <a:t>恢复活动排序优化功能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2096284001"/>
                  </a:ext>
                </a:extLst>
              </a:tr>
              <a:tr h="289740">
                <a:tc vMerge="1">
                  <a:txBody>
                    <a:bodyPr/>
                    <a:lstStyle/>
                    <a:p>
                      <a:endParaRPr lang="zh-CN" altLang="en-US"/>
                    </a:p>
                  </a:txBody>
                  <a:tcPr/>
                </a:tc>
                <a:tc>
                  <a:txBody>
                    <a:bodyPr/>
                    <a:lstStyle/>
                    <a:p>
                      <a:pPr algn="l">
                        <a:lnSpc>
                          <a:spcPct val="115000"/>
                        </a:lnSpc>
                        <a:spcAft>
                          <a:spcPts val="0"/>
                        </a:spcAft>
                      </a:pPr>
                      <a:r>
                        <a:rPr lang="zh-CN" sz="1200" kern="100" spc="10" dirty="0">
                          <a:effectLst/>
                        </a:rPr>
                        <a:t>管网抗震功能可靠性分析功能</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3470307698"/>
                  </a:ext>
                </a:extLst>
              </a:tr>
              <a:tr h="270059">
                <a:tc rowSpan="2">
                  <a:txBody>
                    <a:bodyPr/>
                    <a:lstStyle/>
                    <a:p>
                      <a:pPr algn="ctr"/>
                      <a:r>
                        <a:rPr lang="zh-CN" altLang="en-US" sz="1200" dirty="0"/>
                        <a:t>后处理功能</a:t>
                      </a:r>
                    </a:p>
                  </a:txBody>
                  <a:tcPr/>
                </a:tc>
                <a:tc>
                  <a:txBody>
                    <a:bodyPr/>
                    <a:lstStyle/>
                    <a:p>
                      <a:pPr algn="l">
                        <a:lnSpc>
                          <a:spcPct val="115000"/>
                        </a:lnSpc>
                        <a:spcAft>
                          <a:spcPts val="0"/>
                        </a:spcAft>
                      </a:pPr>
                      <a:r>
                        <a:rPr lang="zh-CN" sz="1200" kern="100" spc="10" dirty="0">
                          <a:effectLst/>
                        </a:rPr>
                        <a:t>恢复活动规划结果显示</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2900935844"/>
                  </a:ext>
                </a:extLst>
              </a:tr>
              <a:tr h="270059">
                <a:tc vMerge="1">
                  <a:txBody>
                    <a:bodyPr/>
                    <a:lstStyle/>
                    <a:p>
                      <a:endParaRPr lang="zh-CN" altLang="en-US"/>
                    </a:p>
                  </a:txBody>
                  <a:tcPr/>
                </a:tc>
                <a:tc>
                  <a:txBody>
                    <a:bodyPr/>
                    <a:lstStyle/>
                    <a:p>
                      <a:pPr algn="l">
                        <a:lnSpc>
                          <a:spcPct val="115000"/>
                        </a:lnSpc>
                        <a:spcAft>
                          <a:spcPts val="0"/>
                        </a:spcAft>
                      </a:pPr>
                      <a:r>
                        <a:rPr lang="zh-CN" sz="1200" kern="100" spc="10" dirty="0">
                          <a:effectLst/>
                        </a:rPr>
                        <a:t>文档输出</a:t>
                      </a:r>
                      <a:endParaRPr lang="zh-CN" sz="1200" kern="100" dirty="0">
                        <a:effectLst/>
                        <a:latin typeface="Times New Roman" panose="02020603050405020304" pitchFamily="18" charset="0"/>
                        <a:ea typeface="宋体" panose="02010600030101010101" pitchFamily="2" charset="-122"/>
                      </a:endParaRPr>
                    </a:p>
                  </a:txBody>
                  <a:tcPr marL="7729" marR="7729" marT="0" marB="0" anchor="ctr"/>
                </a:tc>
                <a:extLst>
                  <a:ext uri="{0D108BD9-81ED-4DB2-BD59-A6C34878D82A}">
                    <a16:rowId xmlns:a16="http://schemas.microsoft.com/office/drawing/2014/main" val="405678491"/>
                  </a:ext>
                </a:extLst>
              </a:tr>
            </a:tbl>
          </a:graphicData>
        </a:graphic>
      </p:graphicFrame>
    </p:spTree>
    <p:extLst>
      <p:ext uri="{BB962C8B-B14F-4D97-AF65-F5344CB8AC3E}">
        <p14:creationId xmlns:p14="http://schemas.microsoft.com/office/powerpoint/2010/main" val="335072036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7 </a:t>
            </a:r>
            <a:r>
              <a:rPr lang="zh-CN" altLang="en-US" sz="2400" dirty="0"/>
              <a:t>供水管网抗震韧性分析软件开发</a:t>
            </a:r>
          </a:p>
        </p:txBody>
      </p:sp>
      <p:sp>
        <p:nvSpPr>
          <p:cNvPr id="8" name="文本框 7">
            <a:extLst>
              <a:ext uri="{FF2B5EF4-FFF2-40B4-BE49-F238E27FC236}">
                <a16:creationId xmlns:a16="http://schemas.microsoft.com/office/drawing/2014/main" id="{0E0029C6-F88C-479C-8267-EFB922F576DD}"/>
              </a:ext>
            </a:extLst>
          </p:cNvPr>
          <p:cNvSpPr txBox="1"/>
          <p:nvPr/>
        </p:nvSpPr>
        <p:spPr>
          <a:xfrm>
            <a:off x="179512" y="1124744"/>
            <a:ext cx="2501006" cy="400110"/>
          </a:xfrm>
          <a:prstGeom prst="rect">
            <a:avLst/>
          </a:prstGeom>
          <a:solidFill>
            <a:srgbClr val="0096C3"/>
          </a:solidFill>
          <a:ln>
            <a:noFill/>
          </a:ln>
        </p:spPr>
        <p:txBody>
          <a:bodyPr wrap="none" rtlCol="0">
            <a:spAutoFit/>
          </a:bodyPr>
          <a:lstStyle/>
          <a:p>
            <a:r>
              <a:rPr lang="zh-CN" altLang="en-US" sz="2000" dirty="0">
                <a:solidFill>
                  <a:schemeClr val="bg1"/>
                </a:solidFill>
              </a:rPr>
              <a:t>需求分析与软件设计</a:t>
            </a:r>
          </a:p>
        </p:txBody>
      </p:sp>
      <p:sp>
        <p:nvSpPr>
          <p:cNvPr id="12" name="文本框 11">
            <a:extLst>
              <a:ext uri="{FF2B5EF4-FFF2-40B4-BE49-F238E27FC236}">
                <a16:creationId xmlns:a16="http://schemas.microsoft.com/office/drawing/2014/main" id="{D65463E9-EB89-432A-8549-C06C1912F4CA}"/>
              </a:ext>
            </a:extLst>
          </p:cNvPr>
          <p:cNvSpPr txBox="1"/>
          <p:nvPr/>
        </p:nvSpPr>
        <p:spPr>
          <a:xfrm>
            <a:off x="4479336" y="1135663"/>
            <a:ext cx="1210588" cy="400110"/>
          </a:xfrm>
          <a:prstGeom prst="rect">
            <a:avLst/>
          </a:prstGeom>
          <a:noFill/>
          <a:ln>
            <a:noFill/>
          </a:ln>
        </p:spPr>
        <p:txBody>
          <a:bodyPr wrap="none" rtlCol="0">
            <a:spAutoFit/>
          </a:bodyPr>
          <a:lstStyle/>
          <a:p>
            <a:r>
              <a:rPr lang="zh-CN" altLang="en-US" sz="2000" dirty="0"/>
              <a:t>本章小结</a:t>
            </a:r>
          </a:p>
        </p:txBody>
      </p:sp>
      <p:sp>
        <p:nvSpPr>
          <p:cNvPr id="13" name="文本框 12">
            <a:extLst>
              <a:ext uri="{FF2B5EF4-FFF2-40B4-BE49-F238E27FC236}">
                <a16:creationId xmlns:a16="http://schemas.microsoft.com/office/drawing/2014/main" id="{63B1D92F-EE44-4776-83AB-7ED38465C94C}"/>
              </a:ext>
            </a:extLst>
          </p:cNvPr>
          <p:cNvSpPr txBox="1"/>
          <p:nvPr/>
        </p:nvSpPr>
        <p:spPr>
          <a:xfrm>
            <a:off x="2760032" y="1132985"/>
            <a:ext cx="1210588" cy="400110"/>
          </a:xfrm>
          <a:prstGeom prst="rect">
            <a:avLst/>
          </a:prstGeom>
          <a:noFill/>
        </p:spPr>
        <p:txBody>
          <a:bodyPr wrap="none" rtlCol="0">
            <a:spAutoFit/>
          </a:bodyPr>
          <a:lstStyle/>
          <a:p>
            <a:r>
              <a:rPr lang="zh-CN" altLang="en-US" sz="2000" dirty="0"/>
              <a:t>软件实现</a:t>
            </a:r>
          </a:p>
        </p:txBody>
      </p:sp>
      <p:pic>
        <p:nvPicPr>
          <p:cNvPr id="6" name="图片 5">
            <a:extLst>
              <a:ext uri="{FF2B5EF4-FFF2-40B4-BE49-F238E27FC236}">
                <a16:creationId xmlns:a16="http://schemas.microsoft.com/office/drawing/2014/main" id="{47A27E03-DC27-41B7-817E-D284C140AD51}"/>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520582" y="1834590"/>
            <a:ext cx="5975985" cy="4471035"/>
          </a:xfrm>
          <a:prstGeom prst="rect">
            <a:avLst/>
          </a:prstGeom>
          <a:noFill/>
        </p:spPr>
      </p:pic>
    </p:spTree>
    <p:extLst>
      <p:ext uri="{BB962C8B-B14F-4D97-AF65-F5344CB8AC3E}">
        <p14:creationId xmlns:p14="http://schemas.microsoft.com/office/powerpoint/2010/main" val="240594581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7 </a:t>
            </a:r>
            <a:r>
              <a:rPr lang="zh-CN" altLang="en-US" sz="2400" dirty="0"/>
              <a:t>供水管网抗震韧性分析软件开发</a:t>
            </a:r>
          </a:p>
        </p:txBody>
      </p:sp>
      <p:sp>
        <p:nvSpPr>
          <p:cNvPr id="8" name="文本框 7">
            <a:extLst>
              <a:ext uri="{FF2B5EF4-FFF2-40B4-BE49-F238E27FC236}">
                <a16:creationId xmlns:a16="http://schemas.microsoft.com/office/drawing/2014/main" id="{0E0029C6-F88C-479C-8267-EFB922F576DD}"/>
              </a:ext>
            </a:extLst>
          </p:cNvPr>
          <p:cNvSpPr txBox="1"/>
          <p:nvPr/>
        </p:nvSpPr>
        <p:spPr>
          <a:xfrm>
            <a:off x="179512" y="1124744"/>
            <a:ext cx="2501006" cy="400110"/>
          </a:xfrm>
          <a:prstGeom prst="rect">
            <a:avLst/>
          </a:prstGeom>
          <a:noFill/>
        </p:spPr>
        <p:txBody>
          <a:bodyPr wrap="none" rtlCol="0">
            <a:spAutoFit/>
          </a:bodyPr>
          <a:lstStyle/>
          <a:p>
            <a:r>
              <a:rPr lang="zh-CN" altLang="en-US" sz="2000" dirty="0"/>
              <a:t>需求分析与软件设计</a:t>
            </a:r>
          </a:p>
        </p:txBody>
      </p:sp>
      <p:sp>
        <p:nvSpPr>
          <p:cNvPr id="12" name="文本框 11">
            <a:extLst>
              <a:ext uri="{FF2B5EF4-FFF2-40B4-BE49-F238E27FC236}">
                <a16:creationId xmlns:a16="http://schemas.microsoft.com/office/drawing/2014/main" id="{D65463E9-EB89-432A-8549-C06C1912F4CA}"/>
              </a:ext>
            </a:extLst>
          </p:cNvPr>
          <p:cNvSpPr txBox="1"/>
          <p:nvPr/>
        </p:nvSpPr>
        <p:spPr>
          <a:xfrm>
            <a:off x="4479336" y="1135663"/>
            <a:ext cx="1210588" cy="400110"/>
          </a:xfrm>
          <a:prstGeom prst="rect">
            <a:avLst/>
          </a:prstGeom>
          <a:noFill/>
          <a:ln>
            <a:noFill/>
          </a:ln>
        </p:spPr>
        <p:txBody>
          <a:bodyPr wrap="none" rtlCol="0">
            <a:spAutoFit/>
          </a:bodyPr>
          <a:lstStyle/>
          <a:p>
            <a:r>
              <a:rPr lang="zh-CN" altLang="en-US" sz="2000" dirty="0"/>
              <a:t>本章小结</a:t>
            </a:r>
          </a:p>
        </p:txBody>
      </p:sp>
      <p:sp>
        <p:nvSpPr>
          <p:cNvPr id="13" name="文本框 12">
            <a:extLst>
              <a:ext uri="{FF2B5EF4-FFF2-40B4-BE49-F238E27FC236}">
                <a16:creationId xmlns:a16="http://schemas.microsoft.com/office/drawing/2014/main" id="{63B1D92F-EE44-4776-83AB-7ED38465C94C}"/>
              </a:ext>
            </a:extLst>
          </p:cNvPr>
          <p:cNvSpPr txBox="1"/>
          <p:nvPr/>
        </p:nvSpPr>
        <p:spPr>
          <a:xfrm>
            <a:off x="2760032" y="1132985"/>
            <a:ext cx="1210588" cy="400110"/>
          </a:xfrm>
          <a:prstGeom prst="rect">
            <a:avLst/>
          </a:prstGeom>
          <a:solidFill>
            <a:srgbClr val="0096C3"/>
          </a:solidFill>
          <a:ln>
            <a:noFill/>
          </a:ln>
        </p:spPr>
        <p:txBody>
          <a:bodyPr wrap="none" rtlCol="0">
            <a:spAutoFit/>
          </a:bodyPr>
          <a:lstStyle/>
          <a:p>
            <a:r>
              <a:rPr lang="zh-CN" altLang="en-US" sz="2000" dirty="0">
                <a:solidFill>
                  <a:schemeClr val="bg1"/>
                </a:solidFill>
              </a:rPr>
              <a:t>软件实现</a:t>
            </a:r>
          </a:p>
        </p:txBody>
      </p:sp>
      <p:pic>
        <p:nvPicPr>
          <p:cNvPr id="6" name="图片 5">
            <a:extLst>
              <a:ext uri="{FF2B5EF4-FFF2-40B4-BE49-F238E27FC236}">
                <a16:creationId xmlns:a16="http://schemas.microsoft.com/office/drawing/2014/main" id="{88FD72E4-4318-43DD-A216-163E2E814FC8}"/>
              </a:ext>
            </a:extLst>
          </p:cNvPr>
          <p:cNvPicPr/>
          <p:nvPr/>
        </p:nvPicPr>
        <p:blipFill>
          <a:blip r:embed="rId2"/>
          <a:stretch>
            <a:fillRect/>
          </a:stretch>
        </p:blipFill>
        <p:spPr>
          <a:xfrm>
            <a:off x="611560" y="1916832"/>
            <a:ext cx="2611755" cy="2510790"/>
          </a:xfrm>
          <a:prstGeom prst="rect">
            <a:avLst/>
          </a:prstGeom>
        </p:spPr>
      </p:pic>
      <p:pic>
        <p:nvPicPr>
          <p:cNvPr id="7" name="图片 6">
            <a:extLst>
              <a:ext uri="{FF2B5EF4-FFF2-40B4-BE49-F238E27FC236}">
                <a16:creationId xmlns:a16="http://schemas.microsoft.com/office/drawing/2014/main" id="{2ECFD1F8-02D9-42D0-9E95-237735294927}"/>
              </a:ext>
            </a:extLst>
          </p:cNvPr>
          <p:cNvPicPr/>
          <p:nvPr/>
        </p:nvPicPr>
        <p:blipFill>
          <a:blip r:embed="rId3"/>
          <a:stretch>
            <a:fillRect/>
          </a:stretch>
        </p:blipFill>
        <p:spPr>
          <a:xfrm>
            <a:off x="3560769" y="1881133"/>
            <a:ext cx="2129155" cy="2543175"/>
          </a:xfrm>
          <a:prstGeom prst="rect">
            <a:avLst/>
          </a:prstGeom>
        </p:spPr>
      </p:pic>
    </p:spTree>
    <p:extLst>
      <p:ext uri="{BB962C8B-B14F-4D97-AF65-F5344CB8AC3E}">
        <p14:creationId xmlns:p14="http://schemas.microsoft.com/office/powerpoint/2010/main" val="365126082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7 </a:t>
            </a:r>
            <a:r>
              <a:rPr lang="zh-CN" altLang="en-US" sz="2400" dirty="0"/>
              <a:t>供水管网抗震韧性分析软件开发</a:t>
            </a:r>
          </a:p>
        </p:txBody>
      </p:sp>
      <p:sp>
        <p:nvSpPr>
          <p:cNvPr id="8" name="文本框 7">
            <a:extLst>
              <a:ext uri="{FF2B5EF4-FFF2-40B4-BE49-F238E27FC236}">
                <a16:creationId xmlns:a16="http://schemas.microsoft.com/office/drawing/2014/main" id="{0E0029C6-F88C-479C-8267-EFB922F576DD}"/>
              </a:ext>
            </a:extLst>
          </p:cNvPr>
          <p:cNvSpPr txBox="1"/>
          <p:nvPr/>
        </p:nvSpPr>
        <p:spPr>
          <a:xfrm>
            <a:off x="179512" y="1124744"/>
            <a:ext cx="2501006" cy="400110"/>
          </a:xfrm>
          <a:prstGeom prst="rect">
            <a:avLst/>
          </a:prstGeom>
          <a:noFill/>
        </p:spPr>
        <p:txBody>
          <a:bodyPr wrap="none" rtlCol="0">
            <a:spAutoFit/>
          </a:bodyPr>
          <a:lstStyle/>
          <a:p>
            <a:r>
              <a:rPr lang="zh-CN" altLang="en-US" sz="2000" dirty="0"/>
              <a:t>需求分析与软件设计</a:t>
            </a:r>
          </a:p>
        </p:txBody>
      </p:sp>
      <p:sp>
        <p:nvSpPr>
          <p:cNvPr id="12" name="文本框 11">
            <a:extLst>
              <a:ext uri="{FF2B5EF4-FFF2-40B4-BE49-F238E27FC236}">
                <a16:creationId xmlns:a16="http://schemas.microsoft.com/office/drawing/2014/main" id="{D65463E9-EB89-432A-8549-C06C1912F4CA}"/>
              </a:ext>
            </a:extLst>
          </p:cNvPr>
          <p:cNvSpPr txBox="1"/>
          <p:nvPr/>
        </p:nvSpPr>
        <p:spPr>
          <a:xfrm>
            <a:off x="4479336" y="1135663"/>
            <a:ext cx="1210588" cy="400110"/>
          </a:xfrm>
          <a:prstGeom prst="rect">
            <a:avLst/>
          </a:prstGeom>
          <a:noFill/>
          <a:ln>
            <a:noFill/>
          </a:ln>
        </p:spPr>
        <p:txBody>
          <a:bodyPr wrap="none" rtlCol="0">
            <a:spAutoFit/>
          </a:bodyPr>
          <a:lstStyle/>
          <a:p>
            <a:r>
              <a:rPr lang="zh-CN" altLang="en-US" sz="2000" dirty="0"/>
              <a:t>本章小结</a:t>
            </a:r>
          </a:p>
        </p:txBody>
      </p:sp>
      <p:sp>
        <p:nvSpPr>
          <p:cNvPr id="13" name="文本框 12">
            <a:extLst>
              <a:ext uri="{FF2B5EF4-FFF2-40B4-BE49-F238E27FC236}">
                <a16:creationId xmlns:a16="http://schemas.microsoft.com/office/drawing/2014/main" id="{63B1D92F-EE44-4776-83AB-7ED38465C94C}"/>
              </a:ext>
            </a:extLst>
          </p:cNvPr>
          <p:cNvSpPr txBox="1"/>
          <p:nvPr/>
        </p:nvSpPr>
        <p:spPr>
          <a:xfrm>
            <a:off x="2760032" y="1132985"/>
            <a:ext cx="1210588" cy="400110"/>
          </a:xfrm>
          <a:prstGeom prst="rect">
            <a:avLst/>
          </a:prstGeom>
          <a:solidFill>
            <a:srgbClr val="0096C3"/>
          </a:solidFill>
          <a:ln>
            <a:noFill/>
          </a:ln>
        </p:spPr>
        <p:txBody>
          <a:bodyPr wrap="none" rtlCol="0">
            <a:spAutoFit/>
          </a:bodyPr>
          <a:lstStyle/>
          <a:p>
            <a:r>
              <a:rPr lang="zh-CN" altLang="en-US" sz="2000" dirty="0">
                <a:solidFill>
                  <a:schemeClr val="bg1"/>
                </a:solidFill>
              </a:rPr>
              <a:t>软件实现</a:t>
            </a:r>
          </a:p>
        </p:txBody>
      </p:sp>
      <p:pic>
        <p:nvPicPr>
          <p:cNvPr id="6" name="图片 5">
            <a:extLst>
              <a:ext uri="{FF2B5EF4-FFF2-40B4-BE49-F238E27FC236}">
                <a16:creationId xmlns:a16="http://schemas.microsoft.com/office/drawing/2014/main" id="{88FD72E4-4318-43DD-A216-163E2E814FC8}"/>
              </a:ext>
            </a:extLst>
          </p:cNvPr>
          <p:cNvPicPr/>
          <p:nvPr/>
        </p:nvPicPr>
        <p:blipFill>
          <a:blip r:embed="rId2"/>
          <a:stretch>
            <a:fillRect/>
          </a:stretch>
        </p:blipFill>
        <p:spPr>
          <a:xfrm>
            <a:off x="611560" y="1916832"/>
            <a:ext cx="2611755" cy="2510790"/>
          </a:xfrm>
          <a:prstGeom prst="rect">
            <a:avLst/>
          </a:prstGeom>
        </p:spPr>
      </p:pic>
      <p:pic>
        <p:nvPicPr>
          <p:cNvPr id="7" name="图片 6">
            <a:extLst>
              <a:ext uri="{FF2B5EF4-FFF2-40B4-BE49-F238E27FC236}">
                <a16:creationId xmlns:a16="http://schemas.microsoft.com/office/drawing/2014/main" id="{2ECFD1F8-02D9-42D0-9E95-237735294927}"/>
              </a:ext>
            </a:extLst>
          </p:cNvPr>
          <p:cNvPicPr/>
          <p:nvPr/>
        </p:nvPicPr>
        <p:blipFill>
          <a:blip r:embed="rId3"/>
          <a:stretch>
            <a:fillRect/>
          </a:stretch>
        </p:blipFill>
        <p:spPr>
          <a:xfrm>
            <a:off x="3560769" y="1881133"/>
            <a:ext cx="2129155" cy="2543175"/>
          </a:xfrm>
          <a:prstGeom prst="rect">
            <a:avLst/>
          </a:prstGeom>
        </p:spPr>
      </p:pic>
      <p:pic>
        <p:nvPicPr>
          <p:cNvPr id="9" name="图片 8">
            <a:extLst>
              <a:ext uri="{FF2B5EF4-FFF2-40B4-BE49-F238E27FC236}">
                <a16:creationId xmlns:a16="http://schemas.microsoft.com/office/drawing/2014/main" id="{0D4291E8-BC67-45A5-ABEF-C76BF88AEA3E}"/>
              </a:ext>
            </a:extLst>
          </p:cNvPr>
          <p:cNvPicPr/>
          <p:nvPr/>
        </p:nvPicPr>
        <p:blipFill>
          <a:blip r:embed="rId4"/>
          <a:stretch>
            <a:fillRect/>
          </a:stretch>
        </p:blipFill>
        <p:spPr>
          <a:xfrm>
            <a:off x="1041089" y="3172227"/>
            <a:ext cx="2519680" cy="3013075"/>
          </a:xfrm>
          <a:prstGeom prst="rect">
            <a:avLst/>
          </a:prstGeom>
        </p:spPr>
      </p:pic>
      <p:pic>
        <p:nvPicPr>
          <p:cNvPr id="10" name="图片 9">
            <a:extLst>
              <a:ext uri="{FF2B5EF4-FFF2-40B4-BE49-F238E27FC236}">
                <a16:creationId xmlns:a16="http://schemas.microsoft.com/office/drawing/2014/main" id="{67CA94F0-8A38-45A7-90AD-69F53F1BBDC6}"/>
              </a:ext>
            </a:extLst>
          </p:cNvPr>
          <p:cNvPicPr/>
          <p:nvPr/>
        </p:nvPicPr>
        <p:blipFill>
          <a:blip r:embed="rId5"/>
          <a:stretch>
            <a:fillRect/>
          </a:stretch>
        </p:blipFill>
        <p:spPr>
          <a:xfrm>
            <a:off x="3560769" y="3179847"/>
            <a:ext cx="2519680" cy="3005455"/>
          </a:xfrm>
          <a:prstGeom prst="rect">
            <a:avLst/>
          </a:prstGeom>
        </p:spPr>
      </p:pic>
      <p:pic>
        <p:nvPicPr>
          <p:cNvPr id="11" name="图片 10">
            <a:extLst>
              <a:ext uri="{FF2B5EF4-FFF2-40B4-BE49-F238E27FC236}">
                <a16:creationId xmlns:a16="http://schemas.microsoft.com/office/drawing/2014/main" id="{F23EF489-B92A-4F96-845B-AFD9258130F6}"/>
              </a:ext>
            </a:extLst>
          </p:cNvPr>
          <p:cNvPicPr/>
          <p:nvPr/>
        </p:nvPicPr>
        <p:blipFill>
          <a:blip r:embed="rId6"/>
          <a:stretch>
            <a:fillRect/>
          </a:stretch>
        </p:blipFill>
        <p:spPr>
          <a:xfrm>
            <a:off x="6080449" y="3194452"/>
            <a:ext cx="2519680" cy="2998470"/>
          </a:xfrm>
          <a:prstGeom prst="rect">
            <a:avLst/>
          </a:prstGeom>
        </p:spPr>
      </p:pic>
    </p:spTree>
    <p:extLst>
      <p:ext uri="{BB962C8B-B14F-4D97-AF65-F5344CB8AC3E}">
        <p14:creationId xmlns:p14="http://schemas.microsoft.com/office/powerpoint/2010/main" val="252371292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1"/>
            <a:ext cx="9017151" cy="677962"/>
          </a:xfrm>
        </p:spPr>
        <p:txBody>
          <a:bodyPr/>
          <a:lstStyle/>
          <a:p>
            <a:r>
              <a:rPr lang="en-US" altLang="zh-CN" sz="2400" dirty="0"/>
              <a:t>7 </a:t>
            </a:r>
            <a:r>
              <a:rPr lang="zh-CN" altLang="en-US" sz="2400" dirty="0"/>
              <a:t>供水管网抗震韧性分析软件开发</a:t>
            </a:r>
          </a:p>
        </p:txBody>
      </p:sp>
      <p:sp>
        <p:nvSpPr>
          <p:cNvPr id="8" name="文本框 7">
            <a:extLst>
              <a:ext uri="{FF2B5EF4-FFF2-40B4-BE49-F238E27FC236}">
                <a16:creationId xmlns:a16="http://schemas.microsoft.com/office/drawing/2014/main" id="{0E0029C6-F88C-479C-8267-EFB922F576DD}"/>
              </a:ext>
            </a:extLst>
          </p:cNvPr>
          <p:cNvSpPr txBox="1"/>
          <p:nvPr/>
        </p:nvSpPr>
        <p:spPr>
          <a:xfrm>
            <a:off x="179512" y="1124744"/>
            <a:ext cx="2501006" cy="400110"/>
          </a:xfrm>
          <a:prstGeom prst="rect">
            <a:avLst/>
          </a:prstGeom>
          <a:noFill/>
        </p:spPr>
        <p:txBody>
          <a:bodyPr wrap="none" rtlCol="0">
            <a:spAutoFit/>
          </a:bodyPr>
          <a:lstStyle/>
          <a:p>
            <a:r>
              <a:rPr lang="zh-CN" altLang="en-US" sz="2000" dirty="0"/>
              <a:t>需求分析与软件设计</a:t>
            </a:r>
          </a:p>
        </p:txBody>
      </p:sp>
      <p:sp>
        <p:nvSpPr>
          <p:cNvPr id="12" name="文本框 11">
            <a:extLst>
              <a:ext uri="{FF2B5EF4-FFF2-40B4-BE49-F238E27FC236}">
                <a16:creationId xmlns:a16="http://schemas.microsoft.com/office/drawing/2014/main" id="{D65463E9-EB89-432A-8549-C06C1912F4CA}"/>
              </a:ext>
            </a:extLst>
          </p:cNvPr>
          <p:cNvSpPr txBox="1"/>
          <p:nvPr/>
        </p:nvSpPr>
        <p:spPr>
          <a:xfrm>
            <a:off x="4479336" y="1135663"/>
            <a:ext cx="1210588" cy="400110"/>
          </a:xfrm>
          <a:prstGeom prst="rect">
            <a:avLst/>
          </a:prstGeom>
          <a:solidFill>
            <a:srgbClr val="0096C3"/>
          </a:solidFill>
          <a:ln>
            <a:noFill/>
          </a:ln>
        </p:spPr>
        <p:txBody>
          <a:bodyPr wrap="none" rtlCol="0">
            <a:spAutoFit/>
          </a:bodyPr>
          <a:lstStyle/>
          <a:p>
            <a:r>
              <a:rPr lang="zh-CN" altLang="en-US" sz="2000" dirty="0">
                <a:solidFill>
                  <a:schemeClr val="bg1"/>
                </a:solidFill>
              </a:rPr>
              <a:t>本章小结</a:t>
            </a:r>
          </a:p>
        </p:txBody>
      </p:sp>
      <p:sp>
        <p:nvSpPr>
          <p:cNvPr id="13" name="文本框 12">
            <a:extLst>
              <a:ext uri="{FF2B5EF4-FFF2-40B4-BE49-F238E27FC236}">
                <a16:creationId xmlns:a16="http://schemas.microsoft.com/office/drawing/2014/main" id="{63B1D92F-EE44-4776-83AB-7ED38465C94C}"/>
              </a:ext>
            </a:extLst>
          </p:cNvPr>
          <p:cNvSpPr txBox="1"/>
          <p:nvPr/>
        </p:nvSpPr>
        <p:spPr>
          <a:xfrm>
            <a:off x="2760032" y="1132985"/>
            <a:ext cx="1210588" cy="400110"/>
          </a:xfrm>
          <a:prstGeom prst="rect">
            <a:avLst/>
          </a:prstGeom>
          <a:noFill/>
        </p:spPr>
        <p:txBody>
          <a:bodyPr wrap="none" rtlCol="0">
            <a:spAutoFit/>
          </a:bodyPr>
          <a:lstStyle/>
          <a:p>
            <a:r>
              <a:rPr lang="zh-CN" altLang="en-US" sz="2000" dirty="0"/>
              <a:t>软件实现</a:t>
            </a:r>
          </a:p>
        </p:txBody>
      </p:sp>
      <p:sp>
        <p:nvSpPr>
          <p:cNvPr id="3" name="矩形 2">
            <a:extLst>
              <a:ext uri="{FF2B5EF4-FFF2-40B4-BE49-F238E27FC236}">
                <a16:creationId xmlns:a16="http://schemas.microsoft.com/office/drawing/2014/main" id="{CD3CB3E0-B27E-4BD8-9E5A-525574732F69}"/>
              </a:ext>
            </a:extLst>
          </p:cNvPr>
          <p:cNvSpPr/>
          <p:nvPr/>
        </p:nvSpPr>
        <p:spPr>
          <a:xfrm>
            <a:off x="251519" y="1997839"/>
            <a:ext cx="8765631" cy="2585323"/>
          </a:xfrm>
          <a:prstGeom prst="rect">
            <a:avLst/>
          </a:prstGeom>
        </p:spPr>
        <p:txBody>
          <a:bodyPr wrap="square">
            <a:spAutoFit/>
          </a:bodyPr>
          <a:lstStyle/>
          <a:p>
            <a:r>
              <a:rPr lang="zh-CN" altLang="zh-CN" kern="100" dirty="0">
                <a:latin typeface="Times New Roman" panose="02020603050405020304" pitchFamily="18" charset="0"/>
                <a:cs typeface="Times New Roman" panose="02020603050405020304" pitchFamily="18" charset="0"/>
              </a:rPr>
              <a:t>利用</a:t>
            </a:r>
            <a:r>
              <a:rPr lang="en-US" altLang="zh-CN" kern="100" dirty="0">
                <a:latin typeface="Times New Roman" panose="02020603050405020304" pitchFamily="18" charset="0"/>
              </a:rPr>
              <a:t>MATLAB</a:t>
            </a:r>
            <a:r>
              <a:rPr lang="zh-CN" altLang="zh-CN" kern="100" dirty="0">
                <a:latin typeface="Times New Roman" panose="02020603050405020304" pitchFamily="18" charset="0"/>
                <a:cs typeface="Times New Roman" panose="02020603050405020304" pitchFamily="18" charset="0"/>
              </a:rPr>
              <a:t>平台作为开发工具，开发了城市供水管网系统抗震韧性分析软件。该软件实现了前、后处理，包括：供水管网模型数据输入，地震破坏场景，修复资源输入，计算文件的输出等基本操作。实现了三个主要功能：</a:t>
            </a:r>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r>
              <a:rPr lang="zh-CN" altLang="zh-CN" kern="100" dirty="0">
                <a:latin typeface="Times New Roman" panose="02020603050405020304" pitchFamily="18" charset="0"/>
                <a:cs typeface="Times New Roman" panose="02020603050405020304" pitchFamily="18" charset="0"/>
              </a:rPr>
              <a:t>一、实现了基于压力驱动需水量模型的供水管网震后水力分析功能；</a:t>
            </a:r>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r>
              <a:rPr lang="zh-CN" altLang="zh-CN" kern="100" dirty="0">
                <a:latin typeface="Times New Roman" panose="02020603050405020304" pitchFamily="18" charset="0"/>
                <a:cs typeface="Times New Roman" panose="02020603050405020304" pitchFamily="18" charset="0"/>
              </a:rPr>
              <a:t>二、实现了一般的供水管网抗震韧性分析功能；</a:t>
            </a:r>
            <a:endParaRPr lang="en-US" altLang="zh-CN" kern="100" dirty="0">
              <a:latin typeface="Times New Roman" panose="02020603050405020304" pitchFamily="18" charset="0"/>
              <a:cs typeface="Times New Roman" panose="02020603050405020304" pitchFamily="18" charset="0"/>
            </a:endParaRPr>
          </a:p>
          <a:p>
            <a:endParaRPr lang="en-US" altLang="zh-CN" kern="100" dirty="0">
              <a:latin typeface="Times New Roman" panose="02020603050405020304" pitchFamily="18" charset="0"/>
              <a:cs typeface="Times New Roman" panose="02020603050405020304" pitchFamily="18" charset="0"/>
            </a:endParaRPr>
          </a:p>
          <a:p>
            <a:r>
              <a:rPr lang="zh-CN" altLang="zh-CN" kern="100" dirty="0">
                <a:latin typeface="Times New Roman" panose="02020603050405020304" pitchFamily="18" charset="0"/>
                <a:cs typeface="Times New Roman" panose="02020603050405020304" pitchFamily="18" charset="0"/>
              </a:rPr>
              <a:t>三、实现了基于修复活动次序优化的供水管网抗震韧性提升功能。</a:t>
            </a:r>
            <a:endParaRPr lang="zh-CN" altLang="en-US" dirty="0"/>
          </a:p>
        </p:txBody>
      </p:sp>
    </p:spTree>
    <p:extLst>
      <p:ext uri="{BB962C8B-B14F-4D97-AF65-F5344CB8AC3E}">
        <p14:creationId xmlns:p14="http://schemas.microsoft.com/office/powerpoint/2010/main" val="142184525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爆炸形: 8 pt  10">
            <a:extLst>
              <a:ext uri="{FF2B5EF4-FFF2-40B4-BE49-F238E27FC236}">
                <a16:creationId xmlns:a16="http://schemas.microsoft.com/office/drawing/2014/main" id="{4284F4AA-C030-49B0-94FF-D3850155D1D5}"/>
              </a:ext>
            </a:extLst>
          </p:cNvPr>
          <p:cNvSpPr/>
          <p:nvPr/>
        </p:nvSpPr>
        <p:spPr>
          <a:xfrm>
            <a:off x="-192733" y="3094393"/>
            <a:ext cx="1187624" cy="89034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rgbClr val="FF0000"/>
                </a:solidFill>
              </a:rPr>
              <a:t>创新点</a:t>
            </a:r>
          </a:p>
        </p:txBody>
      </p:sp>
      <p:sp>
        <p:nvSpPr>
          <p:cNvPr id="20" name="爆炸形: 8 pt  19">
            <a:extLst>
              <a:ext uri="{FF2B5EF4-FFF2-40B4-BE49-F238E27FC236}">
                <a16:creationId xmlns:a16="http://schemas.microsoft.com/office/drawing/2014/main" id="{7C6D28A9-EDA3-4ECC-8CD5-69FECD5F8A69}"/>
              </a:ext>
            </a:extLst>
          </p:cNvPr>
          <p:cNvSpPr/>
          <p:nvPr/>
        </p:nvSpPr>
        <p:spPr>
          <a:xfrm>
            <a:off x="-199690" y="3742761"/>
            <a:ext cx="1187624" cy="89034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rgbClr val="FF0000"/>
                </a:solidFill>
              </a:rPr>
              <a:t>创新点</a:t>
            </a:r>
          </a:p>
        </p:txBody>
      </p:sp>
      <p:sp>
        <p:nvSpPr>
          <p:cNvPr id="22" name="爆炸形: 8 pt  21">
            <a:extLst>
              <a:ext uri="{FF2B5EF4-FFF2-40B4-BE49-F238E27FC236}">
                <a16:creationId xmlns:a16="http://schemas.microsoft.com/office/drawing/2014/main" id="{4AE1D094-DD8D-4B4C-BE92-784FC2673855}"/>
              </a:ext>
            </a:extLst>
          </p:cNvPr>
          <p:cNvSpPr/>
          <p:nvPr/>
        </p:nvSpPr>
        <p:spPr>
          <a:xfrm>
            <a:off x="-206647" y="4390704"/>
            <a:ext cx="1187624" cy="890349"/>
          </a:xfrm>
          <a:prstGeom prst="irregularSeal1">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zh-CN" altLang="en-US" sz="2000" dirty="0">
                <a:solidFill>
                  <a:srgbClr val="FF0000"/>
                </a:solidFill>
              </a:rPr>
              <a:t>创新点</a:t>
            </a:r>
          </a:p>
        </p:txBody>
      </p:sp>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0"/>
            <a:ext cx="9017151" cy="738187"/>
          </a:xfrm>
        </p:spPr>
        <p:txBody>
          <a:bodyPr/>
          <a:lstStyle/>
          <a:p>
            <a:r>
              <a:rPr lang="zh-CN" altLang="en-US" sz="2400" dirty="0"/>
              <a:t>结论与展望</a:t>
            </a:r>
          </a:p>
        </p:txBody>
      </p:sp>
      <p:sp>
        <p:nvSpPr>
          <p:cNvPr id="3" name="矩形 2">
            <a:extLst>
              <a:ext uri="{FF2B5EF4-FFF2-40B4-BE49-F238E27FC236}">
                <a16:creationId xmlns:a16="http://schemas.microsoft.com/office/drawing/2014/main" id="{1032996C-EE5F-492F-997B-789DDD3CC014}"/>
              </a:ext>
            </a:extLst>
          </p:cNvPr>
          <p:cNvSpPr/>
          <p:nvPr/>
        </p:nvSpPr>
        <p:spPr>
          <a:xfrm>
            <a:off x="395531" y="1817327"/>
            <a:ext cx="8621615" cy="646331"/>
          </a:xfrm>
          <a:prstGeom prst="rect">
            <a:avLst/>
          </a:prstGeom>
        </p:spPr>
        <p:txBody>
          <a:bodyPr wrap="square">
            <a:spAutoFit/>
          </a:bodyPr>
          <a:lstStyle/>
          <a:p>
            <a:r>
              <a:rPr lang="zh-CN" altLang="en-US" dirty="0"/>
              <a:t>（</a:t>
            </a:r>
            <a:r>
              <a:rPr lang="en-US" altLang="zh-CN" dirty="0"/>
              <a:t>1</a:t>
            </a:r>
            <a:r>
              <a:rPr lang="zh-CN" altLang="en-US" dirty="0"/>
              <a:t>）建立了地震导致的管道破坏（泄露和断开）在</a:t>
            </a:r>
            <a:r>
              <a:rPr lang="en-US" altLang="zh-CN" dirty="0"/>
              <a:t>EPANET</a:t>
            </a:r>
            <a:r>
              <a:rPr lang="zh-CN" altLang="en-US" dirty="0"/>
              <a:t>软件中的分析模型，为进行供水管网震后功能分析和抗震韧性分析奠定了基础。</a:t>
            </a:r>
          </a:p>
        </p:txBody>
      </p:sp>
      <p:sp>
        <p:nvSpPr>
          <p:cNvPr id="4" name="矩形 3">
            <a:extLst>
              <a:ext uri="{FF2B5EF4-FFF2-40B4-BE49-F238E27FC236}">
                <a16:creationId xmlns:a16="http://schemas.microsoft.com/office/drawing/2014/main" id="{C0AA5593-6A47-4F1E-9536-9A2DEA8F174C}"/>
              </a:ext>
            </a:extLst>
          </p:cNvPr>
          <p:cNvSpPr/>
          <p:nvPr/>
        </p:nvSpPr>
        <p:spPr>
          <a:xfrm>
            <a:off x="394124" y="2653903"/>
            <a:ext cx="8621615" cy="369332"/>
          </a:xfrm>
          <a:prstGeom prst="rect">
            <a:avLst/>
          </a:prstGeom>
        </p:spPr>
        <p:txBody>
          <a:bodyPr wrap="square">
            <a:spAutoFit/>
          </a:bodyPr>
          <a:lstStyle/>
          <a:p>
            <a:r>
              <a:rPr lang="zh-CN" altLang="en-US" dirty="0"/>
              <a:t>（</a:t>
            </a:r>
            <a:r>
              <a:rPr lang="en-US" altLang="zh-CN" dirty="0"/>
              <a:t>2</a:t>
            </a:r>
            <a:r>
              <a:rPr lang="zh-CN" altLang="en-US" dirty="0"/>
              <a:t>）提出了基于压力驱动节点配水量模型的供水管网震后水力分析方法。</a:t>
            </a:r>
          </a:p>
        </p:txBody>
      </p:sp>
      <p:sp>
        <p:nvSpPr>
          <p:cNvPr id="6" name="文本框 5">
            <a:extLst>
              <a:ext uri="{FF2B5EF4-FFF2-40B4-BE49-F238E27FC236}">
                <a16:creationId xmlns:a16="http://schemas.microsoft.com/office/drawing/2014/main" id="{22E82859-D154-4746-A8F4-053CAD96608B}"/>
              </a:ext>
            </a:extLst>
          </p:cNvPr>
          <p:cNvSpPr txBox="1"/>
          <p:nvPr/>
        </p:nvSpPr>
        <p:spPr>
          <a:xfrm>
            <a:off x="251520" y="1078354"/>
            <a:ext cx="1210588" cy="400110"/>
          </a:xfrm>
          <a:prstGeom prst="rect">
            <a:avLst/>
          </a:prstGeom>
          <a:solidFill>
            <a:srgbClr val="0096C3"/>
          </a:solidFill>
        </p:spPr>
        <p:txBody>
          <a:bodyPr wrap="none" rtlCol="0">
            <a:spAutoFit/>
          </a:bodyPr>
          <a:lstStyle/>
          <a:p>
            <a:r>
              <a:rPr lang="zh-CN" altLang="en-US" sz="2000" dirty="0">
                <a:solidFill>
                  <a:schemeClr val="bg1"/>
                </a:solidFill>
              </a:rPr>
              <a:t>主要结论</a:t>
            </a:r>
          </a:p>
        </p:txBody>
      </p:sp>
      <p:sp>
        <p:nvSpPr>
          <p:cNvPr id="7" name="矩形 6">
            <a:extLst>
              <a:ext uri="{FF2B5EF4-FFF2-40B4-BE49-F238E27FC236}">
                <a16:creationId xmlns:a16="http://schemas.microsoft.com/office/drawing/2014/main" id="{BB417597-1590-4F67-97AA-EB28B47DF844}"/>
              </a:ext>
            </a:extLst>
          </p:cNvPr>
          <p:cNvSpPr/>
          <p:nvPr/>
        </p:nvSpPr>
        <p:spPr>
          <a:xfrm>
            <a:off x="394123" y="3235430"/>
            <a:ext cx="8621615" cy="369332"/>
          </a:xfrm>
          <a:prstGeom prst="rect">
            <a:avLst/>
          </a:prstGeom>
        </p:spPr>
        <p:txBody>
          <a:bodyPr wrap="square">
            <a:spAutoFit/>
          </a:bodyPr>
          <a:lstStyle/>
          <a:p>
            <a:r>
              <a:rPr lang="zh-CN" altLang="en-US" dirty="0"/>
              <a:t>（</a:t>
            </a:r>
            <a:r>
              <a:rPr lang="en-US" altLang="zh-CN" dirty="0"/>
              <a:t>3</a:t>
            </a:r>
            <a:r>
              <a:rPr lang="zh-CN" altLang="en-US" dirty="0"/>
              <a:t>）提出了以通过水泵模拟水源功能变化的供水管网震后水力分析方法。</a:t>
            </a:r>
          </a:p>
        </p:txBody>
      </p:sp>
      <p:sp>
        <p:nvSpPr>
          <p:cNvPr id="9" name="文本框 8">
            <a:extLst>
              <a:ext uri="{FF2B5EF4-FFF2-40B4-BE49-F238E27FC236}">
                <a16:creationId xmlns:a16="http://schemas.microsoft.com/office/drawing/2014/main" id="{4000F278-7EF0-47E2-8C47-E2F896369501}"/>
              </a:ext>
            </a:extLst>
          </p:cNvPr>
          <p:cNvSpPr txBox="1"/>
          <p:nvPr/>
        </p:nvSpPr>
        <p:spPr>
          <a:xfrm>
            <a:off x="1979712" y="1078354"/>
            <a:ext cx="1210588" cy="400110"/>
          </a:xfrm>
          <a:prstGeom prst="rect">
            <a:avLst/>
          </a:prstGeom>
          <a:noFill/>
        </p:spPr>
        <p:txBody>
          <a:bodyPr wrap="none" rtlCol="0">
            <a:spAutoFit/>
          </a:bodyPr>
          <a:lstStyle/>
          <a:p>
            <a:r>
              <a:rPr lang="zh-CN" altLang="en-US" sz="2000" dirty="0"/>
              <a:t>研究展望</a:t>
            </a:r>
          </a:p>
        </p:txBody>
      </p:sp>
      <p:sp>
        <p:nvSpPr>
          <p:cNvPr id="5" name="矩形 4">
            <a:extLst>
              <a:ext uri="{FF2B5EF4-FFF2-40B4-BE49-F238E27FC236}">
                <a16:creationId xmlns:a16="http://schemas.microsoft.com/office/drawing/2014/main" id="{4C83BC85-1890-4F44-8FBE-97499293FCCB}"/>
              </a:ext>
            </a:extLst>
          </p:cNvPr>
          <p:cNvSpPr/>
          <p:nvPr/>
        </p:nvSpPr>
        <p:spPr>
          <a:xfrm>
            <a:off x="394122" y="3884999"/>
            <a:ext cx="8621615" cy="369332"/>
          </a:xfrm>
          <a:prstGeom prst="rect">
            <a:avLst/>
          </a:prstGeom>
        </p:spPr>
        <p:txBody>
          <a:bodyPr wrap="square">
            <a:spAutoFit/>
          </a:bodyPr>
          <a:lstStyle/>
          <a:p>
            <a:r>
              <a:rPr lang="zh-CN" altLang="en-US" dirty="0"/>
              <a:t>（</a:t>
            </a:r>
            <a:r>
              <a:rPr lang="en-US" altLang="zh-CN" dirty="0"/>
              <a:t>4</a:t>
            </a:r>
            <a:r>
              <a:rPr lang="zh-CN" altLang="en-US" dirty="0"/>
              <a:t>）建立事件驱动的供水管网震后恢复过程仿真模型。</a:t>
            </a:r>
          </a:p>
        </p:txBody>
      </p:sp>
      <p:sp>
        <p:nvSpPr>
          <p:cNvPr id="8" name="矩形 7">
            <a:extLst>
              <a:ext uri="{FF2B5EF4-FFF2-40B4-BE49-F238E27FC236}">
                <a16:creationId xmlns:a16="http://schemas.microsoft.com/office/drawing/2014/main" id="{4F9A1169-BA72-44A6-84CB-8D558417DB70}"/>
              </a:ext>
            </a:extLst>
          </p:cNvPr>
          <p:cNvSpPr/>
          <p:nvPr/>
        </p:nvSpPr>
        <p:spPr>
          <a:xfrm>
            <a:off x="401079" y="4605501"/>
            <a:ext cx="8621615" cy="369332"/>
          </a:xfrm>
          <a:prstGeom prst="rect">
            <a:avLst/>
          </a:prstGeom>
        </p:spPr>
        <p:txBody>
          <a:bodyPr wrap="square">
            <a:spAutoFit/>
          </a:bodyPr>
          <a:lstStyle/>
          <a:p>
            <a:r>
              <a:rPr lang="zh-CN" altLang="en-US" dirty="0"/>
              <a:t>（</a:t>
            </a:r>
            <a:r>
              <a:rPr lang="en-US" altLang="zh-CN" dirty="0"/>
              <a:t>5</a:t>
            </a:r>
            <a:r>
              <a:rPr lang="zh-CN" altLang="en-US" dirty="0"/>
              <a:t>）为了提升供水管网抗震韧性，本文提出了一种高效的恢复活动排序方法。</a:t>
            </a:r>
          </a:p>
        </p:txBody>
      </p:sp>
      <p:sp>
        <p:nvSpPr>
          <p:cNvPr id="14" name="矩形 13">
            <a:extLst>
              <a:ext uri="{FF2B5EF4-FFF2-40B4-BE49-F238E27FC236}">
                <a16:creationId xmlns:a16="http://schemas.microsoft.com/office/drawing/2014/main" id="{2E98583D-A36D-42A8-9BB4-A3925B65627C}"/>
              </a:ext>
            </a:extLst>
          </p:cNvPr>
          <p:cNvSpPr/>
          <p:nvPr/>
        </p:nvSpPr>
        <p:spPr>
          <a:xfrm>
            <a:off x="401079" y="5346654"/>
            <a:ext cx="8621615" cy="369332"/>
          </a:xfrm>
          <a:prstGeom prst="rect">
            <a:avLst/>
          </a:prstGeom>
        </p:spPr>
        <p:txBody>
          <a:bodyPr wrap="square">
            <a:spAutoFit/>
          </a:bodyPr>
          <a:lstStyle/>
          <a:p>
            <a:r>
              <a:rPr lang="zh-CN" altLang="en-US" dirty="0"/>
              <a:t>（</a:t>
            </a:r>
            <a:r>
              <a:rPr lang="en-US" altLang="zh-CN" dirty="0"/>
              <a:t>6</a:t>
            </a:r>
            <a:r>
              <a:rPr lang="zh-CN" altLang="en-US" dirty="0"/>
              <a:t>）利用</a:t>
            </a:r>
            <a:r>
              <a:rPr lang="en-US" altLang="zh-CN" dirty="0" err="1"/>
              <a:t>Matlab</a:t>
            </a:r>
            <a:r>
              <a:rPr lang="zh-CN" altLang="en-US" dirty="0"/>
              <a:t>平台，自主研发了城市供水管网抗震韧性分析软件。</a:t>
            </a:r>
          </a:p>
        </p:txBody>
      </p:sp>
    </p:spTree>
    <p:extLst>
      <p:ext uri="{BB962C8B-B14F-4D97-AF65-F5344CB8AC3E}">
        <p14:creationId xmlns:p14="http://schemas.microsoft.com/office/powerpoint/2010/main" val="3010171606"/>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0"/>
            <a:ext cx="9017151" cy="738187"/>
          </a:xfrm>
        </p:spPr>
        <p:txBody>
          <a:bodyPr/>
          <a:lstStyle/>
          <a:p>
            <a:r>
              <a:rPr lang="zh-CN" altLang="en-US" sz="2400" dirty="0"/>
              <a:t>结论与展望</a:t>
            </a:r>
          </a:p>
        </p:txBody>
      </p:sp>
      <p:sp>
        <p:nvSpPr>
          <p:cNvPr id="5" name="矩形 4">
            <a:extLst>
              <a:ext uri="{FF2B5EF4-FFF2-40B4-BE49-F238E27FC236}">
                <a16:creationId xmlns:a16="http://schemas.microsoft.com/office/drawing/2014/main" id="{15D5AE63-34EF-463F-A414-69D641B0B124}"/>
              </a:ext>
            </a:extLst>
          </p:cNvPr>
          <p:cNvSpPr/>
          <p:nvPr/>
        </p:nvSpPr>
        <p:spPr>
          <a:xfrm>
            <a:off x="390514" y="1765752"/>
            <a:ext cx="8621618" cy="1200329"/>
          </a:xfrm>
          <a:prstGeom prst="rect">
            <a:avLst/>
          </a:prstGeom>
        </p:spPr>
        <p:txBody>
          <a:bodyPr wrap="square">
            <a:spAutoFit/>
          </a:bodyPr>
          <a:lstStyle/>
          <a:p>
            <a:r>
              <a:rPr lang="zh-CN" altLang="en-US" dirty="0"/>
              <a:t>（</a:t>
            </a:r>
            <a:r>
              <a:rPr lang="en-US" altLang="zh-CN" dirty="0"/>
              <a:t>1</a:t>
            </a:r>
            <a:r>
              <a:rPr lang="zh-CN" altLang="en-US" dirty="0"/>
              <a:t>）供水管网的所有组件均会在地震作用下发生不同程度的损伤，例如调节设施（蓄水池、阀门等）、水泵、水库等。如果进一步研究和分析供水管网震后功能，考虑供水管网的各个组件的破坏概率及破坏状态，将得到更加精细的供水管网震后功能分析结果。</a:t>
            </a:r>
          </a:p>
        </p:txBody>
      </p:sp>
      <p:sp>
        <p:nvSpPr>
          <p:cNvPr id="6" name="矩形 5">
            <a:extLst>
              <a:ext uri="{FF2B5EF4-FFF2-40B4-BE49-F238E27FC236}">
                <a16:creationId xmlns:a16="http://schemas.microsoft.com/office/drawing/2014/main" id="{20F8F7B4-C582-473D-85B8-D1DB0C250C06}"/>
              </a:ext>
            </a:extLst>
          </p:cNvPr>
          <p:cNvSpPr/>
          <p:nvPr/>
        </p:nvSpPr>
        <p:spPr>
          <a:xfrm>
            <a:off x="390514" y="3263160"/>
            <a:ext cx="8621618" cy="1200329"/>
          </a:xfrm>
          <a:prstGeom prst="rect">
            <a:avLst/>
          </a:prstGeom>
        </p:spPr>
        <p:txBody>
          <a:bodyPr wrap="square">
            <a:spAutoFit/>
          </a:bodyPr>
          <a:lstStyle/>
          <a:p>
            <a:r>
              <a:rPr lang="zh-CN" altLang="en-US" dirty="0"/>
              <a:t>（</a:t>
            </a:r>
            <a:r>
              <a:rPr lang="en-US" altLang="zh-CN" dirty="0"/>
              <a:t>2</a:t>
            </a:r>
            <a:r>
              <a:rPr lang="zh-CN" altLang="en-US" dirty="0"/>
              <a:t>）有必要考虑供水管网不同组件破坏以及相应组件破坏恢复活动。如果通过详细的调研，获得各个组件相应的恢复活动，并在模型中考虑这些恢复活动，可以获得更加精细的供水管网震后恢复过程仿真模型，对提高仿真模型对实际中供水管网震后恢复过程的指导作用。</a:t>
            </a:r>
          </a:p>
        </p:txBody>
      </p:sp>
      <p:sp>
        <p:nvSpPr>
          <p:cNvPr id="7" name="矩形 6">
            <a:extLst>
              <a:ext uri="{FF2B5EF4-FFF2-40B4-BE49-F238E27FC236}">
                <a16:creationId xmlns:a16="http://schemas.microsoft.com/office/drawing/2014/main" id="{3FF2D75D-AFCA-420D-B39D-E91D3F95AB90}"/>
              </a:ext>
            </a:extLst>
          </p:cNvPr>
          <p:cNvSpPr/>
          <p:nvPr/>
        </p:nvSpPr>
        <p:spPr>
          <a:xfrm>
            <a:off x="390514" y="4760568"/>
            <a:ext cx="8621618" cy="1200329"/>
          </a:xfrm>
          <a:prstGeom prst="rect">
            <a:avLst/>
          </a:prstGeom>
        </p:spPr>
        <p:txBody>
          <a:bodyPr wrap="square">
            <a:spAutoFit/>
          </a:bodyPr>
          <a:lstStyle/>
          <a:p>
            <a:r>
              <a:rPr lang="zh-CN" altLang="en-US" dirty="0"/>
              <a:t>（</a:t>
            </a:r>
            <a:r>
              <a:rPr lang="en-US" altLang="zh-CN" dirty="0"/>
              <a:t>3</a:t>
            </a:r>
            <a:r>
              <a:rPr lang="zh-CN" altLang="en-US" dirty="0"/>
              <a:t>）供水管网的震后功能和恢复依赖于其他生命线工程（电力、交通等）的性能。各个生命线系统之间不仅有各式各样的实体连接，更有大量的功能性连接。在进一步研究中应一一确定这些连接在不同时段的相互作用和相互影响，并用定量的方法确定其依存度关系。</a:t>
            </a:r>
          </a:p>
        </p:txBody>
      </p:sp>
      <p:sp>
        <p:nvSpPr>
          <p:cNvPr id="9" name="文本框 8">
            <a:extLst>
              <a:ext uri="{FF2B5EF4-FFF2-40B4-BE49-F238E27FC236}">
                <a16:creationId xmlns:a16="http://schemas.microsoft.com/office/drawing/2014/main" id="{99ADA7A9-6ADA-4957-B7E9-5B67B57C3F4F}"/>
              </a:ext>
            </a:extLst>
          </p:cNvPr>
          <p:cNvSpPr txBox="1"/>
          <p:nvPr/>
        </p:nvSpPr>
        <p:spPr>
          <a:xfrm>
            <a:off x="251520" y="1078354"/>
            <a:ext cx="1210588" cy="400110"/>
          </a:xfrm>
          <a:prstGeom prst="rect">
            <a:avLst/>
          </a:prstGeom>
          <a:noFill/>
        </p:spPr>
        <p:txBody>
          <a:bodyPr wrap="none" rtlCol="0">
            <a:spAutoFit/>
          </a:bodyPr>
          <a:lstStyle/>
          <a:p>
            <a:r>
              <a:rPr lang="zh-CN" altLang="en-US" sz="2000" dirty="0"/>
              <a:t>主要结论</a:t>
            </a:r>
          </a:p>
        </p:txBody>
      </p:sp>
      <p:sp>
        <p:nvSpPr>
          <p:cNvPr id="11" name="文本框 10">
            <a:extLst>
              <a:ext uri="{FF2B5EF4-FFF2-40B4-BE49-F238E27FC236}">
                <a16:creationId xmlns:a16="http://schemas.microsoft.com/office/drawing/2014/main" id="{AB6370D9-8E82-4968-A1C1-EDA42D6D9478}"/>
              </a:ext>
            </a:extLst>
          </p:cNvPr>
          <p:cNvSpPr txBox="1"/>
          <p:nvPr/>
        </p:nvSpPr>
        <p:spPr>
          <a:xfrm>
            <a:off x="1979712" y="1078354"/>
            <a:ext cx="1210588" cy="400110"/>
          </a:xfrm>
          <a:prstGeom prst="rect">
            <a:avLst/>
          </a:prstGeom>
          <a:solidFill>
            <a:srgbClr val="0096C3"/>
          </a:solidFill>
        </p:spPr>
        <p:txBody>
          <a:bodyPr wrap="none" rtlCol="0">
            <a:spAutoFit/>
          </a:bodyPr>
          <a:lstStyle/>
          <a:p>
            <a:r>
              <a:rPr lang="zh-CN" altLang="en-US" sz="2000" dirty="0">
                <a:solidFill>
                  <a:srgbClr val="FFFCFE"/>
                </a:solidFill>
              </a:rPr>
              <a:t>研究展望</a:t>
            </a:r>
          </a:p>
        </p:txBody>
      </p:sp>
    </p:spTree>
    <p:extLst>
      <p:ext uri="{BB962C8B-B14F-4D97-AF65-F5344CB8AC3E}">
        <p14:creationId xmlns:p14="http://schemas.microsoft.com/office/powerpoint/2010/main" val="20679516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0"/>
            <a:ext cx="9017151" cy="738187"/>
          </a:xfrm>
        </p:spPr>
        <p:txBody>
          <a:bodyPr/>
          <a:lstStyle/>
          <a:p>
            <a:r>
              <a:rPr lang="zh-CN" altLang="en-US" sz="2400" dirty="0"/>
              <a:t>博士论文相关学术成果</a:t>
            </a:r>
          </a:p>
        </p:txBody>
      </p:sp>
      <p:sp>
        <p:nvSpPr>
          <p:cNvPr id="9" name="文本框 8">
            <a:extLst>
              <a:ext uri="{FF2B5EF4-FFF2-40B4-BE49-F238E27FC236}">
                <a16:creationId xmlns:a16="http://schemas.microsoft.com/office/drawing/2014/main" id="{99ADA7A9-6ADA-4957-B7E9-5B67B57C3F4F}"/>
              </a:ext>
            </a:extLst>
          </p:cNvPr>
          <p:cNvSpPr txBox="1"/>
          <p:nvPr/>
        </p:nvSpPr>
        <p:spPr>
          <a:xfrm>
            <a:off x="251520" y="1078354"/>
            <a:ext cx="1210588" cy="400110"/>
          </a:xfrm>
          <a:prstGeom prst="rect">
            <a:avLst/>
          </a:prstGeom>
          <a:solidFill>
            <a:srgbClr val="0096C3"/>
          </a:solidFill>
          <a:ln>
            <a:noFill/>
          </a:ln>
        </p:spPr>
        <p:txBody>
          <a:bodyPr wrap="none" rtlCol="0">
            <a:spAutoFit/>
          </a:bodyPr>
          <a:lstStyle/>
          <a:p>
            <a:r>
              <a:rPr lang="zh-CN" altLang="en-US" sz="2000" dirty="0">
                <a:solidFill>
                  <a:srgbClr val="FFFCFE"/>
                </a:solidFill>
              </a:rPr>
              <a:t>学术论文</a:t>
            </a:r>
          </a:p>
        </p:txBody>
      </p:sp>
      <p:sp>
        <p:nvSpPr>
          <p:cNvPr id="11" name="文本框 10">
            <a:extLst>
              <a:ext uri="{FF2B5EF4-FFF2-40B4-BE49-F238E27FC236}">
                <a16:creationId xmlns:a16="http://schemas.microsoft.com/office/drawing/2014/main" id="{AB6370D9-8E82-4968-A1C1-EDA42D6D9478}"/>
              </a:ext>
            </a:extLst>
          </p:cNvPr>
          <p:cNvSpPr txBox="1"/>
          <p:nvPr/>
        </p:nvSpPr>
        <p:spPr>
          <a:xfrm>
            <a:off x="251520" y="4843715"/>
            <a:ext cx="1467068" cy="400110"/>
          </a:xfrm>
          <a:prstGeom prst="rect">
            <a:avLst/>
          </a:prstGeom>
          <a:solidFill>
            <a:srgbClr val="0096C3"/>
          </a:solidFill>
        </p:spPr>
        <p:txBody>
          <a:bodyPr wrap="none" rtlCol="0">
            <a:spAutoFit/>
          </a:bodyPr>
          <a:lstStyle/>
          <a:p>
            <a:r>
              <a:rPr lang="zh-CN" altLang="en-US" sz="2000" dirty="0">
                <a:solidFill>
                  <a:srgbClr val="FFFCFE"/>
                </a:solidFill>
              </a:rPr>
              <a:t>软件著作权</a:t>
            </a:r>
          </a:p>
        </p:txBody>
      </p:sp>
      <p:sp>
        <p:nvSpPr>
          <p:cNvPr id="3" name="矩形 2">
            <a:extLst>
              <a:ext uri="{FF2B5EF4-FFF2-40B4-BE49-F238E27FC236}">
                <a16:creationId xmlns:a16="http://schemas.microsoft.com/office/drawing/2014/main" id="{9D12D56D-AC23-4CDE-B4CB-945F9C0EE1FB}"/>
              </a:ext>
            </a:extLst>
          </p:cNvPr>
          <p:cNvSpPr/>
          <p:nvPr/>
        </p:nvSpPr>
        <p:spPr>
          <a:xfrm>
            <a:off x="251520" y="1656908"/>
            <a:ext cx="8737718" cy="3139321"/>
          </a:xfrm>
          <a:prstGeom prst="rect">
            <a:avLst/>
          </a:prstGeom>
        </p:spPr>
        <p:txBody>
          <a:bodyPr wrap="square">
            <a:spAutoFit/>
          </a:bodyPr>
          <a:lstStyle/>
          <a:p>
            <a:pPr marL="285750" indent="-285750">
              <a:buFont typeface="Wingdings" panose="05000000000000000000" pitchFamily="2" charset="2"/>
              <a:buChar char="Ø"/>
            </a:pPr>
            <a:r>
              <a:rPr lang="zh-CN" altLang="en-US" dirty="0"/>
              <a:t>韩朝</a:t>
            </a:r>
            <a:r>
              <a:rPr lang="en-US" altLang="zh-CN" dirty="0"/>
              <a:t>, </a:t>
            </a:r>
            <a:r>
              <a:rPr lang="zh-CN" altLang="en-US" dirty="0"/>
              <a:t>马东辉</a:t>
            </a:r>
            <a:r>
              <a:rPr lang="en-US" altLang="zh-CN" dirty="0"/>
              <a:t>, </a:t>
            </a:r>
            <a:r>
              <a:rPr lang="zh-CN" altLang="en-US" dirty="0"/>
              <a:t>侯本伟</a:t>
            </a:r>
            <a:r>
              <a:rPr lang="en-US" altLang="zh-CN" dirty="0"/>
              <a:t>, </a:t>
            </a:r>
            <a:r>
              <a:rPr lang="zh-CN" altLang="en-US" dirty="0"/>
              <a:t>王威</a:t>
            </a:r>
            <a:r>
              <a:rPr lang="en-US" altLang="zh-CN" dirty="0"/>
              <a:t>. </a:t>
            </a:r>
            <a:r>
              <a:rPr lang="zh-CN" altLang="en-US" dirty="0"/>
              <a:t>基于压力驱动节点配水量模型的供水管网震后水力分析</a:t>
            </a:r>
            <a:r>
              <a:rPr lang="en-US" altLang="zh-CN" dirty="0"/>
              <a:t>[J]. </a:t>
            </a:r>
            <a:r>
              <a:rPr lang="zh-CN" altLang="en-US" dirty="0"/>
              <a:t>中国科学技术科学</a:t>
            </a:r>
            <a:r>
              <a:rPr lang="en-US" altLang="zh-CN" dirty="0"/>
              <a:t>, 2019, 49(3): 351-362.</a:t>
            </a:r>
          </a:p>
          <a:p>
            <a:pPr marL="285750" indent="-285750">
              <a:buFont typeface="Wingdings" panose="05000000000000000000" pitchFamily="2" charset="2"/>
              <a:buChar char="Ø"/>
            </a:pPr>
            <a:r>
              <a:rPr lang="en-US" altLang="zh-CN" dirty="0"/>
              <a:t>Zhao Han, </a:t>
            </a:r>
            <a:r>
              <a:rPr lang="en-US" altLang="zh-CN" dirty="0" err="1"/>
              <a:t>Donghui</a:t>
            </a:r>
            <a:r>
              <a:rPr lang="en-US" altLang="zh-CN" dirty="0"/>
              <a:t> Ma, </a:t>
            </a:r>
            <a:r>
              <a:rPr lang="en-US" altLang="zh-CN" dirty="0" err="1"/>
              <a:t>Benwei</a:t>
            </a:r>
            <a:r>
              <a:rPr lang="en-US" altLang="zh-CN" dirty="0"/>
              <a:t> Hou, Wei Wang. Seismic Resilience Enhancement of Urban Water Distribution System Using Restoration Priority of Pipeline Damages [J]. SUSTAINABILITY, 2020, 12(3):914</a:t>
            </a:r>
          </a:p>
          <a:p>
            <a:pPr marL="285750" indent="-285750">
              <a:buFont typeface="Wingdings" panose="05000000000000000000" pitchFamily="2" charset="2"/>
              <a:buChar char="Ø"/>
            </a:pPr>
            <a:r>
              <a:rPr lang="zh-CN" altLang="en-US" dirty="0"/>
              <a:t>韩朝</a:t>
            </a:r>
            <a:r>
              <a:rPr lang="en-US" altLang="zh-CN" dirty="0"/>
              <a:t>, </a:t>
            </a:r>
            <a:r>
              <a:rPr lang="zh-CN" altLang="en-US" dirty="0"/>
              <a:t>王威</a:t>
            </a:r>
            <a:r>
              <a:rPr lang="en-US" altLang="zh-CN" dirty="0"/>
              <a:t>,</a:t>
            </a:r>
            <a:r>
              <a:rPr lang="zh-CN" altLang="en-US" dirty="0"/>
              <a:t>郭小东</a:t>
            </a:r>
            <a:r>
              <a:rPr lang="en-US" altLang="zh-CN" dirty="0"/>
              <a:t>,</a:t>
            </a:r>
            <a:r>
              <a:rPr lang="zh-CN" altLang="en-US" dirty="0"/>
              <a:t>马东辉</a:t>
            </a:r>
            <a:r>
              <a:rPr lang="en-US" altLang="zh-CN" dirty="0"/>
              <a:t>.</a:t>
            </a:r>
            <a:r>
              <a:rPr lang="zh-CN" altLang="en-US" dirty="0"/>
              <a:t>基于 </a:t>
            </a:r>
            <a:r>
              <a:rPr lang="en-US" altLang="zh-CN" dirty="0"/>
              <a:t>GIRAFFE </a:t>
            </a:r>
            <a:r>
              <a:rPr lang="zh-CN" altLang="en-US" dirty="0"/>
              <a:t>的供水管网抗震性能计算分析</a:t>
            </a:r>
            <a:r>
              <a:rPr lang="en-US" altLang="zh-CN" dirty="0"/>
              <a:t>[J]. </a:t>
            </a:r>
            <a:r>
              <a:rPr lang="zh-CN" altLang="en-US" dirty="0"/>
              <a:t>工业建筑</a:t>
            </a:r>
            <a:r>
              <a:rPr lang="en-US" altLang="zh-CN" dirty="0"/>
              <a:t>, 2016, 46(</a:t>
            </a:r>
            <a:r>
              <a:rPr lang="zh-CN" altLang="en-US" dirty="0"/>
              <a:t>增</a:t>
            </a:r>
            <a:r>
              <a:rPr lang="en-US" altLang="zh-CN" dirty="0"/>
              <a:t>1): 6-10.</a:t>
            </a:r>
          </a:p>
          <a:p>
            <a:pPr marL="285750" indent="-285750">
              <a:buFont typeface="Wingdings" panose="05000000000000000000" pitchFamily="2" charset="2"/>
              <a:buChar char="Ø"/>
            </a:pPr>
            <a:r>
              <a:rPr lang="de-DE" altLang="zh-CN" dirty="0"/>
              <a:t>Zhao Han, Donghui Ma, Benwei Hou, Wei Wang. </a:t>
            </a:r>
            <a:r>
              <a:rPr lang="en-US" altLang="zh-CN" dirty="0"/>
              <a:t>Post-earthquake serviceability assessment of water distribution networks based on pressure dependent demand model.[C]//The 7th International Symposium on Innovation &amp; Sustainability of Structures in Civil Engineering,</a:t>
            </a:r>
            <a:r>
              <a:rPr lang="zh-CN" altLang="en-US" dirty="0"/>
              <a:t> </a:t>
            </a:r>
            <a:r>
              <a:rPr lang="en-US" altLang="zh-CN" dirty="0"/>
              <a:t>2018:368-370</a:t>
            </a:r>
            <a:endParaRPr lang="zh-CN" altLang="en-US" dirty="0"/>
          </a:p>
        </p:txBody>
      </p:sp>
      <p:sp>
        <p:nvSpPr>
          <p:cNvPr id="4" name="矩形 3">
            <a:extLst>
              <a:ext uri="{FF2B5EF4-FFF2-40B4-BE49-F238E27FC236}">
                <a16:creationId xmlns:a16="http://schemas.microsoft.com/office/drawing/2014/main" id="{4127342D-37A9-4A3A-9D8B-FD3AEBB7598E}"/>
              </a:ext>
            </a:extLst>
          </p:cNvPr>
          <p:cNvSpPr/>
          <p:nvPr/>
        </p:nvSpPr>
        <p:spPr>
          <a:xfrm>
            <a:off x="139716" y="5498921"/>
            <a:ext cx="8737718" cy="369332"/>
          </a:xfrm>
          <a:prstGeom prst="rect">
            <a:avLst/>
          </a:prstGeom>
        </p:spPr>
        <p:txBody>
          <a:bodyPr wrap="square">
            <a:spAutoFit/>
          </a:bodyPr>
          <a:lstStyle/>
          <a:p>
            <a:pPr marL="285750" indent="-285750">
              <a:buFont typeface="Wingdings" panose="05000000000000000000" pitchFamily="2" charset="2"/>
              <a:buChar char="Ø"/>
            </a:pPr>
            <a:endParaRPr lang="zh-CN" altLang="en-US" dirty="0"/>
          </a:p>
        </p:txBody>
      </p:sp>
      <p:sp>
        <p:nvSpPr>
          <p:cNvPr id="13" name="矩形 12">
            <a:extLst>
              <a:ext uri="{FF2B5EF4-FFF2-40B4-BE49-F238E27FC236}">
                <a16:creationId xmlns:a16="http://schemas.microsoft.com/office/drawing/2014/main" id="{FFDF1E86-711F-44DF-9F9C-8639C259D5E0}"/>
              </a:ext>
            </a:extLst>
          </p:cNvPr>
          <p:cNvSpPr/>
          <p:nvPr/>
        </p:nvSpPr>
        <p:spPr>
          <a:xfrm>
            <a:off x="248713" y="5498921"/>
            <a:ext cx="8737718" cy="369332"/>
          </a:xfrm>
          <a:prstGeom prst="rect">
            <a:avLst/>
          </a:prstGeom>
        </p:spPr>
        <p:txBody>
          <a:bodyPr wrap="square">
            <a:spAutoFit/>
          </a:bodyPr>
          <a:lstStyle/>
          <a:p>
            <a:pPr marL="285750" indent="-285750">
              <a:buFont typeface="Wingdings" panose="05000000000000000000" pitchFamily="2" charset="2"/>
              <a:buChar char="Ø"/>
            </a:pPr>
            <a:r>
              <a:rPr lang="en-US" altLang="zh-CN" dirty="0"/>
              <a:t>《</a:t>
            </a:r>
            <a:r>
              <a:rPr lang="zh-CN" altLang="en-US" dirty="0"/>
              <a:t>震后水力供水管网震后水力分析软件</a:t>
            </a:r>
            <a:r>
              <a:rPr lang="en-US" altLang="zh-CN" dirty="0"/>
              <a:t>》</a:t>
            </a:r>
            <a:r>
              <a:rPr lang="zh-CN" altLang="en-US" dirty="0"/>
              <a:t>获得授权。授权号：</a:t>
            </a:r>
            <a:r>
              <a:rPr lang="en-US" altLang="zh-CN" dirty="0"/>
              <a:t>2017SR73883</a:t>
            </a:r>
            <a:endParaRPr lang="zh-CN" altLang="en-US" dirty="0"/>
          </a:p>
        </p:txBody>
      </p:sp>
    </p:spTree>
    <p:extLst>
      <p:ext uri="{BB962C8B-B14F-4D97-AF65-F5344CB8AC3E}">
        <p14:creationId xmlns:p14="http://schemas.microsoft.com/office/powerpoint/2010/main" val="411123639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4731E-1A65-4296-8EBA-B3DC943A9112}"/>
              </a:ext>
            </a:extLst>
          </p:cNvPr>
          <p:cNvSpPr>
            <a:spLocks noGrp="1"/>
          </p:cNvSpPr>
          <p:nvPr>
            <p:ph type="title" idx="4294967295"/>
          </p:nvPr>
        </p:nvSpPr>
        <p:spPr>
          <a:xfrm>
            <a:off x="0" y="158750"/>
            <a:ext cx="9017151" cy="738187"/>
          </a:xfrm>
        </p:spPr>
        <p:txBody>
          <a:bodyPr/>
          <a:lstStyle/>
          <a:p>
            <a:r>
              <a:rPr lang="zh-CN" altLang="en-US" sz="3200" dirty="0"/>
              <a:t>致   谢</a:t>
            </a:r>
          </a:p>
        </p:txBody>
      </p:sp>
      <p:sp>
        <p:nvSpPr>
          <p:cNvPr id="3" name="矩形 2">
            <a:extLst>
              <a:ext uri="{FF2B5EF4-FFF2-40B4-BE49-F238E27FC236}">
                <a16:creationId xmlns:a16="http://schemas.microsoft.com/office/drawing/2014/main" id="{9BFE5B26-E3EE-4DF3-B0F0-FD8D3CC43895}"/>
              </a:ext>
            </a:extLst>
          </p:cNvPr>
          <p:cNvSpPr/>
          <p:nvPr/>
        </p:nvSpPr>
        <p:spPr>
          <a:xfrm>
            <a:off x="390514" y="4760568"/>
            <a:ext cx="8621618" cy="646331"/>
          </a:xfrm>
          <a:prstGeom prst="rect">
            <a:avLst/>
          </a:prstGeom>
        </p:spPr>
        <p:txBody>
          <a:bodyPr wrap="square">
            <a:spAutoFit/>
          </a:bodyPr>
          <a:lstStyle/>
          <a:p>
            <a:pPr marL="285750" indent="-285750">
              <a:buFont typeface="Arial" panose="020B0604020202020204" pitchFamily="34" charset="0"/>
              <a:buChar char="•"/>
            </a:pPr>
            <a:r>
              <a:rPr lang="zh-CN" altLang="en-US" dirty="0"/>
              <a:t>国家自然基金项目：城市供水管网基于性态的抗震防灾规划设计与控制方法研究。</a:t>
            </a:r>
            <a:endParaRPr lang="en-US" altLang="zh-CN" dirty="0"/>
          </a:p>
          <a:p>
            <a:pPr marL="285750" indent="-285750">
              <a:buFont typeface="Arial" panose="020B0604020202020204" pitchFamily="34" charset="0"/>
              <a:buChar char="•"/>
            </a:pPr>
            <a:r>
              <a:rPr lang="zh-CN" altLang="en-US" dirty="0"/>
              <a:t>国家自然基金项目：城市供水管网抗震韧性机理分析与提升方法研究</a:t>
            </a:r>
          </a:p>
        </p:txBody>
      </p:sp>
      <p:sp>
        <p:nvSpPr>
          <p:cNvPr id="6" name="矩形 5">
            <a:extLst>
              <a:ext uri="{FF2B5EF4-FFF2-40B4-BE49-F238E27FC236}">
                <a16:creationId xmlns:a16="http://schemas.microsoft.com/office/drawing/2014/main" id="{BE2209DE-9C70-487B-B981-A827DA0C29A2}"/>
              </a:ext>
            </a:extLst>
          </p:cNvPr>
          <p:cNvSpPr/>
          <p:nvPr/>
        </p:nvSpPr>
        <p:spPr>
          <a:xfrm>
            <a:off x="1048443" y="2782430"/>
            <a:ext cx="7047113" cy="830997"/>
          </a:xfrm>
          <a:prstGeom prst="rect">
            <a:avLst/>
          </a:prstGeom>
        </p:spPr>
        <p:txBody>
          <a:bodyPr wrap="square">
            <a:spAutoFit/>
          </a:bodyPr>
          <a:lstStyle/>
          <a:p>
            <a:pPr algn="ctr"/>
            <a:r>
              <a:rPr lang="zh-CN" altLang="en-US" sz="2400" dirty="0"/>
              <a:t>本论文是在马东辉老师的悉心指导下完成的。</a:t>
            </a:r>
            <a:endParaRPr lang="en-US" altLang="zh-CN" sz="2400" dirty="0"/>
          </a:p>
          <a:p>
            <a:pPr algn="ctr"/>
            <a:r>
              <a:rPr lang="zh-CN" altLang="en-US" sz="2400" dirty="0"/>
              <a:t>衷心感谢马老师的培养与指导。</a:t>
            </a:r>
          </a:p>
        </p:txBody>
      </p:sp>
      <p:sp>
        <p:nvSpPr>
          <p:cNvPr id="7" name="矩形 6">
            <a:extLst>
              <a:ext uri="{FF2B5EF4-FFF2-40B4-BE49-F238E27FC236}">
                <a16:creationId xmlns:a16="http://schemas.microsoft.com/office/drawing/2014/main" id="{30056A90-F119-499F-B3EF-1C543E0B2D94}"/>
              </a:ext>
            </a:extLst>
          </p:cNvPr>
          <p:cNvSpPr/>
          <p:nvPr/>
        </p:nvSpPr>
        <p:spPr>
          <a:xfrm>
            <a:off x="1048443" y="1317679"/>
            <a:ext cx="7047113" cy="461665"/>
          </a:xfrm>
          <a:prstGeom prst="rect">
            <a:avLst/>
          </a:prstGeom>
        </p:spPr>
        <p:txBody>
          <a:bodyPr wrap="square">
            <a:spAutoFit/>
          </a:bodyPr>
          <a:lstStyle/>
          <a:p>
            <a:pPr algn="ctr"/>
            <a:r>
              <a:rPr lang="zh-CN" altLang="en-US" sz="2400" dirty="0"/>
              <a:t>感谢各位评委专家在参加我的博士论文答辩会。</a:t>
            </a:r>
          </a:p>
        </p:txBody>
      </p:sp>
      <p:sp>
        <p:nvSpPr>
          <p:cNvPr id="9" name="文本框 8">
            <a:extLst>
              <a:ext uri="{FF2B5EF4-FFF2-40B4-BE49-F238E27FC236}">
                <a16:creationId xmlns:a16="http://schemas.microsoft.com/office/drawing/2014/main" id="{FDC7C5B5-D4D6-4FC6-B262-B8E43104E216}"/>
              </a:ext>
            </a:extLst>
          </p:cNvPr>
          <p:cNvSpPr txBox="1"/>
          <p:nvPr/>
        </p:nvSpPr>
        <p:spPr>
          <a:xfrm>
            <a:off x="365227" y="4279684"/>
            <a:ext cx="3262432" cy="400110"/>
          </a:xfrm>
          <a:prstGeom prst="rect">
            <a:avLst/>
          </a:prstGeom>
          <a:solidFill>
            <a:srgbClr val="0096C3"/>
          </a:solidFill>
        </p:spPr>
        <p:txBody>
          <a:bodyPr wrap="none" rtlCol="0">
            <a:spAutoFit/>
          </a:bodyPr>
          <a:lstStyle/>
          <a:p>
            <a:r>
              <a:rPr lang="zh-CN" altLang="en-US" sz="2000" dirty="0">
                <a:solidFill>
                  <a:srgbClr val="FFFCFE"/>
                </a:solidFill>
              </a:rPr>
              <a:t>资助本论文课题的基金项目</a:t>
            </a:r>
          </a:p>
        </p:txBody>
      </p:sp>
    </p:spTree>
    <p:extLst>
      <p:ext uri="{BB962C8B-B14F-4D97-AF65-F5344CB8AC3E}">
        <p14:creationId xmlns:p14="http://schemas.microsoft.com/office/powerpoint/2010/main" val="284566234"/>
      </p:ext>
    </p:extLst>
  </p:cSld>
  <p:clrMapOvr>
    <a:masterClrMapping/>
  </p:clrMapOvr>
</p:sld>
</file>

<file path=ppt/theme/theme1.xml><?xml version="1.0" encoding="utf-8"?>
<a:theme xmlns:a="http://schemas.openxmlformats.org/drawingml/2006/main" name="1_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5363</TotalTime>
  <Words>8154</Words>
  <Application>Microsoft Office PowerPoint</Application>
  <PresentationFormat>全屏显示(4:3)</PresentationFormat>
  <Paragraphs>1823</Paragraphs>
  <Slides>100</Slides>
  <Notes>33</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4</vt:i4>
      </vt:variant>
      <vt:variant>
        <vt:lpstr>幻灯片标题</vt:lpstr>
      </vt:variant>
      <vt:variant>
        <vt:i4>100</vt:i4>
      </vt:variant>
    </vt:vector>
  </HeadingPairs>
  <TitlesOfParts>
    <vt:vector size="117" baseType="lpstr">
      <vt:lpstr>TimesNewRomanPSMT</vt:lpstr>
      <vt:lpstr>黑体</vt:lpstr>
      <vt:lpstr>楷体</vt:lpstr>
      <vt:lpstr>隶书</vt:lpstr>
      <vt:lpstr>宋体</vt:lpstr>
      <vt:lpstr>微软雅黑</vt:lpstr>
      <vt:lpstr>Arial</vt:lpstr>
      <vt:lpstr>Calibri</vt:lpstr>
      <vt:lpstr>Cambria Math</vt:lpstr>
      <vt:lpstr>Euphemia</vt:lpstr>
      <vt:lpstr>Times New Roman</vt:lpstr>
      <vt:lpstr>Wingdings</vt:lpstr>
      <vt:lpstr>1_默认设计模板</vt:lpstr>
      <vt:lpstr>Equation.DSMT4</vt:lpstr>
      <vt:lpstr>Origin50.Graph</vt:lpstr>
      <vt:lpstr>Unknown</vt:lpstr>
      <vt:lpstr>Visio.Drawing.15</vt:lpstr>
      <vt:lpstr>PowerPoint 演示文稿</vt:lpstr>
      <vt:lpstr>PowerPoint 演示文稿</vt:lpstr>
      <vt:lpstr>主要内容</vt:lpstr>
      <vt:lpstr>主要内容</vt:lpstr>
      <vt:lpstr>1 绪论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2 基于EPANET的供水管网震后水力分析 与地震破坏模型研究</vt:lpstr>
      <vt:lpstr>PowerPoint 演示文稿</vt:lpstr>
      <vt:lpstr>3 基于压力驱动配水量模型的 供水管网震后水力分析方法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4 震后水源功能模式集成开发研究</vt:lpstr>
      <vt:lpstr>5 基于事件驱动的供水管网震后恢复仿真模型研究</vt:lpstr>
      <vt:lpstr>5 基于事件驱动的供水管网震后恢复仿真模型研究</vt:lpstr>
      <vt:lpstr>5 基于事件驱动的供水管网震后恢复仿真模型研究</vt:lpstr>
      <vt:lpstr>5 基于事件驱动的供水管网震后恢复仿真模型研究</vt:lpstr>
      <vt:lpstr>5 基于事件驱动的供水管网震后恢复仿真模型研究</vt:lpstr>
      <vt:lpstr>5 基于事件驱动的供水管网震后恢复仿真模型研究</vt:lpstr>
      <vt:lpstr>5 基于事件驱动的供水管网震后恢复仿真模型研究</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6 供水管网灾后恢复过程韧性优化</vt:lpstr>
      <vt:lpstr>7 供水管网抗震韧性分析软件开发</vt:lpstr>
      <vt:lpstr>7 供水管网抗震韧性分析软件开发</vt:lpstr>
      <vt:lpstr>7 供水管网抗震韧性分析软件开发</vt:lpstr>
      <vt:lpstr>7 供水管网抗震韧性分析软件开发</vt:lpstr>
      <vt:lpstr>7 供水管网抗震韧性分析软件开发</vt:lpstr>
      <vt:lpstr>结论与展望</vt:lpstr>
      <vt:lpstr>结论与展望</vt:lpstr>
      <vt:lpstr>博士论文相关学术成果</vt:lpstr>
      <vt:lpstr>致   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广义模型预测控制</dc:title>
  <dc:creator>叶</dc:creator>
  <cp:lastModifiedBy>韩 朝</cp:lastModifiedBy>
  <cp:revision>510</cp:revision>
  <dcterms:created xsi:type="dcterms:W3CDTF">2016-12-02T09:50:00Z</dcterms:created>
  <dcterms:modified xsi:type="dcterms:W3CDTF">2020-08-04T14:31:23Z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2052-11.1.0.9208</vt:lpwstr>
  </property>
</Properties>
</file>